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378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EFC88386-BAA2-4C6C-BB7F-16A340875C0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2C371DE0-C4A7-4A62-8473-F922C395597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07904" y="3717032"/>
            <a:ext cx="5112568" cy="1807096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latin typeface="+mn-lt"/>
              </a:rPr>
              <a:t>Обучающаяся: </a:t>
            </a:r>
            <a:r>
              <a:rPr lang="ru-RU" sz="2000" dirty="0" err="1">
                <a:latin typeface="+mn-lt"/>
              </a:rPr>
              <a:t>Хониченко</a:t>
            </a:r>
            <a:r>
              <a:rPr lang="ru-RU" sz="2000" dirty="0">
                <a:latin typeface="+mn-lt"/>
              </a:rPr>
              <a:t> </a:t>
            </a:r>
            <a:r>
              <a:rPr lang="ru-RU" sz="2000" dirty="0" err="1">
                <a:latin typeface="+mn-lt"/>
              </a:rPr>
              <a:t>Дарина</a:t>
            </a:r>
            <a:r>
              <a:rPr lang="ru-RU" sz="2000" dirty="0">
                <a:latin typeface="+mn-lt"/>
              </a:rPr>
              <a:t> Ивановна</a:t>
            </a:r>
            <a:br>
              <a:rPr lang="ru-RU" sz="2000" dirty="0">
                <a:latin typeface="+mn-lt"/>
              </a:rPr>
            </a:br>
            <a:r>
              <a:rPr lang="ru-RU" sz="2000" dirty="0">
                <a:latin typeface="+mn-lt"/>
              </a:rPr>
              <a:t>Специальность: 44.02.02. Преподавание в начальных классах</a:t>
            </a:r>
            <a:br>
              <a:rPr lang="ru-RU" sz="2000" dirty="0">
                <a:latin typeface="+mn-lt"/>
              </a:rPr>
            </a:br>
            <a:r>
              <a:rPr lang="ru-RU" sz="2000" dirty="0">
                <a:latin typeface="+mn-lt"/>
              </a:rPr>
              <a:t>Группа: 1ш</a:t>
            </a:r>
            <a:br>
              <a:rPr lang="ru-RU" sz="2000" dirty="0">
                <a:latin typeface="+mn-lt"/>
              </a:rPr>
            </a:br>
            <a:r>
              <a:rPr lang="ru-RU" sz="2000" dirty="0">
                <a:latin typeface="+mn-lt"/>
              </a:rPr>
              <a:t>Руководитель: </a:t>
            </a:r>
            <a:r>
              <a:rPr lang="ru-RU" sz="2000" dirty="0" err="1">
                <a:latin typeface="+mn-lt"/>
              </a:rPr>
              <a:t>Ромахина</a:t>
            </a:r>
            <a:r>
              <a:rPr lang="ru-RU" sz="2000" dirty="0">
                <a:latin typeface="+mn-lt"/>
              </a:rPr>
              <a:t> Маргарита Михайловна</a:t>
            </a:r>
            <a:br>
              <a:rPr lang="ru-RU" sz="2000" dirty="0">
                <a:latin typeface="+mn-lt"/>
              </a:rPr>
            </a:br>
            <a:endParaRPr lang="ru-RU" sz="2000" dirty="0"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762000" y="476673"/>
            <a:ext cx="7554416" cy="122413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dirty="0"/>
              <a:t>Министерство образования и молодежной политики Рязанской области</a:t>
            </a:r>
          </a:p>
          <a:p>
            <a:pPr marL="0" indent="0" algn="ctr">
              <a:buNone/>
            </a:pPr>
            <a:r>
              <a:rPr lang="ru-RU" dirty="0"/>
              <a:t>Областное государственное бюджетное профессиональное образовательное учреждение «Рязанский педагогический колледж» (ОГБПОУ «РПК»)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827584" y="2060848"/>
            <a:ext cx="7560840" cy="2099319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dirty="0"/>
              <a:t>ИНДИВИДУАЛЬНЫЙ УЧЕБНЫЙ ПРОЕКТ</a:t>
            </a:r>
          </a:p>
          <a:p>
            <a:pPr marL="0" indent="0" algn="ctr">
              <a:buNone/>
            </a:pPr>
            <a:r>
              <a:rPr lang="ru-RU" dirty="0"/>
              <a:t>по учебной дисциплине Английский язык</a:t>
            </a:r>
          </a:p>
          <a:p>
            <a:pPr marL="0" indent="0" algn="ctr">
              <a:buNone/>
            </a:pPr>
            <a:r>
              <a:rPr lang="ru-RU" dirty="0"/>
              <a:t>Тема: Школьное образование в Великобритании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23928" y="580526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2022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572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7584" y="476672"/>
            <a:ext cx="7560840" cy="9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+mn-lt"/>
              </a:rPr>
              <a:t>Качественные условия в школах</a:t>
            </a:r>
            <a:endParaRPr lang="ru-RU" sz="3200" dirty="0">
              <a:latin typeface="+mn-lt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3608" y="1844824"/>
            <a:ext cx="7167622" cy="4030216"/>
          </a:xfrm>
        </p:spPr>
      </p:pic>
    </p:spTree>
    <p:extLst>
      <p:ext uri="{BB962C8B-B14F-4D97-AF65-F5344CB8AC3E}">
        <p14:creationId xmlns:p14="http://schemas.microsoft.com/office/powerpoint/2010/main" val="111150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5576" y="908720"/>
            <a:ext cx="3161928" cy="1368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Заключение</a:t>
            </a:r>
            <a:endParaRPr lang="ru-RU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8960"/>
            <a:ext cx="4218618" cy="2688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64704"/>
            <a:ext cx="3692219" cy="2769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056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7488832" cy="3312368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200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07904" y="3717032"/>
            <a:ext cx="5112568" cy="1807096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latin typeface="+mn-lt"/>
              </a:rPr>
              <a:t>Обучающаяся: </a:t>
            </a:r>
            <a:r>
              <a:rPr lang="ru-RU" sz="2000" dirty="0" err="1">
                <a:latin typeface="+mn-lt"/>
              </a:rPr>
              <a:t>Хониченко</a:t>
            </a:r>
            <a:r>
              <a:rPr lang="ru-RU" sz="2000" dirty="0">
                <a:latin typeface="+mn-lt"/>
              </a:rPr>
              <a:t> </a:t>
            </a:r>
            <a:r>
              <a:rPr lang="ru-RU" sz="2000" dirty="0" err="1">
                <a:latin typeface="+mn-lt"/>
              </a:rPr>
              <a:t>Дарина</a:t>
            </a:r>
            <a:r>
              <a:rPr lang="ru-RU" sz="2000" dirty="0">
                <a:latin typeface="+mn-lt"/>
              </a:rPr>
              <a:t> Ивановна</a:t>
            </a:r>
            <a:br>
              <a:rPr lang="ru-RU" sz="2000" dirty="0">
                <a:latin typeface="+mn-lt"/>
              </a:rPr>
            </a:br>
            <a:r>
              <a:rPr lang="ru-RU" sz="2000" dirty="0">
                <a:latin typeface="+mn-lt"/>
              </a:rPr>
              <a:t>Специальность: 44.02.02. Преподавание в начальных классах</a:t>
            </a:r>
            <a:br>
              <a:rPr lang="ru-RU" sz="2000" dirty="0">
                <a:latin typeface="+mn-lt"/>
              </a:rPr>
            </a:br>
            <a:r>
              <a:rPr lang="ru-RU" sz="2000" dirty="0">
                <a:latin typeface="+mn-lt"/>
              </a:rPr>
              <a:t>Группа: 1ш</a:t>
            </a:r>
            <a:br>
              <a:rPr lang="ru-RU" sz="2000" dirty="0">
                <a:latin typeface="+mn-lt"/>
              </a:rPr>
            </a:br>
            <a:r>
              <a:rPr lang="ru-RU" sz="2000" dirty="0">
                <a:latin typeface="+mn-lt"/>
              </a:rPr>
              <a:t>Руководитель: </a:t>
            </a:r>
            <a:r>
              <a:rPr lang="ru-RU" sz="2000" dirty="0" err="1">
                <a:latin typeface="+mn-lt"/>
              </a:rPr>
              <a:t>Ромахина</a:t>
            </a:r>
            <a:r>
              <a:rPr lang="ru-RU" sz="2000" dirty="0">
                <a:latin typeface="+mn-lt"/>
              </a:rPr>
              <a:t> Маргарита Михайловна</a:t>
            </a:r>
            <a:br>
              <a:rPr lang="ru-RU" sz="2000" dirty="0">
                <a:latin typeface="+mn-lt"/>
              </a:rPr>
            </a:br>
            <a:endParaRPr lang="ru-RU" sz="2000" dirty="0"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762000" y="476673"/>
            <a:ext cx="7554416" cy="122413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dirty="0"/>
              <a:t>Министерство образования и молодежной политики Рязанской области</a:t>
            </a:r>
          </a:p>
          <a:p>
            <a:pPr marL="0" indent="0" algn="ctr">
              <a:buNone/>
            </a:pPr>
            <a:r>
              <a:rPr lang="ru-RU" dirty="0"/>
              <a:t>Областное государственное бюджетное профессиональное образовательное учреждение «Рязанский педагогический колледж» (ОГБПОУ «РПК»)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827584" y="2060848"/>
            <a:ext cx="7560840" cy="2099319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dirty="0"/>
              <a:t>ИНДИВИДУАЛЬНЫЙ УЧЕБНЫЙ ПРОЕКТ</a:t>
            </a:r>
          </a:p>
          <a:p>
            <a:pPr marL="0" indent="0" algn="ctr">
              <a:buNone/>
            </a:pPr>
            <a:r>
              <a:rPr lang="ru-RU" dirty="0"/>
              <a:t>по учебной дисциплине Английский язык</a:t>
            </a:r>
          </a:p>
          <a:p>
            <a:pPr marL="0" indent="0" algn="ctr">
              <a:buNone/>
            </a:pPr>
            <a:r>
              <a:rPr lang="ru-RU" dirty="0"/>
              <a:t>Тема: Школьное образование в Великобритании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23928" y="580526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2022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39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0"/>
            <a:ext cx="8208912" cy="3888432"/>
          </a:xfrm>
        </p:spPr>
        <p:txBody>
          <a:bodyPr/>
          <a:lstStyle/>
          <a:p>
            <a:r>
              <a:rPr lang="ru-RU" sz="4800" dirty="0" smtClean="0">
                <a:solidFill>
                  <a:schemeClr val="tx1"/>
                </a:solidFill>
              </a:rPr>
              <a:t>Система школьного образования в Великобритании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546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dirty="0"/>
              <a:t>рассмотрение системы школьного образования в Великобритании.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собрать и обобщить информацию о системе школьного образования в Великобритании, виды школ;  </a:t>
            </a:r>
          </a:p>
          <a:p>
            <a:r>
              <a:rPr lang="ru-RU" dirty="0"/>
              <a:t>на основе полученной информации создать презентацию и представить ее на уроке английского языка; </a:t>
            </a:r>
          </a:p>
          <a:p>
            <a:r>
              <a:rPr lang="ru-RU" dirty="0"/>
              <a:t>показать мир школьников за рубежом.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98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54416" cy="1303040"/>
          </a:xfrm>
        </p:spPr>
        <p:txBody>
          <a:bodyPr>
            <a:normAutofit fontScale="92500"/>
          </a:bodyPr>
          <a:lstStyle/>
          <a:p>
            <a:r>
              <a:rPr lang="ru-RU" dirty="0"/>
              <a:t>История народного образования в Англии может быть прослежена со времён заселения Англии англосаксами и даже ранее, ко временам римского владычества.</a:t>
            </a:r>
          </a:p>
        </p:txBody>
      </p:sp>
      <p:pic>
        <p:nvPicPr>
          <p:cNvPr id="1026" name="Picture 2" descr="Британская частная школа ILA ASPECT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549" y="1916832"/>
            <a:ext cx="6192688" cy="412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15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698432" cy="209512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После введения Закона о начальном образовании 1870 года в начале последней трети века обязательность посещения школы становится неукоснительным требованием, неисполнение которого перестала зависеть от наличия местных возможностей: независимо от наличия школы поблизости дети были обязаны учиться. </a:t>
            </a:r>
          </a:p>
        </p:txBody>
      </p:sp>
      <p:pic>
        <p:nvPicPr>
          <p:cNvPr id="2050" name="Picture 2" descr="ЗАЧИСЛЕНИЕ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55193"/>
            <a:ext cx="5112568" cy="340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92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653136"/>
            <a:ext cx="7698432" cy="1447056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latin typeface="+mn-lt"/>
              </a:rPr>
              <a:t>Однако некоторые частные школы в рамках </a:t>
            </a:r>
            <a:r>
              <a:rPr lang="ru-RU" sz="3100" dirty="0" err="1">
                <a:latin typeface="+mn-lt"/>
              </a:rPr>
              <a:t>Primary</a:t>
            </a:r>
            <a:r>
              <a:rPr lang="ru-RU" sz="3100" dirty="0">
                <a:latin typeface="+mn-lt"/>
              </a:rPr>
              <a:t> </a:t>
            </a:r>
            <a:r>
              <a:rPr lang="ru-RU" sz="3100" dirty="0" err="1">
                <a:latin typeface="+mn-lt"/>
              </a:rPr>
              <a:t>School</a:t>
            </a:r>
            <a:r>
              <a:rPr lang="ru-RU" sz="3100" dirty="0">
                <a:latin typeface="+mn-lt"/>
              </a:rPr>
              <a:t> предлагают расширенную программу обучения, рассчитанную на учеников до 13 лет.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620688"/>
            <a:ext cx="4968552" cy="639762"/>
          </a:xfrm>
        </p:spPr>
        <p:txBody>
          <a:bodyPr/>
          <a:lstStyle/>
          <a:p>
            <a:r>
              <a:rPr lang="ru-RU" dirty="0"/>
              <a:t>Английская начальная школа включат 2 ступени обучения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Key</a:t>
            </a:r>
            <a:r>
              <a:rPr lang="ru-RU" dirty="0" smtClean="0"/>
              <a:t> </a:t>
            </a:r>
            <a:r>
              <a:rPr lang="ru-RU" dirty="0" err="1"/>
              <a:t>Stage</a:t>
            </a:r>
            <a:r>
              <a:rPr lang="ru-RU" dirty="0"/>
              <a:t> 1 для детей от 5 до 7 лет 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876256" y="548680"/>
            <a:ext cx="3657600" cy="639762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/>
              <a:t>Key</a:t>
            </a:r>
            <a:r>
              <a:rPr lang="ru-RU" dirty="0"/>
              <a:t> </a:t>
            </a:r>
            <a:r>
              <a:rPr lang="ru-RU" dirty="0" err="1"/>
              <a:t>Stage</a:t>
            </a:r>
            <a:r>
              <a:rPr lang="ru-RU" dirty="0"/>
              <a:t> 2 для детей от 7 до 11 лет. </a:t>
            </a:r>
          </a:p>
        </p:txBody>
      </p:sp>
    </p:spTree>
    <p:extLst>
      <p:ext uri="{BB962C8B-B14F-4D97-AF65-F5344CB8AC3E}">
        <p14:creationId xmlns:p14="http://schemas.microsoft.com/office/powerpoint/2010/main" val="254861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88832" cy="136815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+mn-lt"/>
              </a:rPr>
              <a:t>В Англии есть и государственные, и частные начальные школы. Государственные, в свою очередь, могут быть нерелигиозными и религиозными.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5824706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416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60840" cy="1512168"/>
          </a:xfrm>
        </p:spPr>
        <p:txBody>
          <a:bodyPr>
            <a:noAutofit/>
          </a:bodyPr>
          <a:lstStyle/>
          <a:p>
            <a:r>
              <a:rPr lang="ru-RU" sz="2000" dirty="0">
                <a:latin typeface="+mn-lt"/>
              </a:rPr>
              <a:t>В Англии существуют два типа частных начальных школ. Первые  работают автономно, без привязки к какой-то определенной средней школе. Вторые работают в кооперации со средней школой и являются их первой ступенью обучения.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293441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83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560840" cy="7200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+mn-lt"/>
              </a:rPr>
              <a:t>Особенности школ Великобритании</a:t>
            </a:r>
            <a:endParaRPr lang="ru-RU" sz="2800" dirty="0">
              <a:latin typeface="+mn-lt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6582092" cy="4390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32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202</TotalTime>
  <Words>317</Words>
  <Application>Microsoft Office PowerPoint</Application>
  <PresentationFormat>Экран (4:3)</PresentationFormat>
  <Paragraphs>33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Impact</vt:lpstr>
      <vt:lpstr>Times New Roman</vt:lpstr>
      <vt:lpstr>NewsPrint</vt:lpstr>
      <vt:lpstr>Обучающаяся: Хониченко Дарина Ивановна Специальность: 44.02.02. Преподавание в начальных классах Группа: 1ш Руководитель: Ромахина Маргарита Михайловна </vt:lpstr>
      <vt:lpstr>Система школьного образования в Великобритании</vt:lpstr>
      <vt:lpstr>Презентация PowerPoint</vt:lpstr>
      <vt:lpstr>Презентация PowerPoint</vt:lpstr>
      <vt:lpstr>Презентация PowerPoint</vt:lpstr>
      <vt:lpstr>Однако некоторые частные школы в рамках Primary School предлагают расширенную программу обучения, рассчитанную на учеников до 13 лет. </vt:lpstr>
      <vt:lpstr>В Англии есть и государственные, и частные начальные школы. Государственные, в свою очередь, могут быть нерелигиозными и религиозными.</vt:lpstr>
      <vt:lpstr>В Англии существуют два типа частных начальных школ. Первые  работают автономно, без привязки к какой-то определенной средней школе. Вторые работают в кооперации со средней школой и являются их первой ступенью обучения.</vt:lpstr>
      <vt:lpstr>Особенности школ Великобритании</vt:lpstr>
      <vt:lpstr>Качественные условия в школах</vt:lpstr>
      <vt:lpstr>Презентация PowerPoint</vt:lpstr>
      <vt:lpstr>Спасибо за внимание!</vt:lpstr>
      <vt:lpstr>Обучающаяся: Хониченко Дарина Ивановна Специальность: 44.02.02. Преподавание в начальных классах Группа: 1ш Руководитель: Ромахина Маргарита Михайловна </vt:lpstr>
    </vt:vector>
  </TitlesOfParts>
  <Company>DNS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школьного образования в Великобритании</dc:title>
  <dc:creator>User</dc:creator>
  <cp:lastModifiedBy>Учетная запись Майкрософт</cp:lastModifiedBy>
  <cp:revision>16</cp:revision>
  <dcterms:created xsi:type="dcterms:W3CDTF">2022-03-19T20:22:12Z</dcterms:created>
  <dcterms:modified xsi:type="dcterms:W3CDTF">2022-09-26T14:25:28Z</dcterms:modified>
</cp:coreProperties>
</file>