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61" r:id="rId5"/>
    <p:sldId id="259" r:id="rId6"/>
    <p:sldId id="264" r:id="rId7"/>
    <p:sldId id="265" r:id="rId8"/>
    <p:sldId id="267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6558B9-F66F-4437-B456-2ED22317135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23F82E-D585-4C07-B9A9-0BF246364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72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29458B-1B2D-4AC4-9FE3-4CCD49C2F3A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5915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586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067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910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874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124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024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117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598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988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860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7035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461D8B0E-5A9B-4138-A31A-45037643C0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ADD8DBCF-7CB9-4DC9-B9F0-D3B5881FA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035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hyperlink" Target="https://www.thinglink.com/scene/1418478782959845378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8309" y="1172249"/>
            <a:ext cx="10820400" cy="1737206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Интерактивное сотрудничество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родителями воспитанников в ДОУ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8509" y="4697501"/>
            <a:ext cx="6096000" cy="178561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914400"/>
            <a:endParaRPr lang="ru-RU" sz="2400" b="1" dirty="0" smtClean="0">
              <a:ln/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/>
            <a:r>
              <a:rPr lang="ru-RU" sz="2400" b="1" dirty="0" smtClean="0">
                <a:ln/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ВКК </a:t>
            </a:r>
            <a:endParaRPr lang="ru-RU" sz="2400" b="1" dirty="0">
              <a:ln/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/>
            <a:r>
              <a:rPr lang="ru-RU" sz="2400" b="1" dirty="0" err="1" smtClean="0">
                <a:ln/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Потолова</a:t>
            </a:r>
            <a:r>
              <a:rPr lang="ru-RU" sz="2400" b="1" dirty="0" smtClean="0">
                <a:ln/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Петровна   </a:t>
            </a:r>
            <a:endParaRPr lang="ru-RU" sz="2400" b="1" dirty="0">
              <a:ln/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85000"/>
              </a:lnSpc>
              <a:spcBef>
                <a:spcPts val="1300"/>
              </a:spcBef>
            </a:pPr>
            <a:endParaRPr lang="ru-RU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23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86000" y="277091"/>
            <a:ext cx="8756074" cy="357447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6835" y="277091"/>
            <a:ext cx="8463669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Интерактивный </a:t>
            </a:r>
            <a:r>
              <a:rPr kumimoji="0" lang="ru-RU" sz="24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плакат –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это средство предоставления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информации, способное активно и разнообразно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реагировать на действия пользователя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Основная </a:t>
            </a:r>
            <a:r>
              <a:rPr kumimoji="0" lang="ru-RU" sz="24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цель создания интерактивного плаката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просто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размещение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нем каких-то данных, а </a:t>
            </a:r>
            <a:r>
              <a:rPr kumimoji="0" lang="ru-RU" sz="24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повышение наглядности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информации и эффективности процесса обучения.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13" b="39180"/>
          <a:stretch/>
        </p:blipFill>
        <p:spPr>
          <a:xfrm>
            <a:off x="430483" y="4032961"/>
            <a:ext cx="4215950" cy="25375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400" y="3658263"/>
            <a:ext cx="5466747" cy="307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32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82316" y="251957"/>
            <a:ext cx="10587789" cy="505433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chemeClr val="bg1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СОДЕРЖАНИЕ РАБОТЫ С </a:t>
            </a:r>
            <a:r>
              <a:rPr lang="ru-RU" sz="2800" b="1" dirty="0" smtClean="0">
                <a:solidFill>
                  <a:schemeClr val="bg1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СЕМЬЕЙ:</a:t>
            </a:r>
            <a:endParaRPr lang="ru-RU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dirty="0" smtClean="0">
                <a:solidFill>
                  <a:schemeClr val="bg1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-единство </a:t>
            </a:r>
            <a:r>
              <a:rPr lang="ru-RU" sz="2800" dirty="0">
                <a:solidFill>
                  <a:schemeClr val="bg1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работе ДОУ и семьи по воспитанию детей</a:t>
            </a:r>
            <a:endParaRPr lang="ru-RU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dirty="0" smtClean="0">
                <a:solidFill>
                  <a:schemeClr val="bg1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-взаимное </a:t>
            </a:r>
            <a:r>
              <a:rPr lang="ru-RU" sz="2800" dirty="0">
                <a:solidFill>
                  <a:schemeClr val="bg1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доверие во взаимоотношениях между педагогами и родителями</a:t>
            </a:r>
            <a:endParaRPr lang="ru-RU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dirty="0" smtClean="0">
                <a:solidFill>
                  <a:schemeClr val="bg1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-использование </a:t>
            </a:r>
            <a:r>
              <a:rPr lang="ru-RU" sz="2800" dirty="0">
                <a:solidFill>
                  <a:schemeClr val="bg1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разнообразных форм работы детского сада с семьей в их взаимосвязи;</a:t>
            </a:r>
            <a:endParaRPr lang="ru-RU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dirty="0" smtClean="0">
                <a:solidFill>
                  <a:schemeClr val="bg1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-индивидуальные </a:t>
            </a:r>
            <a:r>
              <a:rPr lang="ru-RU" sz="2800" dirty="0">
                <a:solidFill>
                  <a:schemeClr val="bg1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групповые формы работы с родителями</a:t>
            </a:r>
            <a:endParaRPr lang="ru-RU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45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149926" y="199602"/>
            <a:ext cx="10432473" cy="64552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 –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ПЕДАГОГИЧЕСКИЕ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ПРОЕКТЫ</a:t>
            </a:r>
            <a:endParaRPr lang="ru-RU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743771" y="1149928"/>
            <a:ext cx="3121647" cy="1787236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этап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подготовительный</a:t>
            </a:r>
            <a:endParaRPr lang="ru-RU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743771" y="3158837"/>
            <a:ext cx="3121648" cy="1781594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этап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основной</a:t>
            </a:r>
            <a:endParaRPr lang="ru-RU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43771" y="5088722"/>
            <a:ext cx="3121647" cy="1792878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Третий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завершающий</a:t>
            </a:r>
            <a:endParaRPr lang="ru-RU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33454" y="1338705"/>
            <a:ext cx="6941128" cy="1409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Включает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себя изучение проблемы, определение интересующей детей темы, вводные беседы, занятия с детьми на конкретную тему в детском саду, определение целей и задач проекта, обозначение проблемы для родителей, домашнее задание родителям и детям (создать альбом, коллаж, газету, фоторепортаж и др.).</a:t>
            </a:r>
            <a:endParaRPr lang="ru-RU" sz="16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40330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самостоятельно выполняют задания в домашних условиях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94043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заданий продуктивного характера с целью экспресс-диагностики уровня развития дошкольников, стиля семейного воспитания, презентацию результатов совместной деятельности, а также интерактивная форма награждения участников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73121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50697" y="571900"/>
            <a:ext cx="10324553" cy="196477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ИНТЕРАКТИВНЫЙ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способность взаимодействовать или находиться в режиме беседы, диалога с чем-либо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 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например, компьютером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) 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кем-либо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 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например, человеком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0697" y="4061957"/>
            <a:ext cx="10587789" cy="15629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ИНТЕРАКТИВНЫЕ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ВЗАИМОДЕЙСТВИЯ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это, прежде всего, 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диалог, в ходе которого осуществляется взаимодействие</a:t>
            </a:r>
            <a:endParaRPr lang="ru-RU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3" t="18296" r="7727" b="54659"/>
          <a:stretch/>
        </p:blipFill>
        <p:spPr>
          <a:xfrm>
            <a:off x="8428873" y="1981200"/>
            <a:ext cx="3527600" cy="239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376209" y="301706"/>
            <a:ext cx="139566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50" normalizeH="0" baseline="0" noProof="0" dirty="0">
              <a:ln w="9525" cmpd="sng">
                <a:solidFill>
                  <a:srgbClr val="50B4C8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0B4C8">
                    <a:alpha val="40000"/>
                  </a:srgbClr>
                </a:glow>
              </a:effectLst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73386" y="58180"/>
            <a:ext cx="4776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50" normalizeH="0" baseline="0" noProof="0" dirty="0">
              <a:ln w="9525" cmpd="sng">
                <a:solidFill>
                  <a:srgbClr val="50B4C8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0B4C8">
                    <a:alpha val="40000"/>
                  </a:srgbClr>
                </a:glow>
              </a:effectLst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73388" y="58180"/>
            <a:ext cx="1847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50" normalizeH="0" baseline="0" noProof="0" dirty="0">
              <a:ln w="9525" cmpd="sng">
                <a:solidFill>
                  <a:srgbClr val="50B4C8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0B4C8">
                    <a:alpha val="40000"/>
                  </a:srgbClr>
                </a:glo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6" t="14237" r="2294" b="11435"/>
          <a:stretch/>
        </p:blipFill>
        <p:spPr>
          <a:xfrm>
            <a:off x="262129" y="301706"/>
            <a:ext cx="11615615" cy="518816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4" r="7292"/>
          <a:stretch/>
        </p:blipFill>
        <p:spPr>
          <a:xfrm>
            <a:off x="7074040" y="3611076"/>
            <a:ext cx="4064007" cy="2926081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5464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1" t="34073" r="22427" b="19113"/>
          <a:stretch/>
        </p:blipFill>
        <p:spPr>
          <a:xfrm>
            <a:off x="595744" y="347006"/>
            <a:ext cx="9053087" cy="63131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biLevel thresh="25000"/>
          </a:blip>
          <a:srcRect t="8195" b="7815"/>
          <a:stretch/>
        </p:blipFill>
        <p:spPr>
          <a:xfrm>
            <a:off x="10046689" y="2149641"/>
            <a:ext cx="1888703" cy="403770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0119627" y="2435141"/>
            <a:ext cx="167866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ПЛАКАТ</a:t>
            </a:r>
          </a:p>
          <a:p>
            <a:pPr algn="ctr"/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«Времена</a:t>
            </a:r>
          </a:p>
          <a:p>
            <a:pPr algn="ctr"/>
            <a:r>
              <a:rPr lang="ru-RU" sz="28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ода»</a:t>
            </a:r>
            <a:endParaRPr lang="ru-RU" sz="28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35876" y="3924200"/>
            <a:ext cx="17355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https://www.thinglink.com/scene/1418478782959845378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4" r="7292"/>
          <a:stretch/>
        </p:blipFill>
        <p:spPr>
          <a:xfrm>
            <a:off x="10004203" y="245591"/>
            <a:ext cx="1931190" cy="1568806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069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0218" y="2636955"/>
            <a:ext cx="3144980" cy="1182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ЦЕЛИ  ИНТЕРАКТИВНОГО</a:t>
            </a: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ВЗАИМОДЕЙСТВИЯ</a:t>
            </a:r>
            <a:endPara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528" y="561737"/>
            <a:ext cx="4419600" cy="5523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обмен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опытом</a:t>
            </a: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ормирование</a:t>
            </a: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умений,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навыков</a:t>
            </a: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выработка общего мнения</a:t>
            </a:r>
            <a:endParaRPr lang="ru-RU" sz="28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83782" y="513874"/>
            <a:ext cx="3408218" cy="513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изменения психологической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атмосферы</a:t>
            </a: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условия для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диалога</a:t>
            </a: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группового сплочения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948545" y="1569834"/>
            <a:ext cx="609600" cy="7481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7038109" y="1662546"/>
            <a:ext cx="581891" cy="6061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854036" y="3326076"/>
            <a:ext cx="1163782" cy="223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010400" y="4082727"/>
            <a:ext cx="609600" cy="7481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467599" y="3164543"/>
            <a:ext cx="1163782" cy="223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4114800" y="4043220"/>
            <a:ext cx="581891" cy="6061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0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138</TotalTime>
  <Words>229</Words>
  <Application>Microsoft Office PowerPoint</Application>
  <PresentationFormat>Широкоэкранный</PresentationFormat>
  <Paragraphs>49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Helvetica</vt:lpstr>
      <vt:lpstr>Times New Roman</vt:lpstr>
      <vt:lpstr>Метрополия</vt:lpstr>
      <vt:lpstr>Интерактивное сотрудничество  с родителями воспитанников в ДОУ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2022-09-16T10:26:52Z</dcterms:created>
  <dcterms:modified xsi:type="dcterms:W3CDTF">2022-09-26T14:24:08Z</dcterms:modified>
</cp:coreProperties>
</file>