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6"/>
  </p:handoutMasterIdLst>
  <p:sldIdLst>
    <p:sldId id="256" r:id="rId2"/>
    <p:sldId id="258" r:id="rId3"/>
    <p:sldId id="281" r:id="rId4"/>
    <p:sldId id="280" r:id="rId5"/>
    <p:sldId id="257" r:id="rId6"/>
    <p:sldId id="268" r:id="rId7"/>
    <p:sldId id="264" r:id="rId8"/>
    <p:sldId id="265" r:id="rId9"/>
    <p:sldId id="272" r:id="rId10"/>
    <p:sldId id="273" r:id="rId11"/>
    <p:sldId id="282" r:id="rId12"/>
    <p:sldId id="271" r:id="rId13"/>
    <p:sldId id="267" r:id="rId14"/>
    <p:sldId id="270" r:id="rId15"/>
    <p:sldId id="274" r:id="rId16"/>
    <p:sldId id="275" r:id="rId17"/>
    <p:sldId id="276" r:id="rId18"/>
    <p:sldId id="277" r:id="rId19"/>
    <p:sldId id="284" r:id="rId20"/>
    <p:sldId id="285" r:id="rId21"/>
    <p:sldId id="259" r:id="rId22"/>
    <p:sldId id="260" r:id="rId23"/>
    <p:sldId id="266" r:id="rId24"/>
    <p:sldId id="279" r:id="rId25"/>
  </p:sldIdLst>
  <p:sldSz cx="12192000" cy="6858000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78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1DFEC-2644-425F-AE79-2B4315A0B0FF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B57D9-B6EE-4151-9F72-EBA85E2A6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5541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863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644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5206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955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6955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370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94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253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400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199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848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93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018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654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287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7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75853-93F9-4DA5-8DC6-E094828AD2C7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B51294A-42E3-4DD7-BC41-F92C233BB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512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skiv.instrao.ru/bank-zadaniy/matematicheskaya-gramotnost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9306" y="1447800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</a:rPr>
              <a:t>Формирование математической грамотности при подготовки к  ОГЭ через решение контекстных </a:t>
            </a: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задач</a:t>
            </a:r>
            <a:endParaRPr lang="ru-RU" sz="36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57846" y="4185139"/>
            <a:ext cx="3305908" cy="1500554"/>
          </a:xfrm>
        </p:spPr>
        <p:txBody>
          <a:bodyPr>
            <a:normAutofit fontScale="92500" lnSpcReduction="20000"/>
          </a:bodyPr>
          <a:lstStyle/>
          <a:p>
            <a:r>
              <a:rPr lang="ru-RU" sz="2100" dirty="0">
                <a:solidFill>
                  <a:schemeClr val="bg2">
                    <a:lumMod val="25000"/>
                  </a:schemeClr>
                </a:solidFill>
              </a:rPr>
              <a:t>учитель математики</a:t>
            </a:r>
          </a:p>
          <a:p>
            <a:r>
              <a:rPr lang="ru-RU" sz="2100" dirty="0" err="1">
                <a:solidFill>
                  <a:schemeClr val="bg2">
                    <a:lumMod val="25000"/>
                  </a:schemeClr>
                </a:solidFill>
              </a:rPr>
              <a:t>Слукина</a:t>
            </a:r>
            <a:r>
              <a:rPr lang="ru-RU" sz="2100" dirty="0">
                <a:solidFill>
                  <a:schemeClr val="bg2">
                    <a:lumMod val="25000"/>
                  </a:schemeClr>
                </a:solidFill>
              </a:rPr>
              <a:t> О.Н.</a:t>
            </a:r>
          </a:p>
          <a:p>
            <a:r>
              <a:rPr lang="ru-RU" sz="2100" dirty="0">
                <a:solidFill>
                  <a:schemeClr val="bg2">
                    <a:lumMod val="25000"/>
                  </a:schemeClr>
                </a:solidFill>
              </a:rPr>
              <a:t>МБОУ «СОШ №8»</a:t>
            </a:r>
          </a:p>
          <a:p>
            <a:r>
              <a:rPr lang="ru-RU" sz="2100" dirty="0">
                <a:solidFill>
                  <a:schemeClr val="bg2">
                    <a:lumMod val="25000"/>
                  </a:schemeClr>
                </a:solidFill>
              </a:rPr>
              <a:t>г. Новокузнецк</a:t>
            </a:r>
          </a:p>
          <a:p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775" y="347322"/>
            <a:ext cx="1841256" cy="1619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4529705"/>
            <a:ext cx="1609532" cy="2127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70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7181" y="1570892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Контекстной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называют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задачу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которая отвечает ряду требований. Контекстная задача должна опираться на реально имеющийся у учащихся жизненный опыт, представления, знания, взгляды, мнения и т.д. Контекстная задача нестандартна, оригинальна. В содержании контекстной задачи должны отражаться математические и нематематические проблемы и их взаимная связь. Задача должна соответствовать программе курса.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4352925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7563" y="137676"/>
            <a:ext cx="1218591" cy="143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23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9760" y="852710"/>
            <a:ext cx="9614852" cy="128089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Цели решение </a:t>
            </a:r>
            <a:r>
              <a:rPr lang="ru-RU" sz="2400" b="1" dirty="0"/>
              <a:t>контекстных задач на уроках </a:t>
            </a:r>
            <a:r>
              <a:rPr lang="ru-RU" sz="2400" b="1" dirty="0" smtClean="0"/>
              <a:t>математики : 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1948" y="1682496"/>
            <a:ext cx="8915400" cy="3777622"/>
          </a:xfrm>
        </p:spPr>
        <p:txBody>
          <a:bodyPr/>
          <a:lstStyle/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Научить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решать задачи, с которыми каждый учащийся может столкнуться в повседневной жизни.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Доказать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что математика нужна всем, чем бы человек не занимался, какой бы профессией не овладевал, где бы не учился.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Подготовиться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 написанию ВПР и сдаче Единого Государственного Экзамена, в систему заданий которого входят практико-ориентированные задачи.</a:t>
            </a:r>
          </a:p>
          <a:p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1960367" y="2556960"/>
            <a:ext cx="286382" cy="366141"/>
          </a:xfrm>
          <a:prstGeom prst="chevron">
            <a:avLst/>
          </a:prstGeom>
          <a:noFill/>
          <a:ln w="6350">
            <a:solidFill>
              <a:srgbClr val="134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chemeClr val="tx1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508" y="1804621"/>
            <a:ext cx="2857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508" y="3182937"/>
            <a:ext cx="2857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09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7416" y="448265"/>
            <a:ext cx="9429627" cy="5599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Задания с элементами контекстных задач в ОГЭ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7417" y="1008185"/>
            <a:ext cx="9617196" cy="5697415"/>
          </a:xfrm>
        </p:spPr>
        <p:txBody>
          <a:bodyPr/>
          <a:lstStyle/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Планировка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квартиры.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Листы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бумаги.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Маркировка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шин.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Печь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для бани.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План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местности.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Тарифы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Участок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Теплицы.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Зонты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Кольцевая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дорога.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Оформление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ОСАГО.</a:t>
            </a:r>
          </a:p>
          <a:p>
            <a:pPr marL="0" indent="0">
              <a:buClr>
                <a:schemeClr val="bg2">
                  <a:lumMod val="50000"/>
                </a:schemeClr>
              </a:buCl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Террасы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66" y="1085484"/>
            <a:ext cx="196394" cy="250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66" y="1905732"/>
            <a:ext cx="195262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98" y="2688248"/>
            <a:ext cx="195262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98" y="3453178"/>
            <a:ext cx="195262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98" y="4288448"/>
            <a:ext cx="195262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30" y="5070963"/>
            <a:ext cx="195262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10" y="1477107"/>
            <a:ext cx="216137" cy="267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85" y="2327031"/>
            <a:ext cx="219075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30" y="3048000"/>
            <a:ext cx="219075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29" y="3856892"/>
            <a:ext cx="219075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951" y="4674577"/>
            <a:ext cx="219075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367" y="4887912"/>
            <a:ext cx="1622425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490" y="5492262"/>
            <a:ext cx="219075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77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635" y="244224"/>
            <a:ext cx="8911687" cy="507372"/>
          </a:xfrm>
        </p:spPr>
        <p:txBody>
          <a:bodyPr>
            <a:normAutofit/>
          </a:bodyPr>
          <a:lstStyle/>
          <a:p>
            <a:r>
              <a:rPr lang="ru-RU" sz="2400" b="1" dirty="0"/>
              <a:t>Математическая </a:t>
            </a:r>
            <a:r>
              <a:rPr lang="ru-RU" sz="2400" b="1" dirty="0" smtClean="0"/>
              <a:t>грамотность. Формат книги,8 класс.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1269" y="809261"/>
            <a:ext cx="11527550" cy="5659820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3029151" y="2264838"/>
            <a:ext cx="726831" cy="50409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831014" y="1207477"/>
            <a:ext cx="832339" cy="41132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8663353" y="1781908"/>
            <a:ext cx="3153509" cy="1172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59568" y="3149260"/>
            <a:ext cx="79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84</a:t>
            </a:r>
            <a:endParaRPr lang="ru-RU" sz="20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33798" y="3427704"/>
            <a:ext cx="4732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60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755982" y="2220875"/>
            <a:ext cx="506620" cy="54805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663353" y="1162510"/>
            <a:ext cx="589930" cy="54805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923738" y="2057401"/>
            <a:ext cx="907276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417881" y="4008050"/>
            <a:ext cx="39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8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9074924" y="5498123"/>
            <a:ext cx="1165183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9916" y="5189862"/>
            <a:ext cx="2036142" cy="25810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601556" y="464233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16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78524" y="5795362"/>
            <a:ext cx="10738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Объект оценки: читать и интерпретировать символьные записи (</a:t>
            </a:r>
            <a:r>
              <a:rPr lang="ru-RU" b="1" dirty="0" smtClean="0"/>
              <a:t>с числами), выражающие </a:t>
            </a:r>
            <a:r>
              <a:rPr lang="ru-RU" b="1" dirty="0"/>
              <a:t>определенные модели</a:t>
            </a:r>
          </a:p>
        </p:txBody>
      </p:sp>
    </p:spTree>
    <p:extLst>
      <p:ext uri="{BB962C8B-B14F-4D97-AF65-F5344CB8AC3E}">
        <p14:creationId xmlns:p14="http://schemas.microsoft.com/office/powerpoint/2010/main" val="330107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/>
      <p:bldP spid="18" grpId="0"/>
      <p:bldP spid="19" grpId="0" animBg="1"/>
      <p:bldP spid="20" grpId="0" animBg="1"/>
      <p:bldP spid="23" grpId="0"/>
      <p:bldP spid="27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033" y="256555"/>
            <a:ext cx="8911687" cy="90122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Задача </a:t>
            </a:r>
            <a:r>
              <a:rPr lang="ru-RU" sz="2000" b="1" dirty="0"/>
              <a:t>на разрезание листа бумаги </a:t>
            </a:r>
            <a:r>
              <a:rPr lang="ru-RU" sz="2000" b="1" dirty="0" smtClean="0"/>
              <a:t>ОГЭ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232" y="1157776"/>
            <a:ext cx="5792788" cy="4155831"/>
          </a:xfrm>
        </p:spPr>
        <p:txBody>
          <a:bodyPr>
            <a:norm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Общепринятые форматы листов бумаги обозначают буквой А и цифрой: А0, А1, А2 и так далее. Лист формата А0 имеет форму прямоугольника, площадь которого равна 1 кв. м. Если лист формата А0 разрезать пополам параллельно меньшей стороне, получается два равных листа формата А1. Если лист А1 разрезать так же пополам, получается два листа формата А2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далее. 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3538" indent="0" algn="just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большей стороны к меньшей стороне листа каждого формата одно и то же, поэтому листы всех форматов подобны. Это сделано специально для того, чтобы пропорции текста и его расположение на листе сохранялись при уменьшении или увеличении шрифта при изменении формата листа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411" y="4301371"/>
            <a:ext cx="3364381" cy="246803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230814" y="1193124"/>
            <a:ext cx="5623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таблице даны размеры (с точностью до мм) четырёх листов, имеющих форматы А0, А1, А3 и А4.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063826"/>
              </p:ext>
            </p:extLst>
          </p:nvPr>
        </p:nvGraphicFramePr>
        <p:xfrm>
          <a:off x="6312876" y="1900791"/>
          <a:ext cx="5541818" cy="1752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819">
                  <a:extLst>
                    <a:ext uri="{9D8B030D-6E8A-4147-A177-3AD203B41FA5}">
                      <a16:colId xmlns:a16="http://schemas.microsoft.com/office/drawing/2014/main" val="3536011037"/>
                    </a:ext>
                  </a:extLst>
                </a:gridCol>
                <a:gridCol w="1710270">
                  <a:extLst>
                    <a:ext uri="{9D8B030D-6E8A-4147-A177-3AD203B41FA5}">
                      <a16:colId xmlns:a16="http://schemas.microsoft.com/office/drawing/2014/main" val="3984173236"/>
                    </a:ext>
                  </a:extLst>
                </a:gridCol>
                <a:gridCol w="1957729">
                  <a:extLst>
                    <a:ext uri="{9D8B030D-6E8A-4147-A177-3AD203B41FA5}">
                      <a16:colId xmlns:a16="http://schemas.microsoft.com/office/drawing/2014/main" val="4063573307"/>
                    </a:ext>
                  </a:extLst>
                </a:gridCol>
              </a:tblGrid>
              <a:tr h="411142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Номер листа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alpha val="6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Длина (мм)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alpha val="6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Ширина (мм)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alpha val="6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561548"/>
                  </a:ext>
                </a:extLst>
              </a:tr>
              <a:tr h="25966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9104280"/>
                  </a:ext>
                </a:extLst>
              </a:tr>
              <a:tr h="25966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827901"/>
                  </a:ext>
                </a:extLst>
              </a:tr>
              <a:tr h="25966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1189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841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939508"/>
                  </a:ext>
                </a:extLst>
              </a:tr>
              <a:tr h="25966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841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573104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6380441" y="3852287"/>
            <a:ext cx="55418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форматами и номерами листов. В ответ запишите последовательность четырёх цифр, соответствующих номерам листов, без пробелов, запятых и дополнительных символов.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622712"/>
              </p:ext>
            </p:extLst>
          </p:nvPr>
        </p:nvGraphicFramePr>
        <p:xfrm>
          <a:off x="6312877" y="5080906"/>
          <a:ext cx="554181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5454">
                  <a:extLst>
                    <a:ext uri="{9D8B030D-6E8A-4147-A177-3AD203B41FA5}">
                      <a16:colId xmlns:a16="http://schemas.microsoft.com/office/drawing/2014/main" val="3608174207"/>
                    </a:ext>
                  </a:extLst>
                </a:gridCol>
                <a:gridCol w="1385454">
                  <a:extLst>
                    <a:ext uri="{9D8B030D-6E8A-4147-A177-3AD203B41FA5}">
                      <a16:colId xmlns:a16="http://schemas.microsoft.com/office/drawing/2014/main" val="888103187"/>
                    </a:ext>
                  </a:extLst>
                </a:gridCol>
                <a:gridCol w="1385454">
                  <a:extLst>
                    <a:ext uri="{9D8B030D-6E8A-4147-A177-3AD203B41FA5}">
                      <a16:colId xmlns:a16="http://schemas.microsoft.com/office/drawing/2014/main" val="875709909"/>
                    </a:ext>
                  </a:extLst>
                </a:gridCol>
                <a:gridCol w="1385454">
                  <a:extLst>
                    <a:ext uri="{9D8B030D-6E8A-4147-A177-3AD203B41FA5}">
                      <a16:colId xmlns:a16="http://schemas.microsoft.com/office/drawing/2014/main" val="25001208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571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5955021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965527" y="5483503"/>
            <a:ext cx="277737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93113" y="544730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61433" y="5463103"/>
            <a:ext cx="339969" cy="37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123809" y="5447309"/>
            <a:ext cx="266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1694758" y="5013631"/>
            <a:ext cx="3895297" cy="1844369"/>
            <a:chOff x="1694758" y="5013631"/>
            <a:chExt cx="3895297" cy="1844369"/>
          </a:xfrm>
        </p:grpSpPr>
        <p:sp>
          <p:nvSpPr>
            <p:cNvPr id="20" name="TextBox 19"/>
            <p:cNvSpPr txBox="1"/>
            <p:nvPr/>
          </p:nvSpPr>
          <p:spPr>
            <a:xfrm>
              <a:off x="3098626" y="6550223"/>
              <a:ext cx="5886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1189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9909" y="5483503"/>
              <a:ext cx="7601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</a:rPr>
                <a:t>841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882886" y="6318464"/>
              <a:ext cx="4876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594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199615" y="5013631"/>
              <a:ext cx="4876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420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774700" y="5381499"/>
              <a:ext cx="4876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297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94758" y="5244667"/>
              <a:ext cx="4876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210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" y="4299906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136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926" y="237249"/>
            <a:ext cx="10015781" cy="4192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/>
              <a:t>Взвешивание собак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5700" y="656493"/>
            <a:ext cx="10840878" cy="6095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5693" y="5087815"/>
            <a:ext cx="2061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6:16*52=19,5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59169" y="5826369"/>
            <a:ext cx="29001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</a:rPr>
              <a:t>5:16*52-10%=14,625</a:t>
            </a:r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8841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14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3971" y="369997"/>
            <a:ext cx="8911687" cy="46613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Мишени для дротиков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5218" y="1008184"/>
            <a:ext cx="11115910" cy="55684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66801" y="5204266"/>
            <a:ext cx="5193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(</a:t>
            </a:r>
            <a:r>
              <a:rPr lang="ru-RU" sz="2400" b="1" dirty="0">
                <a:solidFill>
                  <a:srgbClr val="C00000"/>
                </a:solidFill>
              </a:rPr>
              <a:t>3,14 x 1296 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– 3,14 x 729 </a:t>
            </a:r>
            <a:r>
              <a:rPr lang="ru-RU" sz="2400" b="1" dirty="0" smtClean="0">
                <a:solidFill>
                  <a:srgbClr val="C00000"/>
                </a:solidFill>
              </a:rPr>
              <a:t>) </a:t>
            </a:r>
            <a:r>
              <a:rPr lang="ru-RU" sz="2400" b="1" dirty="0">
                <a:solidFill>
                  <a:srgbClr val="C00000"/>
                </a:solidFill>
              </a:rPr>
              <a:t>+ (3,14 x 324 </a:t>
            </a:r>
            <a:r>
              <a:rPr lang="ru-RU" sz="2400" b="1" dirty="0" smtClean="0">
                <a:solidFill>
                  <a:srgbClr val="C00000"/>
                </a:solidFill>
              </a:rPr>
              <a:t>– </a:t>
            </a:r>
            <a:r>
              <a:rPr lang="ru-RU" sz="2400" b="1" dirty="0">
                <a:solidFill>
                  <a:srgbClr val="C00000"/>
                </a:solidFill>
              </a:rPr>
              <a:t>3,14 x </a:t>
            </a:r>
            <a:r>
              <a:rPr lang="ru-RU" sz="2400" b="1" dirty="0" smtClean="0">
                <a:solidFill>
                  <a:srgbClr val="C00000"/>
                </a:solidFill>
              </a:rPr>
              <a:t>81) </a:t>
            </a:r>
            <a:r>
              <a:rPr lang="ru-RU" sz="2400" b="1" dirty="0">
                <a:solidFill>
                  <a:srgbClr val="C00000"/>
                </a:solidFill>
              </a:rPr>
              <a:t>= 3,14 x 810 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= </a:t>
            </a:r>
            <a:r>
              <a:rPr lang="ru-RU" sz="2400" b="1" dirty="0" smtClean="0">
                <a:solidFill>
                  <a:srgbClr val="C00000"/>
                </a:solidFill>
              </a:rPr>
              <a:t>      =2 </a:t>
            </a:r>
            <a:r>
              <a:rPr lang="ru-RU" sz="2400" b="1" dirty="0">
                <a:solidFill>
                  <a:srgbClr val="C00000"/>
                </a:solidFill>
              </a:rPr>
              <a:t>543,4 </a:t>
            </a:r>
            <a:r>
              <a:rPr lang="ru-RU" sz="2400" b="1" dirty="0" smtClean="0">
                <a:solidFill>
                  <a:srgbClr val="C00000"/>
                </a:solidFill>
              </a:rPr>
              <a:t>(см2)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67" y="311883"/>
            <a:ext cx="1622425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0186" y="319310"/>
            <a:ext cx="8911687" cy="4192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/>
              <a:t>НАВЕС ДЛЯ АВТОМОБИЛЯ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650" y="946637"/>
            <a:ext cx="11867475" cy="5545015"/>
          </a:xfrm>
          <a:prstGeom prst="rect">
            <a:avLst/>
          </a:prstGeom>
        </p:spPr>
      </p:pic>
      <p:grpSp>
        <p:nvGrpSpPr>
          <p:cNvPr id="31" name="Группа 30"/>
          <p:cNvGrpSpPr/>
          <p:nvPr/>
        </p:nvGrpSpPr>
        <p:grpSpPr>
          <a:xfrm>
            <a:off x="7151077" y="2460143"/>
            <a:ext cx="3936141" cy="2557970"/>
            <a:chOff x="7151077" y="2460143"/>
            <a:chExt cx="3936141" cy="2557970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7151077" y="2460143"/>
              <a:ext cx="3591902" cy="2397367"/>
              <a:chOff x="7151077" y="2520462"/>
              <a:chExt cx="3591902" cy="2397367"/>
            </a:xfrm>
          </p:grpSpPr>
          <p:cxnSp>
            <p:nvCxnSpPr>
              <p:cNvPr id="6" name="Прямая соединительная линия 5"/>
              <p:cNvCxnSpPr/>
              <p:nvPr/>
            </p:nvCxnSpPr>
            <p:spPr>
              <a:xfrm flipH="1">
                <a:off x="7151077" y="2520462"/>
                <a:ext cx="23447" cy="2397367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 flipH="1">
                <a:off x="7162801" y="3657600"/>
                <a:ext cx="3540368" cy="29306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flipH="1" flipV="1">
                <a:off x="7174524" y="2520462"/>
                <a:ext cx="3540013" cy="832339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H="1">
                <a:off x="7162800" y="4917829"/>
                <a:ext cx="3568455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10726616" y="3352801"/>
                <a:ext cx="16363" cy="1565028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24"/>
            <p:cNvSpPr txBox="1"/>
            <p:nvPr/>
          </p:nvSpPr>
          <p:spPr>
            <a:xfrm>
              <a:off x="7151077" y="3991705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</a:rPr>
                <a:t>4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766426" y="4124313"/>
              <a:ext cx="3207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</a:rPr>
                <a:t>2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923811" y="4648781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2,5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406030" y="4589526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2,5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390263" y="4525166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0195208" y="4259106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pic>
        <p:nvPicPr>
          <p:cNvPr id="34" name="Рисунок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70775" y="4857510"/>
            <a:ext cx="9472565" cy="62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8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2270" y="88110"/>
            <a:ext cx="10934254" cy="6606548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812270" y="5228492"/>
            <a:ext cx="6096000" cy="1325490"/>
            <a:chOff x="812270" y="5228492"/>
            <a:chExt cx="6096000" cy="132549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812270" y="5907651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</a:rPr>
                <a:t>при заданных размерах тангенс угла наклона крыши равен 2/5, угол наклона равен </a:t>
              </a:r>
              <a:r>
                <a:rPr lang="ru-RU" b="1" dirty="0" smtClean="0">
                  <a:solidFill>
                    <a:srgbClr val="C00000"/>
                  </a:solidFill>
                </a:rPr>
                <a:t>21 </a:t>
              </a:r>
              <a:r>
                <a:rPr lang="ru-RU" b="1" dirty="0">
                  <a:solidFill>
                    <a:srgbClr val="C00000"/>
                  </a:solidFill>
                </a:rPr>
                <a:t>&gt; </a:t>
              </a:r>
              <a:r>
                <a:rPr lang="ru-RU" b="1" dirty="0" smtClean="0">
                  <a:solidFill>
                    <a:srgbClr val="C00000"/>
                  </a:solidFill>
                </a:rPr>
                <a:t>12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902677" y="5228492"/>
              <a:ext cx="1101969" cy="316523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188273" y="1296877"/>
            <a:ext cx="3376247" cy="1000846"/>
            <a:chOff x="7188273" y="1296877"/>
            <a:chExt cx="3376247" cy="1000846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7233138" y="1418492"/>
              <a:ext cx="0" cy="855785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7235165" y="2274277"/>
              <a:ext cx="3329355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338646" y="166171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2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637882" y="1928391"/>
              <a:ext cx="2619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5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H="1" flipV="1">
              <a:off x="7188273" y="1296877"/>
              <a:ext cx="3376247" cy="85578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362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4679" y="190356"/>
            <a:ext cx="8911687" cy="45441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Террасы, задача ОГЭ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8386" y="644770"/>
            <a:ext cx="7323074" cy="62132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972" y="6307756"/>
            <a:ext cx="5926836" cy="426720"/>
          </a:xfrm>
          <a:prstGeom prst="rect">
            <a:avLst/>
          </a:prstGeom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52925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33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1577" y="1304192"/>
            <a:ext cx="8915400" cy="37776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Математическая грамотность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– это способность человека мыслить математически, формулировать, применять и интерпретировать математику для решения задач в разнообразных практических контекстах. Она включает в себя понятия, процедуры и факты, а также инструменты для описания, объяснения и предсказания явлений. Она помогает людям понять роль математики в мире, высказывать хорошо обоснованные суждения и принимать решения, которые должны принимать конструктивные, активные и размышляющие граждане в 21 веке.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4654062"/>
            <a:ext cx="1590927" cy="210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3955" y="232874"/>
            <a:ext cx="1262673" cy="1668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12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3192" y="926432"/>
            <a:ext cx="9623110" cy="40693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4729" y="4079815"/>
            <a:ext cx="9349564" cy="915964"/>
          </a:xfrm>
          <a:prstGeom prst="rect">
            <a:avLst/>
          </a:prstGeom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6" y="4352925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36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6390" y="996005"/>
            <a:ext cx="9670195" cy="46696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96390" y="5715980"/>
            <a:ext cx="8744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http://skiv.instrao.ru/bank-zadaniy/matematicheskaya-gramotnost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81" y="4829908"/>
            <a:ext cx="1264852" cy="167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81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5662" y="726830"/>
            <a:ext cx="10414378" cy="507951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9379" y="5975811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65077"/>
            <a:ext cx="1431262" cy="1891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850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7355" y="3258297"/>
            <a:ext cx="1597290" cy="3414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160" y="919874"/>
            <a:ext cx="8771680" cy="5359658"/>
          </a:xfrm>
          <a:prstGeom prst="rect">
            <a:avLst/>
          </a:prstGeom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18903"/>
            <a:ext cx="1542891" cy="2039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1767" y="420931"/>
            <a:ext cx="1282499" cy="169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68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0185" y="128954"/>
            <a:ext cx="9523411" cy="636842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Развивать математическую грамотность надо постепенно, начиная с 5 класса. Регулярно включать в ход урока задания на «изменение и зависимости», «пространство и форма», «неопределенность», «количественные рассуждения» и т.п..</a:t>
            </a:r>
          </a:p>
          <a:p>
            <a:endParaRPr lang="ru-RU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Эти задания можно использовать по усмотрению учителя:	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Как игровой момент на уроке;	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Как проблемный элемент в начале урока;	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Как задание – «толчок» к созданию гипотезы для исследовательского проекта;	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Как задание для смены деятельности на уроке;	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Как модель реальной жизненной ситуации, иллюстрирующей необходимость изучения какого либо понятия на уроке;	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Как задание, устанавливающее </a:t>
            </a:r>
            <a:r>
              <a:rPr lang="ru-RU" sz="2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межпредметные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связи в процессе обучения;	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Некоторые задания заставят сформулировать свою точку зрения и найти аргументы для её защиты;	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Можно собрать задания одного типа и провести урок в соответствии с какой то образовательной технологией;		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Задания такого типа можно включать в школьные олимпиады, математические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викторины.</a:t>
            </a:r>
            <a:endParaRPr lang="ru-RU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7477"/>
            <a:ext cx="1282499" cy="169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346" y="656493"/>
            <a:ext cx="1282499" cy="169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7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0997" y="2048852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Математика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это наука о четко определенных объектах и понятиях, которые можно анализировать и трансформировать различными способами, используя математическое рассуждение для получения выводов.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12" y="4216156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775" y="347322"/>
            <a:ext cx="1841256" cy="1619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252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4432" y="195072"/>
            <a:ext cx="6866942" cy="66629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4487" y="195072"/>
            <a:ext cx="8911687" cy="57164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Концепция по математике </a:t>
            </a:r>
            <a:r>
              <a:rPr lang="en-US" sz="2400" b="1" dirty="0"/>
              <a:t>PISA-2021</a:t>
            </a:r>
            <a:br>
              <a:rPr lang="en-US" sz="2400" b="1" dirty="0"/>
            </a:br>
            <a:r>
              <a:rPr lang="en-US" sz="2400" dirty="0"/>
              <a:t/>
            </a:r>
            <a:br>
              <a:rPr lang="en-US" sz="2400" dirty="0"/>
            </a:br>
            <a:endParaRPr lang="ru-RU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12" y="4277702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385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8991" y="600808"/>
            <a:ext cx="9464797" cy="53016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PISA — самое сложное исследование для наших школьников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где имеющиеся результаты пока находятся не на том уровне, который нам бы хотелось видеть. Улучшение результатов наших школьников в этом международном исследовании способно серьезно повысить позиции России по качеству общего образования по сравнению с другими странами», — отмечал руководитель </a:t>
            </a:r>
            <a:r>
              <a:rPr lang="ru-RU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Рособрнадзора</a:t>
            </a:r>
            <a:r>
              <a:rPr lang="ru-RU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Анзор</a:t>
            </a:r>
            <a:r>
              <a:rPr lang="ru-RU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Музаев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ходе пресс-конференции в ноябре 2020 года.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6" y="4352925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147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3388" y="2060330"/>
            <a:ext cx="8915400" cy="37776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PISA не проверяет знание теоремы Пифагора и не ждет от учеников определения закона Авогадро. Напротив, школьникам предлагают интересные практические задания, которые могут показать знание сразу нескольких дисциплин, умение мыслить и применять знания на практике.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88" y="4286494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152" y="382221"/>
            <a:ext cx="1622425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01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2248" y="606526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 особенностям заданий исследования PISA относятся следующие: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7648" y="1594338"/>
            <a:ext cx="8915400" cy="37776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задача, поставленная вне предметной области и решаемая с помощью предметных знаний, например, по математике;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2) контекст заданий близок к проблемным ситуациям, возникающим в повседневной жизни;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3) вопросы изложены простым, ясным языком и, как правило, немногословны;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4) требуют перевода с обыденного языка на язык предметной области (математики, физики и др.);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5) формат заданий постоянно меняется, что исключает стратегию «натаскивания».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66" y="4198571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11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2246" y="354480"/>
            <a:ext cx="8911687" cy="595089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Что нужно уметь: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949569"/>
            <a:ext cx="9476520" cy="5474677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600" dirty="0" smtClean="0"/>
              <a:t>•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Выделять ключевые фразы и основные вопросы из текста заданий.</a:t>
            </a:r>
          </a:p>
          <a:p>
            <a:pPr marL="176213" indent="-176213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•Уметь выполнять арифметические действия с натуральными числами,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десятичными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обыкновенными дробями, производить возведение числа в степень, извлекать арифметический квадратный корень из числа.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•Уметь переводить единицы измерения.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•Уметь округлять числа.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•Уметь находить число от процента и проценты от числа.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•Уметь находить часть от числа и число по его части.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•Применять основное свойство пропорции.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•Уметь решать уравнения, неравенства.</a:t>
            </a:r>
          </a:p>
          <a:p>
            <a:pPr marL="176213" indent="-176213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•Разбираться в изображениях рисунков, планов и масштабе фигур на рисунках.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•Анализировать и пользоваться информацией из таблиц.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•Анализировать и пользоваться заданными графиками.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52925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779" y="111317"/>
            <a:ext cx="1066613" cy="1254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172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1" y="624110"/>
            <a:ext cx="9828212" cy="1280890"/>
          </a:xfrm>
        </p:spPr>
        <p:txBody>
          <a:bodyPr>
            <a:normAutofit/>
          </a:bodyPr>
          <a:lstStyle/>
          <a:p>
            <a:pPr marL="0" indent="0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Распределение заданий в исследовании PISA выглядит следующим образом: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marL="0" indent="0">
              <a:buClr>
                <a:srgbClr val="00B0F0"/>
              </a:buClr>
              <a:buNone/>
            </a:pPr>
            <a:r>
              <a:rPr lang="ru-RU" dirty="0" smtClean="0"/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25% – формулировать;</a:t>
            </a:r>
          </a:p>
          <a:p>
            <a:pPr marL="0" indent="0">
              <a:buClr>
                <a:srgbClr val="00B0F0"/>
              </a:buCl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25% – интерпретировать;</a:t>
            </a:r>
          </a:p>
          <a:p>
            <a:pPr marL="0" indent="0">
              <a:buClr>
                <a:srgbClr val="00B0F0"/>
              </a:buClr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50% – применять.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6" y="4352925"/>
            <a:ext cx="18954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205" y="2200031"/>
            <a:ext cx="2857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724" y="3127375"/>
            <a:ext cx="2857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881" y="2638669"/>
            <a:ext cx="3048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01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лянец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970</TotalTime>
  <Words>1096</Words>
  <Application>Microsoft Office PowerPoint</Application>
  <PresentationFormat>Широкоэкранный</PresentationFormat>
  <Paragraphs>121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Century Gothic</vt:lpstr>
      <vt:lpstr>Times New Roman</vt:lpstr>
      <vt:lpstr>Wingdings 3</vt:lpstr>
      <vt:lpstr>Легкий дым</vt:lpstr>
      <vt:lpstr>Формирование математической грамотности при подготовки к  ОГЭ через решение контекстных задач</vt:lpstr>
      <vt:lpstr>Презентация PowerPoint</vt:lpstr>
      <vt:lpstr>Презентация PowerPoint</vt:lpstr>
      <vt:lpstr>Концепция по математике PISA-2021  </vt:lpstr>
      <vt:lpstr>Презентация PowerPoint</vt:lpstr>
      <vt:lpstr>Презентация PowerPoint</vt:lpstr>
      <vt:lpstr>К особенностям заданий исследования PISA относятся следующие: </vt:lpstr>
      <vt:lpstr>Что нужно уметь: </vt:lpstr>
      <vt:lpstr>Распределение заданий в исследовании PISA выглядит следующим образом:</vt:lpstr>
      <vt:lpstr>Презентация PowerPoint</vt:lpstr>
      <vt:lpstr>Цели решение контекстных задач на уроках математики :  </vt:lpstr>
      <vt:lpstr>Задания с элементами контекстных задач в ОГЭ</vt:lpstr>
      <vt:lpstr>Математическая грамотность. Формат книги,8 класс.</vt:lpstr>
      <vt:lpstr>Задача на разрезание листа бумаги ОГЭ</vt:lpstr>
      <vt:lpstr>Взвешивание собак </vt:lpstr>
      <vt:lpstr>Мишени для дротиков</vt:lpstr>
      <vt:lpstr>НАВЕС ДЛЯ АВТОМОБИЛЯ</vt:lpstr>
      <vt:lpstr>Презентация PowerPoint</vt:lpstr>
      <vt:lpstr>Террасы, задача ОГЭ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математической грамотности при подготовки к  ОГЭ через решение контекстных задач</dc:title>
  <dc:creator>Ольга</dc:creator>
  <cp:lastModifiedBy>Ольга</cp:lastModifiedBy>
  <cp:revision>46</cp:revision>
  <cp:lastPrinted>2022-08-23T06:36:33Z</cp:lastPrinted>
  <dcterms:created xsi:type="dcterms:W3CDTF">2022-08-16T14:22:36Z</dcterms:created>
  <dcterms:modified xsi:type="dcterms:W3CDTF">2022-09-26T15:08:35Z</dcterms:modified>
</cp:coreProperties>
</file>