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23" r:id="rId4"/>
    <p:sldId id="324" r:id="rId5"/>
    <p:sldId id="321" r:id="rId6"/>
    <p:sldId id="322" r:id="rId7"/>
    <p:sldId id="312" r:id="rId8"/>
    <p:sldId id="326" r:id="rId9"/>
    <p:sldId id="327" r:id="rId10"/>
    <p:sldId id="318" r:id="rId11"/>
    <p:sldId id="319" r:id="rId12"/>
    <p:sldId id="313" r:id="rId13"/>
    <p:sldId id="314" r:id="rId14"/>
    <p:sldId id="334" r:id="rId15"/>
    <p:sldId id="335" r:id="rId16"/>
    <p:sldId id="336" r:id="rId17"/>
    <p:sldId id="328" r:id="rId18"/>
    <p:sldId id="329" r:id="rId19"/>
    <p:sldId id="331" r:id="rId20"/>
    <p:sldId id="332" r:id="rId21"/>
    <p:sldId id="333" r:id="rId22"/>
    <p:sldId id="337" r:id="rId23"/>
    <p:sldId id="344" r:id="rId24"/>
    <p:sldId id="259" r:id="rId25"/>
    <p:sldId id="261" r:id="rId26"/>
    <p:sldId id="263" r:id="rId27"/>
    <p:sldId id="293" r:id="rId28"/>
    <p:sldId id="292" r:id="rId29"/>
    <p:sldId id="264" r:id="rId30"/>
    <p:sldId id="267" r:id="rId31"/>
    <p:sldId id="290" r:id="rId32"/>
    <p:sldId id="287" r:id="rId33"/>
    <p:sldId id="269" r:id="rId34"/>
    <p:sldId id="276" r:id="rId35"/>
    <p:sldId id="277" r:id="rId36"/>
    <p:sldId id="278" r:id="rId37"/>
    <p:sldId id="279" r:id="rId38"/>
    <p:sldId id="281" r:id="rId39"/>
    <p:sldId id="285" r:id="rId40"/>
    <p:sldId id="284" r:id="rId41"/>
    <p:sldId id="299" r:id="rId42"/>
    <p:sldId id="301" r:id="rId43"/>
    <p:sldId id="300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E471D"/>
    <a:srgbClr val="3820CA"/>
    <a:srgbClr val="2314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658" y="58"/>
      </p:cViewPr>
      <p:guideLst>
        <p:guide pos="3840"/>
        <p:guide orient="horz" pos="272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6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16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20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90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23EBBAA-6AAD-474A-9226-78FA47E03D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B4D215F-F0B2-4926-9128-B575AC5327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53B224C-A1E9-4681-A106-801A05F58D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351642-B4F4-4CE9-B915-DBC36C68825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5643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F3E482E-7B41-47C1-9F3F-C6710E7999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ABF395D-577F-4B11-AC22-F47AD30DD0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DB9B452-E925-4353-AE91-B36FE8D124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F3A969-63BF-4DAA-AF55-0A43D511D11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3969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01916D-8C0E-4660-B9F6-85651139DD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D93778-1829-40AE-8C0F-B76B4B37E9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A49EF06-05DE-4CFB-92AC-58B77D621E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F49A32-6D71-4191-8137-1E094D418EF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82825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91A3E6-B52B-4D40-808F-5BC48FF559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7F618A-F796-4DBE-B569-8112A327DA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19128C-5985-45BE-BCF5-6E9B2FD3F6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9237FF-83F3-4CE9-9E1D-0F1B2AA7FC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7819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35222F5-0D73-4637-84F7-18A9F6DFA6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8109E9D-899C-450C-B77E-5095617379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902040C-B491-4A79-8A86-190509F555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E0CE80-17D6-472F-B7CD-F9AB1352D9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8523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038AA51-5656-4273-9ADB-EA8946F4DB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5391AC8-976B-47A1-8311-6D9E087F06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E74DA36-EFCB-4342-BFF8-6A6597CF4D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42F797-7403-43B7-9AA7-0FFD6FA78E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9112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1FD7EA5-4370-4692-9704-4CD5AB59E6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A863848-F8D2-43B9-848C-649250F2D5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098DB72-6194-4E0A-A792-60A693C4D6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25AE21-8BF7-4D12-9FF1-B78D82C452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8196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7DD431-92B1-4D1B-81EC-9F4FB6F998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056EF4-2F9C-49DC-A220-7FE1217F87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FBF95B-7D78-42C9-B1A3-86DB771F43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2857A4-98EE-48BE-8FAB-623B73D9B4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2466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99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0B3A4-0EA2-4368-B2E3-2B8D607C85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486714-BC42-488F-A550-C09FF50053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335B2B-1B29-44FE-B544-088081889B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13A9B7-F371-43A4-BB7A-EEB8B5E42A5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5599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96A9A65-58DB-4379-85E5-188325F68D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296B4DB-39DD-4C26-9DC0-1A566A4950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801BA1A-6992-48A3-8DC6-D438387B76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2C2BDB-40A8-46E2-A2A8-2FF125F5EB8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41040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26A0F0E-B3B8-4455-8A32-D19EF2A26F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578F6C2-3ED4-4D93-89DC-5FB0F296DA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4ED427D-7434-4254-97F6-CBBFC1C4A1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C601D5-0897-4305-8DD8-32214F98245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5968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57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5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64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42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9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89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17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38000">
              <a:schemeClr val="accent1">
                <a:lumMod val="45000"/>
                <a:lumOff val="55000"/>
              </a:schemeClr>
            </a:gs>
            <a:gs pos="76000">
              <a:schemeClr val="accent5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40492-EFE6-42BB-9195-F59092B3263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E3C8A-C979-4F2C-8E43-0731E593B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75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6DB7044-1ADA-4E70-B721-75B7F0046D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BD48F53-9E5C-48DA-84FC-981F8E477F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10276" name="Rectangle 4">
            <a:extLst>
              <a:ext uri="{FF2B5EF4-FFF2-40B4-BE49-F238E27FC236}">
                <a16:creationId xmlns:a16="http://schemas.microsoft.com/office/drawing/2014/main" id="{71A4DD4F-96C5-4375-AD3D-CF770BC655B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277" name="Rectangle 5">
            <a:extLst>
              <a:ext uri="{FF2B5EF4-FFF2-40B4-BE49-F238E27FC236}">
                <a16:creationId xmlns:a16="http://schemas.microsoft.com/office/drawing/2014/main" id="{77F56072-70C4-4253-908B-2F6DE639E61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278" name="Rectangle 6">
            <a:extLst>
              <a:ext uri="{FF2B5EF4-FFF2-40B4-BE49-F238E27FC236}">
                <a16:creationId xmlns:a16="http://schemas.microsoft.com/office/drawing/2014/main" id="{35807D27-77E8-436F-80CE-A78A09D49CB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50BC3D8-CF22-45A2-A07D-51C9EF37585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654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jpeg"/><Relationship Id="rId12" Type="http://schemas.openxmlformats.org/officeDocument/2006/relationships/image" Target="../media/image76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0.jpeg"/><Relationship Id="rId11" Type="http://schemas.openxmlformats.org/officeDocument/2006/relationships/image" Target="../media/image75.pn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png"/><Relationship Id="rId14" Type="http://schemas.openxmlformats.org/officeDocument/2006/relationships/image" Target="../media/image7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980149" y="102203"/>
            <a:ext cx="421862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</a:rPr>
              <a:t>РАЗГОВОРЫ</a:t>
            </a:r>
            <a:r>
              <a:rPr lang="ru-RU" sz="6600" b="1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77416" y="1015479"/>
            <a:ext cx="39686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9027" y="953923"/>
            <a:ext cx="4732230" cy="7895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980149" y="953923"/>
            <a:ext cx="3812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</a:effectLst>
              </a:rPr>
              <a:t>О ВАЖНОМ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558" y="1912534"/>
            <a:ext cx="5754733" cy="19083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26475" y="2281866"/>
            <a:ext cx="1106592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«НАША </a:t>
            </a:r>
            <a:r>
              <a:rPr lang="ru-RU" sz="5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СТРАНА-РОССИЯ»</a:t>
            </a:r>
          </a:p>
          <a:p>
            <a:r>
              <a:rPr lang="ru-RU" sz="5400" b="1" dirty="0">
                <a:ln>
                  <a:solidFill>
                    <a:srgbClr val="FF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декада «Я-гражданин России»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2474" y="369148"/>
            <a:ext cx="3542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12 сентября 2022 г.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506" y="5240505"/>
            <a:ext cx="5754733" cy="19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7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9EBED17-0A68-43C0-B31B-7A7296213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51" y="177552"/>
            <a:ext cx="6340348" cy="442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4BE8A219-567C-402D-8B07-916486743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38" y="3401626"/>
            <a:ext cx="609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86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19D494F-F1E4-444C-B03A-4B760F62C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0" y="97654"/>
            <a:ext cx="4266631" cy="381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F15D2702-9C32-4BDE-9BA9-AB61ECE12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060" y="97654"/>
            <a:ext cx="3929849" cy="294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8C872003-2052-4B3F-8F8A-DF14B7B09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631" y="3180373"/>
            <a:ext cx="4690369" cy="351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C4DEBBA2-41B3-45D6-8C49-F52B8C12F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7" y="4138139"/>
            <a:ext cx="4416854" cy="231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42C3045F-194E-48B3-BB92-3F6A16212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909" y="1571347"/>
            <a:ext cx="3403892" cy="212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4AC95F74-09F2-462F-831C-5AEF979BF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7472" y="4150831"/>
            <a:ext cx="3044528" cy="231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99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DA687CC-C75B-4C18-8107-D4A7B0341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674" y="1715130"/>
            <a:ext cx="4808028" cy="270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В 2021 году исполняется 60 лет первому полёту человека в космос.12 апреля 1...">
            <a:extLst>
              <a:ext uri="{FF2B5EF4-FFF2-40B4-BE49-F238E27FC236}">
                <a16:creationId xmlns:a16="http://schemas.microsoft.com/office/drawing/2014/main" id="{E7F348E6-7429-4E23-9212-1A2D64088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51" y="11183"/>
            <a:ext cx="6609443" cy="660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8798978D-0C42-4DE7-90E7-E8F7A80EF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995" y="4505038"/>
            <a:ext cx="3084989" cy="231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06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2BD7DB57-502F-480F-A414-C9B17DF3D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9608" y="1506735"/>
            <a:ext cx="920588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2975D9B-5292-412A-80DC-BE98FF3AA11C}"/>
              </a:ext>
            </a:extLst>
          </p:cNvPr>
          <p:cNvSpPr/>
          <p:nvPr/>
        </p:nvSpPr>
        <p:spPr>
          <a:xfrm>
            <a:off x="963050" y="275209"/>
            <a:ext cx="8180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Великие русские достижения</a:t>
            </a:r>
            <a:endParaRPr lang="ru-RU" sz="3200" b="1" i="1" dirty="0">
              <a:solidFill>
                <a:srgbClr val="FF0000"/>
              </a:solidFill>
              <a:latin typeface="Kladez" pitchFamily="34" charset="0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083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C216C5-FBE4-49D4-B082-2445BDEC758F}"/>
              </a:ext>
            </a:extLst>
          </p:cNvPr>
          <p:cNvSpPr/>
          <p:nvPr/>
        </p:nvSpPr>
        <p:spPr>
          <a:xfrm>
            <a:off x="6096000" y="1855433"/>
            <a:ext cx="589773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ctr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2000" dirty="0">
                <a:solidFill>
                  <a:srgbClr val="4C2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Его единственное образование -  «выучка у дьячка». Вклад этого механика – самоучки в российскую и мировую науку столь значителен, что он по праву считается символом русского изобретательства, недаром его именем называют всех талантливых мастеров-самоучек. </a:t>
            </a:r>
          </a:p>
          <a:p>
            <a:pPr marL="457200" lvl="0" indent="-4572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4C2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является основоположником отечественной технологии производства оптического стекла, создателем новых мостовых конструкций, изобретателем прожектора, самоходной машины и </a:t>
            </a:r>
            <a:r>
              <a:rPr lang="ru-RU" dirty="0">
                <a:solidFill>
                  <a:srgbClr val="4C2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других уникальных устройств.            </a:t>
            </a:r>
          </a:p>
          <a:p>
            <a:pPr marL="457200" lvl="0" indent="-45720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4C2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ком идет речь?</a:t>
            </a:r>
            <a:endParaRPr lang="ru-RU" dirty="0"/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3848CB98-E8B1-4239-900B-6AD9A89574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CB0FD2-2F34-44F3-9F54-8C849DFE2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4159" y="106531"/>
            <a:ext cx="6094698" cy="685161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6F214E6-C866-4A9C-B2F3-F5653E5FF1F6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2969" y="5406121"/>
            <a:ext cx="1762217" cy="1247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241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15A5814F-8CBC-465C-9CF8-ECA66F2C2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971" y="103831"/>
            <a:ext cx="3394787" cy="4781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амка" descr="C:\Users\Администратор\Desktop\0_e4137_7a9482fd_orig.png">
            <a:extLst>
              <a:ext uri="{FF2B5EF4-FFF2-40B4-BE49-F238E27FC236}">
                <a16:creationId xmlns:a16="http://schemas.microsoft.com/office/drawing/2014/main" id="{74C97059-9BF7-444F-8298-BDAAF1992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6062" y="-135866"/>
            <a:ext cx="3812036" cy="5665831"/>
          </a:xfrm>
          <a:prstGeom prst="rect">
            <a:avLst/>
          </a:prstGeom>
          <a:noFill/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3E64EF6-AF23-4C86-9603-7F87EFD115FA}"/>
              </a:ext>
            </a:extLst>
          </p:cNvPr>
          <p:cNvSpPr/>
          <p:nvPr/>
        </p:nvSpPr>
        <p:spPr>
          <a:xfrm>
            <a:off x="7964332" y="1454814"/>
            <a:ext cx="40476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русский ученый. Его научные интересы отличались поразительной разносторонностью. Для своих исследований ученый придумал ряд приборов, заложил основы наук о стекле, открыл наличие атмосферы у планеты Венера, дал определение физической химии. Поборник развития о​т​е​ч​е​с​т​в​е​н​</a:t>
            </a:r>
            <a:r>
              <a:rPr lang="ru-RU" b="1" dirty="0" err="1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lang="ru-RU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​о​г​о п​р​о​с​в​е​щ​е​н​и​я​, науки и экономики. Разработал проект Московского университета, впоследствии названного в его честь. Назовите  этого уникального человека</a:t>
            </a:r>
            <a:r>
              <a:rPr lang="ru-RU" dirty="0">
                <a:solidFill>
                  <a:srgbClr val="4C2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C472E12-AB77-4A3D-B7FD-4F6215097AA0}"/>
              </a:ext>
            </a:extLst>
          </p:cNvPr>
          <p:cNvSpPr/>
          <p:nvPr/>
        </p:nvSpPr>
        <p:spPr>
          <a:xfrm>
            <a:off x="0" y="5264458"/>
            <a:ext cx="40837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4C2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русский учёный-энциклопедист: химик, физик, экономист, технолог, геолог, метеоролог, воздухоплаватель, приборостроитель. </a:t>
            </a:r>
            <a:endParaRPr lang="ru-RU" dirty="0"/>
          </a:p>
        </p:txBody>
      </p:sp>
      <p:pic>
        <p:nvPicPr>
          <p:cNvPr id="7172" name="Picture 4" descr="Михаил Васильевич Ломоносов.">
            <a:extLst>
              <a:ext uri="{FF2B5EF4-FFF2-40B4-BE49-F238E27FC236}">
                <a16:creationId xmlns:a16="http://schemas.microsoft.com/office/drawing/2014/main" id="{B5CBC7A4-F043-4F6A-B67D-AE183B505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721" y="560742"/>
            <a:ext cx="4059655" cy="5074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95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D24C62-A42B-4FCB-A0D7-55ADBDDE37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0" y="90948"/>
            <a:ext cx="6420465" cy="667610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8BA2000-4D88-4C23-9D0F-6DC1ABE77C5B}"/>
              </a:ext>
            </a:extLst>
          </p:cNvPr>
          <p:cNvSpPr/>
          <p:nvPr/>
        </p:nvSpPr>
        <p:spPr>
          <a:xfrm>
            <a:off x="6809172" y="1371403"/>
            <a:ext cx="50691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 Иван Петрович  (1849–1936)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BDFC370-FD18-4C0C-9334-E9987D1229BB}"/>
              </a:ext>
            </a:extLst>
          </p:cNvPr>
          <p:cNvSpPr/>
          <p:nvPr/>
        </p:nvSpPr>
        <p:spPr>
          <a:xfrm>
            <a:off x="6571384" y="1823434"/>
            <a:ext cx="56206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физиолог, создатель материалистического учения о высшей нервной деятельности и современных представлений о процессе пищеварения. </a:t>
            </a:r>
          </a:p>
          <a:p>
            <a:pPr marL="457200" indent="-457200" algn="just">
              <a:buAutoNum type="arabicPeriod"/>
            </a:pP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Основатель крупнейшей советской физиологической школы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 algn="just"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Разделил совокупность физиологических рефлексов на условные и безусловные.</a:t>
            </a:r>
          </a:p>
          <a:p>
            <a:pPr marL="457200" indent="-457200" algn="just">
              <a:buAutoNum type="arabicPeriod"/>
            </a:pP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Исследовал психофизиологические типы темперамента и роли нервной системы в регуляции кровообращения.</a:t>
            </a:r>
          </a:p>
          <a:p>
            <a:pPr marL="457200" indent="-457200" algn="just"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1904 году И. П. Павлов был удостоен Нобелевской премии за работы в области физиологии пищеварения</a:t>
            </a:r>
          </a:p>
        </p:txBody>
      </p:sp>
    </p:spTree>
    <p:extLst>
      <p:ext uri="{BB962C8B-B14F-4D97-AF65-F5344CB8AC3E}">
        <p14:creationId xmlns:p14="http://schemas.microsoft.com/office/powerpoint/2010/main" val="208108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636F3A-92F0-4D06-8E05-E256DCC743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0" y="408374"/>
            <a:ext cx="5270090" cy="571254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783D3E5-3B26-4B0A-83DE-B29DABE8815B}"/>
              </a:ext>
            </a:extLst>
          </p:cNvPr>
          <p:cNvSpPr/>
          <p:nvPr/>
        </p:nvSpPr>
        <p:spPr>
          <a:xfrm>
            <a:off x="5495277" y="1531179"/>
            <a:ext cx="64984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Циолковский Константин Эдуардович  (1857-1935)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6464B8B-7508-4C2A-8CC3-3BBC93024FAD}"/>
              </a:ext>
            </a:extLst>
          </p:cNvPr>
          <p:cNvSpPr/>
          <p:nvPr/>
        </p:nvSpPr>
        <p:spPr>
          <a:xfrm>
            <a:off x="5291090" y="1970988"/>
            <a:ext cx="681675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и советский учёный - самоучка, крупнейший исследователь в области авиации и воздухоплавания.</a:t>
            </a:r>
          </a:p>
          <a:p>
            <a:pPr marL="514350" indent="-514350"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первой в стране аэродинамической лаборатории и аэродинамической трубы</a:t>
            </a:r>
          </a:p>
          <a:p>
            <a:pPr marL="514350" indent="-514350">
              <a:buAutoNum type="arabicPeriod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методики изучения аэродинамических свойств летательных аппаратов</a:t>
            </a:r>
          </a:p>
          <a:p>
            <a:pPr marL="514350" indent="-514350"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 космонавтики</a:t>
            </a:r>
          </a:p>
          <a:p>
            <a:pPr marL="514350" indent="-514350">
              <a:buAutoNum type="arabicPeriod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собственной схемы газотурбинного двигателя</a:t>
            </a:r>
          </a:p>
          <a:p>
            <a:pPr marL="514350" indent="-514350"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Изложение строгой теории реактивного движения и доказательство необходимости использования ракет для космических путешествий</a:t>
            </a:r>
          </a:p>
          <a:p>
            <a:pPr marL="514350" indent="-514350">
              <a:buAutoNum type="arabicPeriod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управляемого аэростата</a:t>
            </a:r>
          </a:p>
          <a:p>
            <a:pPr marL="514350" indent="-514350"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модели цельнометаллического дирижабля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97307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BB9DC17-51FC-43A1-9174-E2C11AD0AF1C}"/>
              </a:ext>
            </a:extLst>
          </p:cNvPr>
          <p:cNvSpPr/>
          <p:nvPr/>
        </p:nvSpPr>
        <p:spPr>
          <a:xfrm>
            <a:off x="6977849" y="1506736"/>
            <a:ext cx="494486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4C2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 великий ученый был едва ли не самым засекреченным человеком в СССР. Авиация была его настоящей страстью.  Ему хотелось летать выше, быстрее и дальше, чем кто-либо до него. Первые пилотируемые космические корабли, аппаратура для полета человека в космос, для выхода  из корабля в свободное пространство, искусственные спутники Земли, первые межпланетные разведчики «Зонд» — этапные события развития советской космонавтики, которые спланировал и осуществил этот изобретатель.  Назовите его.</a:t>
            </a:r>
            <a:endParaRPr lang="ru-RU" sz="2000" b="1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9B9A2E15-D7D9-4352-9D6F-3A5DC24D4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64" y="994299"/>
            <a:ext cx="6669138" cy="406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35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74B4F95-BDBC-4085-B241-091BEAB13BAE}"/>
              </a:ext>
            </a:extLst>
          </p:cNvPr>
          <p:cNvSpPr/>
          <p:nvPr/>
        </p:nvSpPr>
        <p:spPr>
          <a:xfrm>
            <a:off x="6347534" y="2281561"/>
            <a:ext cx="562844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его открытия и достижения спасли жизни тысячам людей.  Хирург и анатом, естествоиспытатель и педагог, основоположник русской военно-полевой хирургии, основатель русской школы анестезии. Первый выступил с идеей пластических операций, применил наркоз в военно-полевой хирургии,  ввел  в медицинскую практику неподвижную гипсовую повязку, был одним из создателей службы сестер милосердия. Назовите «Отца русской хирургии». </a:t>
            </a:r>
            <a:endParaRPr lang="ru-RU" sz="2000" b="1" dirty="0">
              <a:solidFill>
                <a:srgbClr val="0000FF"/>
              </a:solidFill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BD293AD8-0BC4-4445-8ED0-2E247DBA0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906" y="51526"/>
            <a:ext cx="3335636" cy="2193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D9312EEA-C590-421D-9269-1744A2D34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388" y="2549951"/>
            <a:ext cx="2565647" cy="3848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338566F4-50C6-4FC6-9967-DFA806B22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20" y="221943"/>
            <a:ext cx="3597044" cy="248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>
            <a:extLst>
              <a:ext uri="{FF2B5EF4-FFF2-40B4-BE49-F238E27FC236}">
                <a16:creationId xmlns:a16="http://schemas.microsoft.com/office/drawing/2014/main" id="{3B5299D2-6B0E-4CFB-BF08-BAE286511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18" y="2896895"/>
            <a:ext cx="2941373" cy="393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45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512.63pokupki.ru/item/x512/c84c6efb426c1186d3b0fdff7e346790dyuhlkakz682e1p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18189" y="189872"/>
            <a:ext cx="3473811" cy="42244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52343" y="392523"/>
            <a:ext cx="6784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 нашей душе появляется и бережно хранится информация</a:t>
            </a:r>
          </a:p>
        </p:txBody>
      </p:sp>
      <p:pic>
        <p:nvPicPr>
          <p:cNvPr id="1026" name="Picture 2" descr="https://i.mycdn.me/i?r=AzEPZsRbOZEKgBhR0XGMT1Rk44J13U-09_ZeDNBwrntKbqaKTM5SRkZCeTgDn6uOyic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6397" y="1813980"/>
            <a:ext cx="4240325" cy="3417177"/>
          </a:xfrm>
          <a:prstGeom prst="rect">
            <a:avLst/>
          </a:prstGeom>
          <a:ln w="190500" cap="sq">
            <a:solidFill>
              <a:schemeClr val="bg2">
                <a:lumMod val="9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75270" y="1072752"/>
            <a:ext cx="42924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о памятных местах,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88712" y="1685183"/>
            <a:ext cx="1707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людях,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3717" y="2624544"/>
            <a:ext cx="2842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событиях,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65972" y="5729842"/>
            <a:ext cx="7412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являются значимыми и судьбоносными </a:t>
            </a:r>
          </a:p>
        </p:txBody>
      </p:sp>
      <p:pic>
        <p:nvPicPr>
          <p:cNvPr id="1036" name="Picture 12" descr="http://www.artlib.ru/objects/gallery_642/artlib_gallery-321375-o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616" y="3429000"/>
            <a:ext cx="3589036" cy="3058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952475" y="4246272"/>
            <a:ext cx="41858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2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которые </a:t>
            </a:r>
          </a:p>
          <a:p>
            <a:pPr lvl="0" algn="r"/>
            <a:r>
              <a:rPr lang="ru-RU" sz="32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формируют </a:t>
            </a:r>
          </a:p>
          <a:p>
            <a:pPr lvl="0" algn="r"/>
            <a:r>
              <a:rPr lang="ru-RU" sz="32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личность человека, </a:t>
            </a:r>
          </a:p>
        </p:txBody>
      </p:sp>
    </p:spTree>
    <p:extLst>
      <p:ext uri="{BB962C8B-B14F-4D97-AF65-F5344CB8AC3E}">
        <p14:creationId xmlns:p14="http://schemas.microsoft.com/office/powerpoint/2010/main" val="246286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75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598F219-9EDF-46D8-8224-009E7C2DB80E}"/>
              </a:ext>
            </a:extLst>
          </p:cNvPr>
          <p:cNvSpPr/>
          <p:nvPr/>
        </p:nvSpPr>
        <p:spPr>
          <a:xfrm>
            <a:off x="6676008" y="1454814"/>
            <a:ext cx="51668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Передача изображения на любые расстояния - давняя мечта человечества, веками воплощавшаяся лишь в сказках. Можно с уверенностью сказать, что этот изобретатель сделал сказку былью. В 1907 году профессор Петербургского технологического института получил патент на изобретение, ставшее открытием эпохи, -"способ электрической передачи изображений". А уже в мае 1911 г состоялась первая в мире телевизионная передача. Назовите имя этого великого человека.</a:t>
            </a:r>
            <a:endParaRPr lang="ru-RU" sz="2000" b="1" dirty="0">
              <a:solidFill>
                <a:srgbClr val="0000FF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3E76AF-EBE1-4BBD-AC8A-D70C1124C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931" y="1166855"/>
            <a:ext cx="6710939" cy="4524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438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EE6E72E-CB87-4A11-A543-4B17426B99F7}"/>
              </a:ext>
            </a:extLst>
          </p:cNvPr>
          <p:cNvSpPr/>
          <p:nvPr/>
        </p:nvSpPr>
        <p:spPr>
          <a:xfrm>
            <a:off x="257452" y="1454813"/>
            <a:ext cx="11532094" cy="4388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332740" lvl="0" indent="-342900" algn="just" defTabSz="914400" rtl="0" eaLnBrk="1" fontAlgn="auto" latinLnBrk="0" hangingPunct="1">
              <a:lnSpc>
                <a:spcPct val="115000"/>
              </a:lnSpc>
              <a:spcBef>
                <a:spcPts val="235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76630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Между какими городами в 1851 г. построена железная дорога,</a:t>
            </a:r>
            <a:r>
              <a:rPr kumimoji="0" lang="ru-RU" sz="20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протяженностью в 649,7 километра? На то время это была самая длинная</a:t>
            </a:r>
            <a:r>
              <a:rPr kumimoji="0" lang="ru-RU" sz="20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двухпутная железная дорога в</a:t>
            </a:r>
            <a:r>
              <a:rPr kumimoji="0" lang="ru-RU" sz="20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мире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  </a:t>
            </a:r>
          </a:p>
          <a:p>
            <a:pPr marL="0" marR="332740" lvl="0" indent="0" algn="just" defTabSz="914400" rtl="0" eaLnBrk="1" fontAlgn="auto" latinLnBrk="0" hangingPunct="1">
              <a:lnSpc>
                <a:spcPct val="115000"/>
              </a:lnSpc>
              <a:spcBef>
                <a:spcPts val="235"/>
              </a:spcBef>
              <a:spcAft>
                <a:spcPts val="0"/>
              </a:spcAft>
              <a:buClrTx/>
              <a:buSzTx/>
              <a:buFontTx/>
              <a:buNone/>
              <a:tabLst>
                <a:tab pos="976630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(Москва - Санкт-Петербург, Санкт-Петербург – Архангельск, Москва -</a:t>
            </a:r>
            <a:r>
              <a:rPr kumimoji="0" lang="ru-RU" sz="2000" b="1" i="0" u="none" strike="noStrike" kern="1200" cap="none" spc="-33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Казань,</a:t>
            </a:r>
            <a:r>
              <a:rPr kumimoji="0" lang="ru-RU" sz="2000" b="1" i="0" u="none" strike="noStrike" kern="1200" cap="none" spc="-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Москва</a:t>
            </a:r>
            <a:r>
              <a:rPr kumimoji="0" lang="ru-RU" sz="2000" b="1" i="0" u="none" strike="noStrike" kern="1200" cap="none" spc="-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 Нижний Новгород).</a:t>
            </a:r>
          </a:p>
          <a:p>
            <a:pPr marL="457200" marR="332740" lvl="0" indent="-457200" algn="just" defTabSz="914400" rtl="0" eaLnBrk="1" fontAlgn="auto" latinLnBrk="0" hangingPunct="1">
              <a:lnSpc>
                <a:spcPct val="115000"/>
              </a:lnSpc>
              <a:spcBef>
                <a:spcPts val="235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>
                <a:tab pos="976630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Борис Львович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Розинг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в июле 1907 года подал заявку на изобретение «Способа электрической передачи изображений на расстояния». Борису Львовичу удалось успешно передать и получить точное изображение на экране пока ещё простейшего устройства, которое ученый назвал «электрическим телескопом». Что изобрёл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Розинг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?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</a:p>
          <a:p>
            <a:pPr marR="332740" lvl="0" algn="ctr" defTabSz="914400" rtl="0" eaLnBrk="1" fontAlgn="auto" latinLnBrk="0" hangingPunct="1">
              <a:lnSpc>
                <a:spcPct val="115000"/>
              </a:lnSpc>
              <a:spcBef>
                <a:spcPts val="235"/>
              </a:spcBef>
              <a:spcAft>
                <a:spcPts val="0"/>
              </a:spcAft>
              <a:buClrTx/>
              <a:buSzTx/>
              <a:tabLst>
                <a:tab pos="976630" algn="l"/>
              </a:tabLst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Радиовещание, телевидение, телефон, телеграф)</a:t>
            </a:r>
          </a:p>
          <a:p>
            <a:pPr marL="0" marR="332740" lvl="0" indent="0" algn="just" defTabSz="914400" rtl="0" eaLnBrk="1" fontAlgn="auto" latinLnBrk="0" hangingPunct="1">
              <a:lnSpc>
                <a:spcPct val="115000"/>
              </a:lnSpc>
              <a:spcBef>
                <a:spcPts val="235"/>
              </a:spcBef>
              <a:spcAft>
                <a:spcPts val="0"/>
              </a:spcAft>
              <a:buClrTx/>
              <a:buSzTx/>
              <a:buFontTx/>
              <a:buNone/>
              <a:tabLst>
                <a:tab pos="976630" algn="l"/>
              </a:tabLst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3.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Этому ученому приснился сон, в котором он ясно увидел классификацию химических элементов, устанавливающих зависимость различных свойств элементов от заряда атомного ядра. Кто это учёный?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(А. Бекетов, Д. Менделеев, А. Бутлеров, М. Ломоносов)</a:t>
            </a:r>
          </a:p>
        </p:txBody>
      </p:sp>
    </p:spTree>
    <p:extLst>
      <p:ext uri="{BB962C8B-B14F-4D97-AF65-F5344CB8AC3E}">
        <p14:creationId xmlns:p14="http://schemas.microsoft.com/office/powerpoint/2010/main" val="209488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75323" y="0"/>
            <a:ext cx="2441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9264" y="449806"/>
            <a:ext cx="3135957" cy="52322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559264" y="372863"/>
            <a:ext cx="3083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B7EB9D2-4804-4811-89D7-6E50448B906D}"/>
              </a:ext>
            </a:extLst>
          </p:cNvPr>
          <p:cNvSpPr/>
          <p:nvPr/>
        </p:nvSpPr>
        <p:spPr>
          <a:xfrm>
            <a:off x="301841" y="896083"/>
            <a:ext cx="11798423" cy="5868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336550" lvl="0" indent="-342900" algn="just">
              <a:lnSpc>
                <a:spcPct val="115000"/>
              </a:lnSpc>
              <a:spcAft>
                <a:spcPts val="0"/>
              </a:spcAft>
              <a:buAutoNum type="arabicPeriod" startAt="4"/>
              <a:tabLst>
                <a:tab pos="976630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имя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русского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царя,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приказу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которого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1703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построен Адмиралтейский судостроительный завод. На нем было налажено</a:t>
            </a:r>
            <a:r>
              <a:rPr lang="ru-RU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конвейерное</a:t>
            </a:r>
            <a:r>
              <a:rPr lang="ru-RU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производство</a:t>
            </a:r>
            <a:r>
              <a:rPr lang="ru-RU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галер,</a:t>
            </a:r>
            <a:r>
              <a:rPr lang="ru-RU" b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b="1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200</a:t>
            </a:r>
            <a:r>
              <a:rPr lang="ru-RU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лет</a:t>
            </a:r>
            <a:r>
              <a:rPr lang="ru-RU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раньше</a:t>
            </a:r>
            <a:r>
              <a:rPr lang="ru-RU" b="1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</a:t>
            </a:r>
            <a:r>
              <a:rPr lang="ru-RU" b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Форда (1903). Строящиеся галеры	проезжали	мимо		бригад	плотников,	которые</a:t>
            </a:r>
            <a:r>
              <a:rPr lang="ru-RU" b="1" spc="-3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устанавливали</a:t>
            </a:r>
            <a:r>
              <a:rPr lang="ru-RU" b="1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свои</a:t>
            </a:r>
            <a:r>
              <a:rPr lang="ru-RU" b="1" spc="-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детали.</a:t>
            </a:r>
            <a:r>
              <a:rPr lang="ru-RU" b="1" spc="-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Готовые</a:t>
            </a:r>
            <a:r>
              <a:rPr lang="ru-RU" b="1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суда</a:t>
            </a:r>
            <a:r>
              <a:rPr lang="ru-RU" b="1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одно</a:t>
            </a:r>
            <a:r>
              <a:rPr lang="ru-RU" b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ru-RU" b="1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другим</a:t>
            </a:r>
            <a:r>
              <a:rPr lang="ru-RU" b="1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спускались</a:t>
            </a:r>
            <a:r>
              <a:rPr lang="ru-RU" b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b="1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Неву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pc="-3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(Алексей Михайлович, Петр Первый, Павел Первый, Александр Первый)</a:t>
            </a:r>
          </a:p>
          <a:p>
            <a:pPr marL="342900" marR="336550" lvl="0" indent="-342900">
              <a:lnSpc>
                <a:spcPct val="115000"/>
              </a:lnSpc>
              <a:spcAft>
                <a:spcPts val="0"/>
              </a:spcAft>
              <a:buAutoNum type="arabicPeriod" startAt="4"/>
              <a:tabLst>
                <a:tab pos="976630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Этот великий русский ученый изобрел первый прожектор (1779), первый в мире «водоход» (1782), на 25 лет раньше других, повозку-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самокатку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(велосипед-автомобиль) (1791) и др. В 1793 г. он построил механический винтовой лифт, в 1794 г. - семафорный оптический телеграф, пароход (1801) (на 6 лет раньше американца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Р.Фултона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(1807). Им изобретены: инерционное (маховое) колесо (на 104 года раньше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К.Бенца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трёхскоростная коробка передач (на 67 лет раньше англичанина Хилса), дисковые подшипники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(И. Кулибин, И. Ползунов, В. Петров, Р.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Глинков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pPr marL="342900" marR="336550" lvl="0" indent="-342900">
              <a:lnSpc>
                <a:spcPct val="115000"/>
              </a:lnSpc>
              <a:spcAft>
                <a:spcPts val="0"/>
              </a:spcAft>
              <a:buAutoNum type="arabicPeriod" startAt="4"/>
              <a:tabLst>
                <a:tab pos="97663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Имя этого академика характеризует одну из наиболее ярких страниц истории нашего государства – эру освоения космического пространства. Первый искусственный спутник Земли, первый полет человека в космос, первый выход космонавта в открытый космос, многолетняя работа орбитальной станции и многое другое непосредственно связано с именем первого Главного конструктора ракетно-космических систем. Назовите его имя. </a:t>
            </a:r>
          </a:p>
          <a:p>
            <a:pPr marR="336550" lvl="0" algn="ctr">
              <a:lnSpc>
                <a:spcPct val="115000"/>
              </a:lnSpc>
              <a:spcAft>
                <a:spcPts val="0"/>
              </a:spcAft>
              <a:tabLst>
                <a:tab pos="976630" algn="l"/>
              </a:tabLs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(К.Э. Циолковский, А.Ф. Можайский, Н.Е. Егоров, С.П. Королёв)</a:t>
            </a: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30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9F70F8C-C469-4FDE-A958-A0FFB8D717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Шарады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BD97CB80-ACD3-4D08-A358-DEF6A4BF4E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8" y="1844676"/>
            <a:ext cx="8229600" cy="16557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40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С «А» – российская река,             Но не Волга, не Ока.                     С мягким знаком –  враг труда, Не дружи с ним никогда.</a:t>
            </a:r>
          </a:p>
        </p:txBody>
      </p:sp>
      <p:sp>
        <p:nvSpPr>
          <p:cNvPr id="275463" name="Text Box 7">
            <a:extLst>
              <a:ext uri="{FF2B5EF4-FFF2-40B4-BE49-F238E27FC236}">
                <a16:creationId xmlns:a16="http://schemas.microsoft.com/office/drawing/2014/main" id="{E1407D54-97D4-4AC2-A2ED-CE1B5A1FF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5564" y="5214938"/>
            <a:ext cx="6715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Лена - лень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>
            <a:extLst>
              <a:ext uri="{FF2B5EF4-FFF2-40B4-BE49-F238E27FC236}">
                <a16:creationId xmlns:a16="http://schemas.microsoft.com/office/drawing/2014/main" id="{649ABBF2-EEF8-4AEB-978B-94C8116541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2205038"/>
            <a:ext cx="8229600" cy="16557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40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С буквой «К» – теку привольно Меж зеленых берегов.                  А вот с «С» – кусаюсь больно, Хоть совсем я без зубов.</a:t>
            </a:r>
          </a:p>
        </p:txBody>
      </p:sp>
      <p:sp>
        <p:nvSpPr>
          <p:cNvPr id="325638" name="Text Box 6">
            <a:extLst>
              <a:ext uri="{FF2B5EF4-FFF2-40B4-BE49-F238E27FC236}">
                <a16:creationId xmlns:a16="http://schemas.microsoft.com/office/drawing/2014/main" id="{C96DCEC1-8C66-4F47-9655-576A14CCF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64" y="5000626"/>
            <a:ext cx="8358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 - оса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A11590AC-C809-484E-8D1E-DEC451081F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Шарады</a:t>
            </a:r>
            <a:br>
              <a:rPr lang="ru-RU" altLang="ru-RU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(50)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63DE92AB-F6A9-4ED8-841A-1D91C51716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52626" y="1571625"/>
            <a:ext cx="8429625" cy="25717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С «К» – коль к карте обратиться –  Это Турции столица.                                С «Г» – сибирская река,  Полноводна, глубока.</a:t>
            </a:r>
          </a:p>
        </p:txBody>
      </p:sp>
      <p:sp>
        <p:nvSpPr>
          <p:cNvPr id="327685" name="Text Box 5">
            <a:extLst>
              <a:ext uri="{FF2B5EF4-FFF2-40B4-BE49-F238E27FC236}">
                <a16:creationId xmlns:a16="http://schemas.microsoft.com/office/drawing/2014/main" id="{405BFE01-5050-4AC4-BE90-92D158EBA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0" y="5143501"/>
            <a:ext cx="8358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Анкара - Ангара</a:t>
            </a:r>
            <a:r>
              <a:rPr lang="ru-RU" sz="5400" b="1" dirty="0">
                <a:solidFill>
                  <a:srgbClr val="FF9900"/>
                </a:solidFill>
                <a:latin typeface="Times New Roman" pitchFamily="18" charset="0"/>
              </a:rPr>
              <a:t>  </a:t>
            </a:r>
            <a:endParaRPr lang="ru-RU" sz="5400" b="1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ACCE9E58-2496-4FE2-91C8-241CA94B37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государства Российского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A9B16550-B828-4730-89F0-EB6187551C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24064" y="1928814"/>
            <a:ext cx="8389937" cy="21558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Какая птица изображена на гербе Российской Федерации?</a:t>
            </a:r>
          </a:p>
        </p:txBody>
      </p:sp>
      <p:sp>
        <p:nvSpPr>
          <p:cNvPr id="356357" name="Text Box 5">
            <a:extLst>
              <a:ext uri="{FF2B5EF4-FFF2-40B4-BE49-F238E27FC236}">
                <a16:creationId xmlns:a16="http://schemas.microsoft.com/office/drawing/2014/main" id="{4FBD5FBA-0BA8-41AE-9E9F-137C06100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0376" y="4143376"/>
            <a:ext cx="3357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Орел </a:t>
            </a:r>
          </a:p>
        </p:txBody>
      </p:sp>
      <p:pic>
        <p:nvPicPr>
          <p:cNvPr id="43015" name="Picture 7" descr="http://im8-tub-ru.yandex.net/i?id=331950243-29-72&amp;n=21">
            <a:extLst>
              <a:ext uri="{FF2B5EF4-FFF2-40B4-BE49-F238E27FC236}">
                <a16:creationId xmlns:a16="http://schemas.microsoft.com/office/drawing/2014/main" id="{2D78E6CD-847F-44C6-99C8-184C18C4A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1" y="3429000"/>
            <a:ext cx="2714625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357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87B028E8-6F9F-4896-9E51-F4F55A8629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государства Российского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9B197844-E80B-4264-8F4A-ADB6C839FB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857376"/>
            <a:ext cx="8229600" cy="20034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Какой герой, изображенный на гербе, почитался как святой покровитель воинов, защитников Отечества?</a:t>
            </a:r>
          </a:p>
        </p:txBody>
      </p:sp>
      <p:sp>
        <p:nvSpPr>
          <p:cNvPr id="357398" name="Text Box 22">
            <a:extLst>
              <a:ext uri="{FF2B5EF4-FFF2-40B4-BE49-F238E27FC236}">
                <a16:creationId xmlns:a16="http://schemas.microsoft.com/office/drawing/2014/main" id="{79933163-5716-40A9-B853-E48D97473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1" y="4643438"/>
            <a:ext cx="8501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Георгий Победоносец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7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7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7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7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39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9DD95B52-B7FA-4724-9F80-D51F766E79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66876" y="1"/>
            <a:ext cx="9001125" cy="1928813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имя на двоих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4000" b="1" dirty="0">
                <a:solidFill>
                  <a:schemeClr val="bg1"/>
                </a:solidFill>
              </a:rPr>
            </a:br>
            <a:endParaRPr lang="ru-RU" altLang="ru-RU" sz="4000" b="1" dirty="0">
              <a:solidFill>
                <a:schemeClr val="bg1"/>
              </a:solidFill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1DDEAD88-ADB5-4E68-8881-79869B278F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52625" y="1857376"/>
            <a:ext cx="8358188" cy="22145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мысль, размышление, но и нижняя палата Федерального собрания России.</a:t>
            </a:r>
            <a:br>
              <a:rPr lang="ru-RU" altLang="ru-RU" sz="40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4000" b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8709" name="Text Box 5">
            <a:extLst>
              <a:ext uri="{FF2B5EF4-FFF2-40B4-BE49-F238E27FC236}">
                <a16:creationId xmlns:a16="http://schemas.microsoft.com/office/drawing/2014/main" id="{E1720514-0538-4ADA-A5AD-276D12A9A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1564" y="4572001"/>
            <a:ext cx="57864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Дума</a:t>
            </a:r>
          </a:p>
        </p:txBody>
      </p:sp>
      <p:pic>
        <p:nvPicPr>
          <p:cNvPr id="14343" name="Picture 7" descr="http://im6-tub-ru.yandex.net/i?id=185313402-13-72&amp;n=21">
            <a:extLst>
              <a:ext uri="{FF2B5EF4-FFF2-40B4-BE49-F238E27FC236}">
                <a16:creationId xmlns:a16="http://schemas.microsoft.com/office/drawing/2014/main" id="{7538CBF8-144E-4085-9EA2-D3C5BEF82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52" y="3786190"/>
            <a:ext cx="3429024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09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732F575-4A46-432B-BD85-A10896B029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на двоих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1B44A4A4-647A-4177-9158-B49C120478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714501"/>
            <a:ext cx="9144000" cy="2714625"/>
          </a:xfrm>
        </p:spPr>
        <p:txBody>
          <a:bodyPr/>
          <a:lstStyle/>
          <a:p>
            <a:pPr marL="914400" lvl="1" indent="-457200" algn="ctr"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умение читать и писать, но и официальный документ Древней Руси.</a:t>
            </a:r>
          </a:p>
        </p:txBody>
      </p:sp>
      <p:sp>
        <p:nvSpPr>
          <p:cNvPr id="332805" name="Text Box 5">
            <a:extLst>
              <a:ext uri="{FF2B5EF4-FFF2-40B4-BE49-F238E27FC236}">
                <a16:creationId xmlns:a16="http://schemas.microsoft.com/office/drawing/2014/main" id="{ABEF823C-7617-46DE-BE2E-7DB56653B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3064" y="4500564"/>
            <a:ext cx="4071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54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Грамота</a:t>
            </a:r>
          </a:p>
        </p:txBody>
      </p:sp>
      <p:pic>
        <p:nvPicPr>
          <p:cNvPr id="17415" name="Picture 7" descr="http://im5-tub-ru.yandex.net/i?id=223647987-31-72&amp;n=21">
            <a:extLst>
              <a:ext uri="{FF2B5EF4-FFF2-40B4-BE49-F238E27FC236}">
                <a16:creationId xmlns:a16="http://schemas.microsoft.com/office/drawing/2014/main" id="{C2D0FB6A-E6F5-4604-9094-0F096BDA4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6976" y="3500439"/>
            <a:ext cx="2071702" cy="2904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2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2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2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2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31FA882-CC4A-4AE5-87FB-60EA44B46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808"/>
            <a:ext cx="12198770" cy="6861807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F6A7A29-61D3-465B-94EF-2C3C56C5F588}"/>
              </a:ext>
            </a:extLst>
          </p:cNvPr>
          <p:cNvSpPr/>
          <p:nvPr/>
        </p:nvSpPr>
        <p:spPr>
          <a:xfrm>
            <a:off x="1" y="3303694"/>
            <a:ext cx="12198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200" b="1" dirty="0">
              <a:ln>
                <a:solidFill>
                  <a:srgbClr val="2608DA"/>
                </a:solidFill>
              </a:ln>
              <a:solidFill>
                <a:srgbClr val="2608DA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B94809B-C8C8-470B-A67F-E2A4E96AA309}"/>
              </a:ext>
            </a:extLst>
          </p:cNvPr>
          <p:cNvSpPr/>
          <p:nvPr/>
        </p:nvSpPr>
        <p:spPr>
          <a:xfrm>
            <a:off x="-152399" y="2581640"/>
            <a:ext cx="35383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</a:rPr>
              <a:t>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FF57BBB-D676-4802-9457-68F03FAE62D0}"/>
              </a:ext>
            </a:extLst>
          </p:cNvPr>
          <p:cNvSpPr/>
          <p:nvPr/>
        </p:nvSpPr>
        <p:spPr>
          <a:xfrm>
            <a:off x="457201" y="3760894"/>
            <a:ext cx="12198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200" b="1" dirty="0">
              <a:ln>
                <a:solidFill>
                  <a:srgbClr val="2608DA"/>
                </a:solidFill>
              </a:ln>
              <a:solidFill>
                <a:srgbClr val="2608DA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EC41691-BFD6-4D13-B7C1-731B2405FC78}"/>
              </a:ext>
            </a:extLst>
          </p:cNvPr>
          <p:cNvSpPr/>
          <p:nvPr/>
        </p:nvSpPr>
        <p:spPr>
          <a:xfrm>
            <a:off x="609601" y="3913294"/>
            <a:ext cx="12198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200" b="1" dirty="0">
              <a:ln>
                <a:solidFill>
                  <a:srgbClr val="2608DA"/>
                </a:solidFill>
              </a:ln>
              <a:solidFill>
                <a:srgbClr val="2608DA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71662DC-5839-4216-BB39-5E9D63CD99B5}"/>
              </a:ext>
            </a:extLst>
          </p:cNvPr>
          <p:cNvSpPr/>
          <p:nvPr/>
        </p:nvSpPr>
        <p:spPr>
          <a:xfrm>
            <a:off x="217283" y="190123"/>
            <a:ext cx="8926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rgbClr val="23147E">
                      <a:alpha val="6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Родины возникает у человека   в раннем детстве    с приобщения   к родному языку   и культуре.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927CF59-D6E0-4A21-B51F-0D307D87D27D}"/>
              </a:ext>
            </a:extLst>
          </p:cNvPr>
          <p:cNvSpPr/>
          <p:nvPr/>
        </p:nvSpPr>
        <p:spPr>
          <a:xfrm>
            <a:off x="609600" y="1156452"/>
            <a:ext cx="11114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сказочный клубок, данный бабой Ягой в Лукоморье,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чувство ведет человека неведомыми дорожками на бой со злым Кощеем за справедливость и счастье.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2B23BE3-6A40-4834-80A6-330173D622B3}"/>
              </a:ext>
            </a:extLst>
          </p:cNvPr>
          <p:cNvSpPr/>
          <p:nvPr/>
        </p:nvSpPr>
        <p:spPr>
          <a:xfrm>
            <a:off x="1530036" y="2266395"/>
            <a:ext cx="106619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временем волшебный клубок превращается в путеводную звезду, которая помогает повзрослевшему человеку определить свое место в мире, свою национальную идентичность и принадлежность к своему народу, </a:t>
            </a:r>
          </a:p>
        </p:txBody>
      </p:sp>
      <p:pic>
        <p:nvPicPr>
          <p:cNvPr id="17" name="Picture 2" descr="https://ykl-res.azureedge.net/40740efa-c999-4f58-b434-b44a2ce955a1/Peresvbw1280jpg.jpg">
            <a:extLst>
              <a:ext uri="{FF2B5EF4-FFF2-40B4-BE49-F238E27FC236}">
                <a16:creationId xmlns:a16="http://schemas.microsoft.com/office/drawing/2014/main" id="{5DD833EE-54C0-49F0-8190-629C1ABDA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1" y="4081006"/>
            <a:ext cx="3950057" cy="237003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8" name="Picture 4" descr="https://f.hubspotusercontent00.net/hubfs/2037604/SecuteckRu/Articles/ermitazh-2.jpg">
            <a:extLst>
              <a:ext uri="{FF2B5EF4-FFF2-40B4-BE49-F238E27FC236}">
                <a16:creationId xmlns:a16="http://schemas.microsoft.com/office/drawing/2014/main" id="{5F655C38-68CC-46C2-913F-AA26A1E40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1630" y="3914297"/>
            <a:ext cx="3883403" cy="258731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chemeClr val="accent4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" name="Picture 6" descr="https://naked-science.ru/wp-content/uploads/2018/04/field_image_a1.jpg">
            <a:extLst>
              <a:ext uri="{FF2B5EF4-FFF2-40B4-BE49-F238E27FC236}">
                <a16:creationId xmlns:a16="http://schemas.microsoft.com/office/drawing/2014/main" id="{1796EEBC-81D7-4C32-B8E1-7067FF655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8674" y="3842964"/>
            <a:ext cx="3616125" cy="270471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chemeClr val="tx2">
                <a:lumMod val="40000"/>
                <a:lumOff val="6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581430F-EC89-4E5C-805C-72BB3FC6C060}"/>
              </a:ext>
            </a:extLst>
          </p:cNvPr>
          <p:cNvSpPr/>
          <p:nvPr/>
        </p:nvSpPr>
        <p:spPr>
          <a:xfrm flipH="1">
            <a:off x="8582685" y="3251773"/>
            <a:ext cx="3141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достижениям.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83D297C-B4A1-46ED-B18D-13D33E0158D0}"/>
              </a:ext>
            </a:extLst>
          </p:cNvPr>
          <p:cNvSpPr/>
          <p:nvPr/>
        </p:nvSpPr>
        <p:spPr>
          <a:xfrm>
            <a:off x="4751562" y="3282058"/>
            <a:ext cx="30434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культуре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4E1B05F-D879-4BC4-8309-CE89C222A15F}"/>
              </a:ext>
            </a:extLst>
          </p:cNvPr>
          <p:cNvSpPr/>
          <p:nvPr/>
        </p:nvSpPr>
        <p:spPr>
          <a:xfrm rot="10800000" flipV="1">
            <a:off x="457201" y="3344579"/>
            <a:ext cx="3354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истории, </a:t>
            </a:r>
          </a:p>
        </p:txBody>
      </p:sp>
    </p:spTree>
    <p:extLst>
      <p:ext uri="{BB962C8B-B14F-4D97-AF65-F5344CB8AC3E}">
        <p14:creationId xmlns:p14="http://schemas.microsoft.com/office/powerpoint/2010/main" val="283317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3" presetClass="entr" presetSubtype="16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50"/>
                            </p:stCondLst>
                            <p:childTnLst>
                              <p:par>
                                <p:cTn id="20" presetID="23" presetClass="entr" presetSubtype="16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2C7FF2F8-BF8D-4CB5-AD6A-E3B415545D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Ратное дело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E3BA3218-2CCB-4AED-964B-B0B6FB7854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38314" y="1500188"/>
            <a:ext cx="8715375" cy="25717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anose="02020603050405020304" pitchFamily="18" charset="0"/>
              </a:rPr>
              <a:t>Это слово существовало первоначально в военном лексиконе лишь как обозначение участника «партии». В Отечественной войне 1812г. Оно приобрело новый смысл и сохранило его до наших дней в значении «народный мститель». Назовите это слово.</a:t>
            </a:r>
          </a:p>
        </p:txBody>
      </p:sp>
      <p:sp>
        <p:nvSpPr>
          <p:cNvPr id="354309" name="Text Box 5">
            <a:extLst>
              <a:ext uri="{FF2B5EF4-FFF2-40B4-BE49-F238E27FC236}">
                <a16:creationId xmlns:a16="http://schemas.microsoft.com/office/drawing/2014/main" id="{A53F2584-6D76-4AAD-BAA6-3B8B90247F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4" y="4857751"/>
            <a:ext cx="83581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Партизан</a:t>
            </a:r>
            <a:r>
              <a:rPr lang="ru-RU" altLang="ru-RU" sz="54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0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90CF3E84-FE16-467E-BDD3-EDCA92922E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Ратное дело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36E14F01-B097-43D5-A629-F22358DE07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785938"/>
            <a:ext cx="9144000" cy="1858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Как называется «бронежилет»         времен Александра Невского</a:t>
            </a:r>
            <a:r>
              <a:rPr lang="en-US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endParaRPr lang="ru-RU" altLang="ru-RU" sz="4000" b="1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endParaRPr lang="ru-RU" altLang="ru-RU" sz="44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0213" name="Text Box 5">
            <a:extLst>
              <a:ext uri="{FF2B5EF4-FFF2-40B4-BE49-F238E27FC236}">
                <a16:creationId xmlns:a16="http://schemas.microsoft.com/office/drawing/2014/main" id="{8DA84DA9-0123-4D5C-B23A-D25A243F5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1" y="4214813"/>
            <a:ext cx="3857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Кольчуга </a:t>
            </a:r>
          </a:p>
        </p:txBody>
      </p:sp>
      <p:pic>
        <p:nvPicPr>
          <p:cNvPr id="36871" name="Picture 7" descr="http://im0-tub-ru.yandex.net/i?id=23010606-49-72&amp;n=21">
            <a:extLst>
              <a:ext uri="{FF2B5EF4-FFF2-40B4-BE49-F238E27FC236}">
                <a16:creationId xmlns:a16="http://schemas.microsoft.com/office/drawing/2014/main" id="{80B7AEC0-D9BB-4AEC-9002-1D8E27E92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38" y="3857628"/>
            <a:ext cx="2500330" cy="2358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3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B04E5FE1-1758-4C7B-8F20-6750A59684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Впереди планеты всей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D30FC9DC-F0A5-4348-A5E8-FB58CD9DDF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557338"/>
            <a:ext cx="8929688" cy="16557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Озеро России, самое древнее и глубокое в мире.</a:t>
            </a:r>
          </a:p>
        </p:txBody>
      </p:sp>
      <p:sp>
        <p:nvSpPr>
          <p:cNvPr id="334853" name="Text Box 5">
            <a:extLst>
              <a:ext uri="{FF2B5EF4-FFF2-40B4-BE49-F238E27FC236}">
                <a16:creationId xmlns:a16="http://schemas.microsoft.com/office/drawing/2014/main" id="{E2D9C1C6-C227-4516-A61D-5B52A1B16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8813" y="3786188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Байкал                                      30 млн.лет   ,  1620м</a:t>
            </a:r>
          </a:p>
        </p:txBody>
      </p:sp>
      <p:pic>
        <p:nvPicPr>
          <p:cNvPr id="19463" name="Picture 7" descr="http://im5-tub-ru.yandex.net/i?id=394678622-69-72&amp;n=21">
            <a:extLst>
              <a:ext uri="{FF2B5EF4-FFF2-40B4-BE49-F238E27FC236}">
                <a16:creationId xmlns:a16="http://schemas.microsoft.com/office/drawing/2014/main" id="{4FF5CACC-30D8-40D1-A9DE-DB3B6E477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282" y="3279480"/>
            <a:ext cx="4143404" cy="2890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3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18228596-57FE-4489-A710-7E28E5CED6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Флора и фауна России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C23668FF-B435-442C-835C-BD435847C5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52625" y="1857376"/>
            <a:ext cx="8229600" cy="16557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Восхитившись вкусом и размерами этого «астраханца», Петр 1 повелел выбить в его честь медаль и произвести салют</a:t>
            </a:r>
          </a:p>
        </p:txBody>
      </p:sp>
      <p:sp>
        <p:nvSpPr>
          <p:cNvPr id="340997" name="Text Box 5">
            <a:extLst>
              <a:ext uri="{FF2B5EF4-FFF2-40B4-BE49-F238E27FC236}">
                <a16:creationId xmlns:a16="http://schemas.microsoft.com/office/drawing/2014/main" id="{E6A4630F-1915-4760-861D-41FD5BE4E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5689" y="4929188"/>
            <a:ext cx="5000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Астраханский   арбуз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997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18195365-D262-4BEC-B123-776ED967F9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Флора и фауна России</a:t>
            </a:r>
            <a:br>
              <a:rPr lang="ru-RU" altLang="ru-RU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(30)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8FE02EEB-A149-449E-8507-19645B5A66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95500" y="1857375"/>
            <a:ext cx="8286750" cy="2286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Какую овощную культуру на Руси сеяли, выплевывая ее семена изо рта</a:t>
            </a:r>
            <a:r>
              <a:rPr lang="en-US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endParaRPr lang="ru-RU" altLang="ru-RU" sz="40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3045" name="Text Box 5">
            <a:extLst>
              <a:ext uri="{FF2B5EF4-FFF2-40B4-BE49-F238E27FC236}">
                <a16:creationId xmlns:a16="http://schemas.microsoft.com/office/drawing/2014/main" id="{61BEA16E-C15A-4721-B260-10946D464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64" y="3786188"/>
            <a:ext cx="7786687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Репу.                                                      Ее семена очень мелкие. Далеко не у всех получалось хорошо выплевывать, а лучшие </a:t>
            </a:r>
            <a:r>
              <a:rPr lang="ru-RU" altLang="ru-RU" sz="3600" b="1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плевальщики</a:t>
            </a:r>
            <a:r>
              <a:rPr lang="ru-RU" altLang="ru-RU" sz="3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очень ценились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5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D8D9C893-DCE0-48BC-8B64-2023A9746B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285750"/>
            <a:ext cx="8229600" cy="13335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Флора и фауна России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B7BFF3C2-074E-4185-84E4-B1B8C43C6F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2000251"/>
            <a:ext cx="9144000" cy="192881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уважительно прозвали бурого медведя жители Сибири.</a:t>
            </a:r>
            <a:r>
              <a:rPr lang="ru-RU" altLang="ru-RU" sz="4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4000" b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2021" name="Text Box 5">
            <a:extLst>
              <a:ext uri="{FF2B5EF4-FFF2-40B4-BE49-F238E27FC236}">
                <a16:creationId xmlns:a16="http://schemas.microsoft.com/office/drawing/2014/main" id="{D2141A4F-D1EB-46BB-819F-91CD83BAD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1751" y="4286251"/>
            <a:ext cx="3857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Хозяин тайги</a:t>
            </a:r>
          </a:p>
        </p:txBody>
      </p:sp>
      <p:pic>
        <p:nvPicPr>
          <p:cNvPr id="28679" name="Picture 7" descr="http://im0-tub-ru.yandex.net/i?id=503220230-33-72&amp;n=21">
            <a:extLst>
              <a:ext uri="{FF2B5EF4-FFF2-40B4-BE49-F238E27FC236}">
                <a16:creationId xmlns:a16="http://schemas.microsoft.com/office/drawing/2014/main" id="{37499376-B428-4C3F-90C8-6709F1E76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3429001"/>
            <a:ext cx="3786214" cy="28396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21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653FA543-209B-4D8D-8B9D-69FF463836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285750"/>
            <a:ext cx="8229600" cy="13335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Флора и фауна России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889459C0-F4C4-4AC7-9420-B54966A155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81189" y="1857375"/>
            <a:ext cx="8358187" cy="2286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</a:rPr>
              <a:t>Назовите самого большого в мире представителя семейства кошачьих, обитающего в России, в Приморье</a:t>
            </a:r>
          </a:p>
        </p:txBody>
      </p:sp>
      <p:sp>
        <p:nvSpPr>
          <p:cNvPr id="344069" name="Text Box 5">
            <a:extLst>
              <a:ext uri="{FF2B5EF4-FFF2-40B4-BE49-F238E27FC236}">
                <a16:creationId xmlns:a16="http://schemas.microsoft.com/office/drawing/2014/main" id="{F6921FC6-A311-4B88-ADB5-85275119A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0" y="4143375"/>
            <a:ext cx="492918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Амурский тигр                                 длина до 4 метров,        вес до 380 кг</a:t>
            </a:r>
          </a:p>
        </p:txBody>
      </p:sp>
      <p:pic>
        <p:nvPicPr>
          <p:cNvPr id="29703" name="Picture 7" descr="http://im7-tub-ru.yandex.net/i?id=169469939-01-72&amp;n=21">
            <a:extLst>
              <a:ext uri="{FF2B5EF4-FFF2-40B4-BE49-F238E27FC236}">
                <a16:creationId xmlns:a16="http://schemas.microsoft.com/office/drawing/2014/main" id="{29BE2AFE-877A-49CE-80B4-31B4859B6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3929067"/>
            <a:ext cx="3571900" cy="26789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69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9E450FEE-EEB2-470D-9C00-35D9F7C16B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у нас …    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753CB210-718E-47FA-8651-80509C1BDD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785938"/>
            <a:ext cx="8229600" cy="192881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40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В Нидерландах считают, что это звучит как «</a:t>
            </a:r>
            <a:r>
              <a:rPr lang="ru-RU" altLang="ru-RU" sz="40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кукелуку</a:t>
            </a:r>
            <a:r>
              <a:rPr lang="ru-RU" altLang="ru-RU" sz="40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», в Англии – «</a:t>
            </a:r>
            <a:r>
              <a:rPr lang="ru-RU" altLang="ru-RU" sz="40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кокейдудлду</a:t>
            </a:r>
            <a:r>
              <a:rPr lang="ru-RU" altLang="ru-RU" sz="40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», в Турции полагают, что как «</a:t>
            </a:r>
            <a:r>
              <a:rPr lang="ru-RU" altLang="ru-RU" sz="40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кокорико</a:t>
            </a:r>
            <a:r>
              <a:rPr lang="ru-RU" altLang="ru-RU" sz="40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». А как это звучит у нас</a:t>
            </a:r>
            <a:r>
              <a:rPr lang="en-US" altLang="ru-RU" sz="40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endParaRPr lang="ru-RU" altLang="ru-RU" sz="40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7141" name="Text Box 5">
            <a:extLst>
              <a:ext uri="{FF2B5EF4-FFF2-40B4-BE49-F238E27FC236}">
                <a16:creationId xmlns:a16="http://schemas.microsoft.com/office/drawing/2014/main" id="{755C3655-7A81-4C51-8A24-53037BF59D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1" y="5143500"/>
            <a:ext cx="500062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кукареку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7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7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7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7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41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C6D3C643-083B-401C-83C4-5727265871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у нас …    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163" name="Rectangle 3">
            <a:extLst>
              <a:ext uri="{FF2B5EF4-FFF2-40B4-BE49-F238E27FC236}">
                <a16:creationId xmlns:a16="http://schemas.microsoft.com/office/drawing/2014/main" id="{C028D8F4-7C1C-4EF7-9AF7-94EDDEDB61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81189" y="2214564"/>
            <a:ext cx="8429625" cy="2143125"/>
          </a:xfrm>
        </p:spPr>
        <p:txBody>
          <a:bodyPr/>
          <a:lstStyle/>
          <a:p>
            <a:pPr marL="533400" indent="-533400" algn="ctr">
              <a:lnSpc>
                <a:spcPct val="80000"/>
              </a:lnSpc>
              <a:buNone/>
              <a:defRPr/>
            </a:pPr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Китайцы говорят «</a:t>
            </a:r>
            <a:r>
              <a:rPr lang="ru-RU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тайкунавт</a:t>
            </a:r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», американцы – «астронавт», а мы говорим …</a:t>
            </a:r>
          </a:p>
          <a:p>
            <a:pPr marL="533400" indent="-533400" algn="ctr">
              <a:lnSpc>
                <a:spcPct val="80000"/>
              </a:lnSpc>
              <a:buNone/>
              <a:defRPr/>
            </a:pP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endParaRPr lang="ru-RU" sz="44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348165" name="Text Box 5">
            <a:extLst>
              <a:ext uri="{FF2B5EF4-FFF2-40B4-BE49-F238E27FC236}">
                <a16:creationId xmlns:a16="http://schemas.microsoft.com/office/drawing/2014/main" id="{C00B0EFD-5DA5-4E56-B024-D2B230731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1439" y="5214938"/>
            <a:ext cx="5286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Космонавт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65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D5B7BEFA-C311-4AE0-BCF1-4DF894780E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у нас …    </a:t>
            </a:r>
            <a:b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DEDDAEE2-C43F-4655-9A58-10F8DDEBD4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928813"/>
            <a:ext cx="9144000" cy="30718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Поляки называют эту сказочную героиню Едзина, чехи – Езинка, словаки – Ежи баба , а у нас ее называют …</a:t>
            </a:r>
            <a:r>
              <a:rPr lang="ru-RU" altLang="ru-RU" sz="4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ru-RU" sz="44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9189" name="Text Box 5">
            <a:extLst>
              <a:ext uri="{FF2B5EF4-FFF2-40B4-BE49-F238E27FC236}">
                <a16:creationId xmlns:a16="http://schemas.microsoft.com/office/drawing/2014/main" id="{D6608081-82C8-4703-BE6F-06FC392CE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1188" y="5214938"/>
            <a:ext cx="853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 Яга</a:t>
            </a:r>
            <a:endParaRPr lang="ru-RU" altLang="ru-RU" sz="3600" b="1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9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9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9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9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начинается Россия?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Курил? С Камчатки? Или с Командор?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чём грустят глаза её степные, 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камышами всех её озёр?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начинается с пристрастья,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труду, к терпенью, к правде, к доброте.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в чём её звезда. Она прекрасна!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горит и светит в темноте.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Отсюда все дела её большие, её неповторимая судьба.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если ты причастен к ней, – Россия, 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 гор берёт начало, а с тебя.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 descr="C:\Users\rekom\Desktop\People_Children_The_girl_in_birch_033907_29.jpg">
            <a:extLst>
              <a:ext uri="{FF2B5EF4-FFF2-40B4-BE49-F238E27FC236}">
                <a16:creationId xmlns:a16="http://schemas.microsoft.com/office/drawing/2014/main" id="{CF7CBD1C-4D46-4927-8528-1E21F4978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52184" y="877935"/>
            <a:ext cx="4424243" cy="3318182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54602"/>
            <a:ext cx="2877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12" name="Picture 3" descr="C:\Users\rekom\Desktop\Mountain-Forest-01-1024x1280.jpg">
            <a:extLst>
              <a:ext uri="{FF2B5EF4-FFF2-40B4-BE49-F238E27FC236}">
                <a16:creationId xmlns:a16="http://schemas.microsoft.com/office/drawing/2014/main" id="{8498DC4A-097B-45CD-9548-D2390636E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59148" y="3978582"/>
            <a:ext cx="3287699" cy="2630159"/>
          </a:xfrm>
          <a:prstGeom prst="rect">
            <a:avLst/>
          </a:prstGeom>
          <a:noFill/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BD6E029-5755-48EE-9F2B-DB63811BBFD3}"/>
              </a:ext>
            </a:extLst>
          </p:cNvPr>
          <p:cNvSpPr/>
          <p:nvPr/>
        </p:nvSpPr>
        <p:spPr>
          <a:xfrm>
            <a:off x="5600422" y="4110361"/>
            <a:ext cx="6224633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Россия, Русь, куда я ни взгляну,</a:t>
            </a:r>
            <a:b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все твои страдания и битвы</a:t>
            </a:r>
            <a:b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Люблю твою, Россия, старину,</a:t>
            </a:r>
            <a:b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Твои леса, погосты и молитвы.</a:t>
            </a:r>
            <a:b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Люблю твои избушки и цветы,</a:t>
            </a:r>
            <a:b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небеса, горящие от зноя,</a:t>
            </a:r>
            <a:b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шёпот ив у смутной у воды,</a:t>
            </a:r>
            <a:b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Люблю навек, до вечного покоя.</a:t>
            </a:r>
          </a:p>
          <a:p>
            <a:pPr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54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Группа 29">
            <a:extLst>
              <a:ext uri="{FF2B5EF4-FFF2-40B4-BE49-F238E27FC236}">
                <a16:creationId xmlns:a16="http://schemas.microsoft.com/office/drawing/2014/main" id="{DC8393DA-14C1-471C-B02E-51DAA1992C3D}"/>
              </a:ext>
            </a:extLst>
          </p:cNvPr>
          <p:cNvGrpSpPr>
            <a:grpSpLocks/>
          </p:cNvGrpSpPr>
          <p:nvPr/>
        </p:nvGrpSpPr>
        <p:grpSpPr bwMode="auto">
          <a:xfrm>
            <a:off x="3524250" y="2000250"/>
            <a:ext cx="5143500" cy="1214438"/>
            <a:chOff x="214282" y="1214422"/>
            <a:chExt cx="6702313" cy="1905000"/>
          </a:xfrm>
        </p:grpSpPr>
        <p:pic>
          <p:nvPicPr>
            <p:cNvPr id="6163" name="Picture 8" descr="ребусы">
              <a:extLst>
                <a:ext uri="{FF2B5EF4-FFF2-40B4-BE49-F238E27FC236}">
                  <a16:creationId xmlns:a16="http://schemas.microsoft.com/office/drawing/2014/main" id="{24F067AD-7CF0-405F-A965-4D1FC855B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000" t="78751"/>
            <a:stretch>
              <a:fillRect/>
            </a:stretch>
          </p:blipFill>
          <p:spPr bwMode="auto">
            <a:xfrm>
              <a:off x="214282" y="2714620"/>
              <a:ext cx="309563" cy="40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4" name="Picture 15" descr="&amp;rcy;&amp;iecy;&amp;bcy;&amp;ucy;&amp;scy;&amp;ycy;">
              <a:extLst>
                <a:ext uri="{FF2B5EF4-FFF2-40B4-BE49-F238E27FC236}">
                  <a16:creationId xmlns:a16="http://schemas.microsoft.com/office/drawing/2014/main" id="{2998F031-377D-403C-A092-378C88B6CB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926" y="1357298"/>
              <a:ext cx="857256" cy="1440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5" name="Picture 17" descr="&amp;rcy;&amp;iecy;&amp;bcy;&amp;ucy;&amp;scy;&amp;ycy;">
              <a:extLst>
                <a:ext uri="{FF2B5EF4-FFF2-40B4-BE49-F238E27FC236}">
                  <a16:creationId xmlns:a16="http://schemas.microsoft.com/office/drawing/2014/main" id="{3FA03E85-F3DC-493B-8B1E-58C5374EC1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48" y="1285860"/>
              <a:ext cx="2190752" cy="1785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6" name="Picture 19" descr="&amp;rcy;&amp;iecy;&amp;bcy;&amp;ucy;&amp;scy;&amp;ycy;">
              <a:extLst>
                <a:ext uri="{FF2B5EF4-FFF2-40B4-BE49-F238E27FC236}">
                  <a16:creationId xmlns:a16="http://schemas.microsoft.com/office/drawing/2014/main" id="{E23BCCCD-31C6-48E8-B609-8903389798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3570" y="1214422"/>
              <a:ext cx="1273025" cy="157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7" name="Picture 21" descr="&amp;rcy;&amp;iecy;&amp;bcy;&amp;ucy;&amp;scy;&amp;ycy;">
              <a:extLst>
                <a:ext uri="{FF2B5EF4-FFF2-40B4-BE49-F238E27FC236}">
                  <a16:creationId xmlns:a16="http://schemas.microsoft.com/office/drawing/2014/main" id="{17D4D1C6-7CC7-48FA-8CF4-79B7923A54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9058" y="1357298"/>
              <a:ext cx="1445905" cy="157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68" name="Группа 28">
              <a:extLst>
                <a:ext uri="{FF2B5EF4-FFF2-40B4-BE49-F238E27FC236}">
                  <a16:creationId xmlns:a16="http://schemas.microsoft.com/office/drawing/2014/main" id="{12A3198E-B97B-4BD5-A150-F5F0C6B3DC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72066" y="1214422"/>
              <a:ext cx="714380" cy="428628"/>
              <a:chOff x="5286380" y="1214422"/>
              <a:chExt cx="714380" cy="428628"/>
            </a:xfrm>
          </p:grpSpPr>
          <p:pic>
            <p:nvPicPr>
              <p:cNvPr id="6170" name="Picture 23" descr="&amp;rcy;&amp;iecy;&amp;bcy;&amp;ucy;&amp;scy;&amp;ycy;">
                <a:extLst>
                  <a:ext uri="{FF2B5EF4-FFF2-40B4-BE49-F238E27FC236}">
                    <a16:creationId xmlns:a16="http://schemas.microsoft.com/office/drawing/2014/main" id="{51A37D95-8700-4E10-B82F-63729F15AF9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20001" b="77499"/>
              <a:stretch>
                <a:fillRect/>
              </a:stretch>
            </p:blipFill>
            <p:spPr bwMode="auto">
              <a:xfrm>
                <a:off x="5500694" y="1214422"/>
                <a:ext cx="285752" cy="428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1" name="Picture 23" descr="&amp;rcy;&amp;iecy;&amp;bcy;&amp;ucy;&amp;scy;&amp;ycy;">
                <a:extLst>
                  <a:ext uri="{FF2B5EF4-FFF2-40B4-BE49-F238E27FC236}">
                    <a16:creationId xmlns:a16="http://schemas.microsoft.com/office/drawing/2014/main" id="{8363D63A-231D-425A-9124-C4A20A67D56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20001" b="77499"/>
              <a:stretch>
                <a:fillRect/>
              </a:stretch>
            </p:blipFill>
            <p:spPr bwMode="auto">
              <a:xfrm>
                <a:off x="5286380" y="1214422"/>
                <a:ext cx="285752" cy="428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2" name="Picture 23" descr="&amp;rcy;&amp;iecy;&amp;bcy;&amp;ucy;&amp;scy;&amp;ycy;">
                <a:extLst>
                  <a:ext uri="{FF2B5EF4-FFF2-40B4-BE49-F238E27FC236}">
                    <a16:creationId xmlns:a16="http://schemas.microsoft.com/office/drawing/2014/main" id="{51AA2F41-CB0B-4339-AC6E-F840100A9F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20001" b="77499"/>
              <a:stretch>
                <a:fillRect/>
              </a:stretch>
            </p:blipFill>
            <p:spPr bwMode="auto">
              <a:xfrm>
                <a:off x="5715008" y="1214422"/>
                <a:ext cx="285752" cy="428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169" name="Picture 8" descr="ребусы">
              <a:extLst>
                <a:ext uri="{FF2B5EF4-FFF2-40B4-BE49-F238E27FC236}">
                  <a16:creationId xmlns:a16="http://schemas.microsoft.com/office/drawing/2014/main" id="{4EAEB098-FD1F-45A1-83D9-3D6EAA0A3D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000" t="78751"/>
            <a:stretch>
              <a:fillRect/>
            </a:stretch>
          </p:blipFill>
          <p:spPr bwMode="auto">
            <a:xfrm>
              <a:off x="428596" y="2714620"/>
              <a:ext cx="309563" cy="40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47" name="Группа 51">
            <a:extLst>
              <a:ext uri="{FF2B5EF4-FFF2-40B4-BE49-F238E27FC236}">
                <a16:creationId xmlns:a16="http://schemas.microsoft.com/office/drawing/2014/main" id="{81516E4D-78F3-43A1-A909-388BCCC91FAC}"/>
              </a:ext>
            </a:extLst>
          </p:cNvPr>
          <p:cNvGrpSpPr>
            <a:grpSpLocks/>
          </p:cNvGrpSpPr>
          <p:nvPr/>
        </p:nvGrpSpPr>
        <p:grpSpPr bwMode="auto">
          <a:xfrm>
            <a:off x="3381375" y="214314"/>
            <a:ext cx="5214938" cy="1323999"/>
            <a:chOff x="500034" y="857232"/>
            <a:chExt cx="6828401" cy="1882427"/>
          </a:xfrm>
        </p:grpSpPr>
        <p:pic>
          <p:nvPicPr>
            <p:cNvPr id="6153" name="Picture 25" descr="&amp;rcy;&amp;iecy;&amp;bcy;&amp;ucy;&amp;scy;&amp;ycy;">
              <a:extLst>
                <a:ext uri="{FF2B5EF4-FFF2-40B4-BE49-F238E27FC236}">
                  <a16:creationId xmlns:a16="http://schemas.microsoft.com/office/drawing/2014/main" id="{E8ED4E83-086D-474E-97CA-FD12D7BB8D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34" y="1142984"/>
              <a:ext cx="1476372" cy="1321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Picture 27" descr="&amp;rcy;&amp;iecy;&amp;bcy;&amp;ucy;&amp;scy;&amp;ycy;">
              <a:extLst>
                <a:ext uri="{FF2B5EF4-FFF2-40B4-BE49-F238E27FC236}">
                  <a16:creationId xmlns:a16="http://schemas.microsoft.com/office/drawing/2014/main" id="{C3BAD55C-C457-4DF6-AB20-D847343AB6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8860" y="1214422"/>
              <a:ext cx="1404934" cy="125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5" name="Picture 29" descr="&amp;rcy;&amp;iecy;&amp;bcy;&amp;ucy;&amp;scy;&amp;ycy;">
              <a:extLst>
                <a:ext uri="{FF2B5EF4-FFF2-40B4-BE49-F238E27FC236}">
                  <a16:creationId xmlns:a16="http://schemas.microsoft.com/office/drawing/2014/main" id="{5A0B82BA-245C-40A0-8374-59958B09B5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4810" y="857232"/>
              <a:ext cx="1905000" cy="1419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6" name="Picture 33" descr="&amp;rcy;&amp;iecy;&amp;bcy;&amp;ucy;&amp;scy;&amp;ycy;">
              <a:extLst>
                <a:ext uri="{FF2B5EF4-FFF2-40B4-BE49-F238E27FC236}">
                  <a16:creationId xmlns:a16="http://schemas.microsoft.com/office/drawing/2014/main" id="{23DC58F9-101E-4E04-855E-9AA368DCF9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50" y="1071546"/>
              <a:ext cx="970485" cy="135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57" name="Группа 50">
              <a:extLst>
                <a:ext uri="{FF2B5EF4-FFF2-40B4-BE49-F238E27FC236}">
                  <a16:creationId xmlns:a16="http://schemas.microsoft.com/office/drawing/2014/main" id="{0D4E8BE1-748F-4EC2-B880-FD5D2770D5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86248" y="2214554"/>
              <a:ext cx="1556189" cy="525105"/>
              <a:chOff x="5643570" y="2428868"/>
              <a:chExt cx="1556189" cy="525105"/>
            </a:xfrm>
          </p:grpSpPr>
          <p:pic>
            <p:nvPicPr>
              <p:cNvPr id="6161" name="Picture 31" descr="&amp;rcy;&amp;iecy;&amp;bcy;&amp;ucy;&amp;scy;&amp;ycy;">
                <a:extLst>
                  <a:ext uri="{FF2B5EF4-FFF2-40B4-BE49-F238E27FC236}">
                    <a16:creationId xmlns:a16="http://schemas.microsoft.com/office/drawing/2014/main" id="{9C95B098-E4C2-4EEB-A7DD-54A37E8A1E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43570" y="2571744"/>
                <a:ext cx="40005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62" name="Прямоугольник 35">
                <a:extLst>
                  <a:ext uri="{FF2B5EF4-FFF2-40B4-BE49-F238E27FC236}">
                    <a16:creationId xmlns:a16="http://schemas.microsoft.com/office/drawing/2014/main" id="{8F69FBA0-75B7-4F37-B813-475E90C176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2198" y="2428868"/>
                <a:ext cx="1127561" cy="525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/>
                  <a:t> 1  = Д</a:t>
                </a:r>
              </a:p>
            </p:txBody>
          </p:sp>
        </p:grpSp>
        <p:pic>
          <p:nvPicPr>
            <p:cNvPr id="6158" name="Picture 23" descr="&amp;rcy;&amp;iecy;&amp;bcy;&amp;ucy;&amp;scy;&amp;ycy;">
              <a:extLst>
                <a:ext uri="{FF2B5EF4-FFF2-40B4-BE49-F238E27FC236}">
                  <a16:creationId xmlns:a16="http://schemas.microsoft.com/office/drawing/2014/main" id="{0FFE5F8D-D0FB-4B9D-BB86-0CB06C7A7A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0001" b="77499"/>
            <a:stretch>
              <a:fillRect/>
            </a:stretch>
          </p:blipFill>
          <p:spPr bwMode="auto">
            <a:xfrm>
              <a:off x="1647200" y="1000108"/>
              <a:ext cx="280209" cy="417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9" name="Picture 23" descr="&amp;rcy;&amp;iecy;&amp;bcy;&amp;ucy;&amp;scy;&amp;ycy;">
              <a:extLst>
                <a:ext uri="{FF2B5EF4-FFF2-40B4-BE49-F238E27FC236}">
                  <a16:creationId xmlns:a16="http://schemas.microsoft.com/office/drawing/2014/main" id="{7FC9EFA5-A52E-49EB-A7ED-CC132E56A2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0001" b="77499"/>
            <a:stretch>
              <a:fillRect/>
            </a:stretch>
          </p:blipFill>
          <p:spPr bwMode="auto">
            <a:xfrm>
              <a:off x="1437043" y="1000108"/>
              <a:ext cx="280209" cy="417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0" name="Picture 23" descr="&amp;rcy;&amp;iecy;&amp;bcy;&amp;ucy;&amp;scy;&amp;ycy;">
              <a:extLst>
                <a:ext uri="{FF2B5EF4-FFF2-40B4-BE49-F238E27FC236}">
                  <a16:creationId xmlns:a16="http://schemas.microsoft.com/office/drawing/2014/main" id="{EB938E72-4F6F-426D-81E2-A27D70176D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0001" b="77499"/>
            <a:stretch>
              <a:fillRect/>
            </a:stretch>
          </p:blipFill>
          <p:spPr bwMode="auto">
            <a:xfrm>
              <a:off x="1857356" y="1000108"/>
              <a:ext cx="280209" cy="417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8" name="Picture 2">
            <a:extLst>
              <a:ext uri="{FF2B5EF4-FFF2-40B4-BE49-F238E27FC236}">
                <a16:creationId xmlns:a16="http://schemas.microsoft.com/office/drawing/2014/main" id="{40B9A530-3E11-4E3A-B768-5B0E323A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2" t="38437" r="22070" b="34375"/>
          <a:stretch>
            <a:fillRect/>
          </a:stretch>
        </p:blipFill>
        <p:spPr bwMode="auto">
          <a:xfrm>
            <a:off x="3952876" y="3500439"/>
            <a:ext cx="5072063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>
            <a:extLst>
              <a:ext uri="{FF2B5EF4-FFF2-40B4-BE49-F238E27FC236}">
                <a16:creationId xmlns:a16="http://schemas.microsoft.com/office/drawing/2014/main" id="{982D1C73-709C-46C2-9FFE-CA979A6BC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42" t="37500" r="32617" b="34375"/>
          <a:stretch>
            <a:fillRect/>
          </a:stretch>
        </p:blipFill>
        <p:spPr bwMode="auto">
          <a:xfrm>
            <a:off x="4953000" y="5214938"/>
            <a:ext cx="2571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53C2C656-FBF9-4C3A-8F9B-101743B582DF}"/>
              </a:ext>
            </a:extLst>
          </p:cNvPr>
          <p:cNvCxnSpPr/>
          <p:nvPr/>
        </p:nvCxnSpPr>
        <p:spPr>
          <a:xfrm>
            <a:off x="1738314" y="1714500"/>
            <a:ext cx="8715375" cy="158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E8155899-9BAB-406E-BAE0-A9CEEE1F6C08}"/>
              </a:ext>
            </a:extLst>
          </p:cNvPr>
          <p:cNvCxnSpPr/>
          <p:nvPr/>
        </p:nvCxnSpPr>
        <p:spPr>
          <a:xfrm>
            <a:off x="1738314" y="3429000"/>
            <a:ext cx="8715375" cy="158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A6E0B3E9-7043-4440-A833-3D72CA541ECF}"/>
              </a:ext>
            </a:extLst>
          </p:cNvPr>
          <p:cNvCxnSpPr/>
          <p:nvPr/>
        </p:nvCxnSpPr>
        <p:spPr>
          <a:xfrm>
            <a:off x="1738314" y="5072064"/>
            <a:ext cx="8715375" cy="1587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Box 4">
            <a:extLst>
              <a:ext uri="{FF2B5EF4-FFF2-40B4-BE49-F238E27FC236}">
                <a16:creationId xmlns:a16="http://schemas.microsoft.com/office/drawing/2014/main" id="{C7D18638-695B-46C6-B407-71A6104DC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0628" y="612559"/>
            <a:ext cx="980982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 -  ОТЕЧЕСТВА  ДОСТОЙНЫЙ  СЫН</a:t>
            </a:r>
          </a:p>
        </p:txBody>
      </p:sp>
      <p:pic>
        <p:nvPicPr>
          <p:cNvPr id="21506" name="Picture 2" descr="Генеральной прокуратурой Российской Федерации в рамках организации в органа...">
            <a:extLst>
              <a:ext uri="{FF2B5EF4-FFF2-40B4-BE49-F238E27FC236}">
                <a16:creationId xmlns:a16="http://schemas.microsoft.com/office/drawing/2014/main" id="{C5FA44C3-9657-4C2B-9190-BAFA251BF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952" y="3508899"/>
            <a:ext cx="5600330" cy="3150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61.radikal.ru/i172/1102/0b/5d90febbf542.gif">
            <a:extLst>
              <a:ext uri="{FF2B5EF4-FFF2-40B4-BE49-F238E27FC236}">
                <a16:creationId xmlns:a16="http://schemas.microsoft.com/office/drawing/2014/main" id="{79405494-521B-40BE-BFE1-FD238A00AAA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3" y="357188"/>
            <a:ext cx="7715250" cy="621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D557546-BCF3-4010-B9A1-2451ADED6798}"/>
              </a:ext>
            </a:extLst>
          </p:cNvPr>
          <p:cNvSpPr/>
          <p:nvPr/>
        </p:nvSpPr>
        <p:spPr>
          <a:xfrm>
            <a:off x="310718" y="248575"/>
            <a:ext cx="88332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появилось такое название – «Россия?»</a:t>
            </a: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 Давным-давно, в  далёкие времена  жили-были добры</a:t>
            </a:r>
          </a:p>
          <a:p>
            <a:pPr>
              <a:buNone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молодцы – могучие богатыри русские и девицы – красавицы. У них были добрые  матушки и мудрые батюшки. Умели они пахать, косить, дома – терема рубить, умели и холсты ткать, узорами их вышивать, а также Родину защищать от нашествий вражеских. В ту пору государство называлось Киевская Русь, так как столицей был город Киев.</a:t>
            </a:r>
          </a:p>
        </p:txBody>
      </p:sp>
      <p:pic>
        <p:nvPicPr>
          <p:cNvPr id="9" name="Picture 3" descr="C:\Users\rekom\Desktop\1tl3CtV7ePc.jpg">
            <a:extLst>
              <a:ext uri="{FF2B5EF4-FFF2-40B4-BE49-F238E27FC236}">
                <a16:creationId xmlns:a16="http://schemas.microsoft.com/office/drawing/2014/main" id="{1DD3B258-889D-4BC2-BB7E-6C2B0A3C3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06146" y="1408091"/>
            <a:ext cx="2791968" cy="3681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4FD535D-FD06-4105-AC98-087ED9AEB6EF}"/>
              </a:ext>
            </a:extLst>
          </p:cNvPr>
          <p:cNvSpPr/>
          <p:nvPr/>
        </p:nvSpPr>
        <p:spPr>
          <a:xfrm>
            <a:off x="1509205" y="2495344"/>
            <a:ext cx="76347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  «Русь», как полагают некоторые учёные, произошло от слова «русло». Русло  это ложе реки, по которому она течёт меж берегов.</a:t>
            </a:r>
          </a:p>
          <a:p>
            <a:pPr>
              <a:buNone/>
            </a:pP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 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Русь</a:t>
            </a: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страна рек и озёр. </a:t>
            </a:r>
          </a:p>
          <a:p>
            <a:pPr>
              <a:buNone/>
            </a:pP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Русь </a:t>
            </a: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светлое место. Это страна света, Солнца, добрых людей. Русских называют ещё росами, а страну, где они живут – Россией.</a:t>
            </a:r>
          </a:p>
          <a:p>
            <a:pPr algn="r">
              <a:buNone/>
            </a:pPr>
            <a:r>
              <a:rPr lang="ru-RU" sz="2000" b="1" dirty="0">
                <a:solidFill>
                  <a:srgbClr val="3820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какие  сейчас два равносильных названия у нашего государства.</a:t>
            </a:r>
          </a:p>
          <a:p>
            <a:pPr algn="r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Россия, Российская Федерация</a:t>
            </a:r>
          </a:p>
          <a:p>
            <a:pPr algn="r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Россия, Российская республика</a:t>
            </a:r>
          </a:p>
          <a:p>
            <a:pPr algn="r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Россия, Российская империя</a:t>
            </a:r>
          </a:p>
          <a:p>
            <a:pPr algn="r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Россия</a:t>
            </a:r>
          </a:p>
          <a:p>
            <a:pPr>
              <a:buNone/>
            </a:pPr>
            <a:endParaRPr lang="ru-RU" sz="2000" b="1" dirty="0">
              <a:solidFill>
                <a:srgbClr val="3820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rekom\Desktop\2db3ea2e7760e7fde63d861b2d1d385e.jpg">
            <a:extLst>
              <a:ext uri="{FF2B5EF4-FFF2-40B4-BE49-F238E27FC236}">
                <a16:creationId xmlns:a16="http://schemas.microsoft.com/office/drawing/2014/main" id="{6B79801A-21F7-4FA3-BDA1-C39C6E11A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982" y="4801118"/>
            <a:ext cx="2752155" cy="1834769"/>
          </a:xfrm>
          <a:prstGeom prst="rect">
            <a:avLst/>
          </a:prstGeom>
          <a:noFill/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A953C50-D69A-4C36-8A41-35FB6423AE0C}"/>
              </a:ext>
            </a:extLst>
          </p:cNvPr>
          <p:cNvSpPr/>
          <p:nvPr/>
        </p:nvSpPr>
        <p:spPr>
          <a:xfrm>
            <a:off x="1" y="3303694"/>
            <a:ext cx="12198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200" b="1" dirty="0">
              <a:ln>
                <a:solidFill>
                  <a:srgbClr val="2608DA"/>
                </a:solidFill>
              </a:ln>
              <a:solidFill>
                <a:srgbClr val="2608D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04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7" name="Picture 10" descr="8eaa8925def552cea7980af5e417e1a8">
            <a:extLst>
              <a:ext uri="{FF2B5EF4-FFF2-40B4-BE49-F238E27FC236}">
                <a16:creationId xmlns:a16="http://schemas.microsoft.com/office/drawing/2014/main" id="{5214989E-D382-4D95-9B90-8D829FA0D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t="1755"/>
          <a:stretch>
            <a:fillRect/>
          </a:stretch>
        </p:blipFill>
        <p:spPr bwMode="auto">
          <a:xfrm>
            <a:off x="179971" y="347574"/>
            <a:ext cx="3975353" cy="2671437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</p:spPr>
      </p:pic>
      <p:pic>
        <p:nvPicPr>
          <p:cNvPr id="8" name="Picture 25" descr="map">
            <a:extLst>
              <a:ext uri="{FF2B5EF4-FFF2-40B4-BE49-F238E27FC236}">
                <a16:creationId xmlns:a16="http://schemas.microsoft.com/office/drawing/2014/main" id="{44CAC199-F94E-46F2-B1CA-090905070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1135" y="3544753"/>
            <a:ext cx="3600814" cy="2880651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pic>
        <p:nvPicPr>
          <p:cNvPr id="9" name="Picture 26" descr="Moscow-all">
            <a:extLst>
              <a:ext uri="{FF2B5EF4-FFF2-40B4-BE49-F238E27FC236}">
                <a16:creationId xmlns:a16="http://schemas.microsoft.com/office/drawing/2014/main" id="{1D653EC0-9EFF-4E65-9CE7-ADA922CC0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22207" y="3542507"/>
            <a:ext cx="3346142" cy="2868122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FA7BBD-1EAA-41DE-A634-8097B97A0462}"/>
              </a:ext>
            </a:extLst>
          </p:cNvPr>
          <p:cNvSpPr/>
          <p:nvPr/>
        </p:nvSpPr>
        <p:spPr>
          <a:xfrm>
            <a:off x="1331651" y="3018408"/>
            <a:ext cx="62169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EE10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городов в городе?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E9959B3-99DC-48F2-B498-026E274D1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835" y="2615622"/>
            <a:ext cx="4302185" cy="2868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C79E8D-DB68-4340-9F78-165573833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071" y="16631"/>
            <a:ext cx="4978162" cy="246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39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5F713E1-9153-420F-8C59-533087F5B88E}"/>
              </a:ext>
            </a:extLst>
          </p:cNvPr>
          <p:cNvSpPr/>
          <p:nvPr/>
        </p:nvSpPr>
        <p:spPr>
          <a:xfrm>
            <a:off x="310718" y="1"/>
            <a:ext cx="88332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     МОСКВЫ</a:t>
            </a:r>
          </a:p>
        </p:txBody>
      </p:sp>
      <p:pic>
        <p:nvPicPr>
          <p:cNvPr id="11" name="Picture 8" descr="005xramk">
            <a:extLst>
              <a:ext uri="{FF2B5EF4-FFF2-40B4-BE49-F238E27FC236}">
                <a16:creationId xmlns:a16="http://schemas.microsoft.com/office/drawing/2014/main" id="{865A09AA-9E95-4707-A47E-B9DBDC815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b="4082"/>
          <a:stretch>
            <a:fillRect/>
          </a:stretch>
        </p:blipFill>
        <p:spPr>
          <a:xfrm>
            <a:off x="9062837" y="1656665"/>
            <a:ext cx="2454484" cy="2813676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62E1E0B-89E2-4438-AE2B-1624444F73B7}"/>
              </a:ext>
            </a:extLst>
          </p:cNvPr>
          <p:cNvSpPr/>
          <p:nvPr/>
        </p:nvSpPr>
        <p:spPr>
          <a:xfrm flipH="1">
            <a:off x="9222494" y="1287333"/>
            <a:ext cx="27545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главный храм</a:t>
            </a:r>
          </a:p>
        </p:txBody>
      </p:sp>
      <p:pic>
        <p:nvPicPr>
          <p:cNvPr id="14" name="Picture 7" descr="5c42611c59706bf8e29ff9fc8b7e2455">
            <a:extLst>
              <a:ext uri="{FF2B5EF4-FFF2-40B4-BE49-F238E27FC236}">
                <a16:creationId xmlns:a16="http://schemas.microsoft.com/office/drawing/2014/main" id="{E379CF5D-4F9D-46B8-9B5D-1863394FC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10718" y="536210"/>
            <a:ext cx="3802504" cy="2310382"/>
          </a:xfrm>
          <a:prstGeom prst="rect">
            <a:avLst/>
          </a:prstGeom>
          <a:noFill/>
          <a:ln w="57150">
            <a:solidFill>
              <a:srgbClr val="EE1035"/>
            </a:solidFill>
          </a:ln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9C399B6-0C06-40A3-9DD6-7AFAF3C4C88D}"/>
              </a:ext>
            </a:extLst>
          </p:cNvPr>
          <p:cNvSpPr/>
          <p:nvPr/>
        </p:nvSpPr>
        <p:spPr>
          <a:xfrm>
            <a:off x="231420" y="2911876"/>
            <a:ext cx="35682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 Покрова Божьей Матери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4" descr="останкинская башня2">
            <a:extLst>
              <a:ext uri="{FF2B5EF4-FFF2-40B4-BE49-F238E27FC236}">
                <a16:creationId xmlns:a16="http://schemas.microsoft.com/office/drawing/2014/main" id="{8AB9730F-B05A-4E1F-A3C8-BF69BFC6E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979111" y="359293"/>
            <a:ext cx="2754599" cy="2813675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D1E190C-CA27-40E3-968A-9ADEE3270CFC}"/>
              </a:ext>
            </a:extLst>
          </p:cNvPr>
          <p:cNvSpPr/>
          <p:nvPr/>
        </p:nvSpPr>
        <p:spPr>
          <a:xfrm>
            <a:off x="5041463" y="3078480"/>
            <a:ext cx="28419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Останкинская башня</a:t>
            </a:r>
          </a:p>
        </p:txBody>
      </p:sp>
      <p:pic>
        <p:nvPicPr>
          <p:cNvPr id="19" name="Picture 11" descr="017teatrk">
            <a:extLst>
              <a:ext uri="{FF2B5EF4-FFF2-40B4-BE49-F238E27FC236}">
                <a16:creationId xmlns:a16="http://schemas.microsoft.com/office/drawing/2014/main" id="{AFB8D2C2-163C-4FE1-8EC4-F7655FA42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93773" y="3346492"/>
            <a:ext cx="3568223" cy="2867322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CB25C3B-6D51-46B3-8331-76F8B3B6191D}"/>
              </a:ext>
            </a:extLst>
          </p:cNvPr>
          <p:cNvSpPr/>
          <p:nvPr/>
        </p:nvSpPr>
        <p:spPr>
          <a:xfrm flipH="1">
            <a:off x="870012" y="6106655"/>
            <a:ext cx="23525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театр</a:t>
            </a:r>
          </a:p>
        </p:txBody>
      </p:sp>
      <p:pic>
        <p:nvPicPr>
          <p:cNvPr id="22" name="Picture 11" descr="Третьяковская галерея1">
            <a:extLst>
              <a:ext uri="{FF2B5EF4-FFF2-40B4-BE49-F238E27FC236}">
                <a16:creationId xmlns:a16="http://schemas.microsoft.com/office/drawing/2014/main" id="{AF16B5E1-2CA2-49DF-AED3-ABE261991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374400" y="3447812"/>
            <a:ext cx="3733800" cy="2667000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422D5A2-CAD9-4355-A2F9-37366D5F3E06}"/>
              </a:ext>
            </a:extLst>
          </p:cNvPr>
          <p:cNvSpPr/>
          <p:nvPr/>
        </p:nvSpPr>
        <p:spPr>
          <a:xfrm>
            <a:off x="4566913" y="6203404"/>
            <a:ext cx="37630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Третьяковская галерея</a:t>
            </a:r>
          </a:p>
        </p:txBody>
      </p:sp>
      <p:pic>
        <p:nvPicPr>
          <p:cNvPr id="24" name="Picture 13" descr="исторический музей 2">
            <a:extLst>
              <a:ext uri="{FF2B5EF4-FFF2-40B4-BE49-F238E27FC236}">
                <a16:creationId xmlns:a16="http://schemas.microsoft.com/office/drawing/2014/main" id="{D96B08C0-D2F6-454F-B32F-B94CC1EF2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852493" y="4620917"/>
            <a:ext cx="2882264" cy="2120911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</p:spTree>
    <p:extLst>
      <p:ext uri="{BB962C8B-B14F-4D97-AF65-F5344CB8AC3E}">
        <p14:creationId xmlns:p14="http://schemas.microsoft.com/office/powerpoint/2010/main" val="28923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310718" y="408374"/>
            <a:ext cx="518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7" name="Picture 8" descr="герб москвы на манежной">
            <a:extLst>
              <a:ext uri="{FF2B5EF4-FFF2-40B4-BE49-F238E27FC236}">
                <a16:creationId xmlns:a16="http://schemas.microsoft.com/office/drawing/2014/main" id="{7A5411EB-6C96-4369-9E93-21A1D107A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35868" y="728753"/>
            <a:ext cx="2819400" cy="3505200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pic>
        <p:nvPicPr>
          <p:cNvPr id="8" name="Picture 18" descr="памятник пушкину">
            <a:extLst>
              <a:ext uri="{FF2B5EF4-FFF2-40B4-BE49-F238E27FC236}">
                <a16:creationId xmlns:a16="http://schemas.microsoft.com/office/drawing/2014/main" id="{6FE34397-95D8-4B23-B99A-2FE31D676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50714" y="4197682"/>
            <a:ext cx="1339638" cy="2598086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pic>
        <p:nvPicPr>
          <p:cNvPr id="9" name="Picture 11" descr="юрий долгорукий">
            <a:extLst>
              <a:ext uri="{FF2B5EF4-FFF2-40B4-BE49-F238E27FC236}">
                <a16:creationId xmlns:a16="http://schemas.microsoft.com/office/drawing/2014/main" id="{4AB6F5E5-5633-456C-97C4-78BA58E17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140370" y="732301"/>
            <a:ext cx="2514600" cy="3581400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3C08CE0-F0D7-4C35-BE03-3D45070578A9}"/>
              </a:ext>
            </a:extLst>
          </p:cNvPr>
          <p:cNvSpPr/>
          <p:nvPr/>
        </p:nvSpPr>
        <p:spPr>
          <a:xfrm flipH="1">
            <a:off x="-58227" y="0"/>
            <a:ext cx="31134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Москвы  на Манежной площади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9ED733E-63CE-42A6-A450-00119C6CBF09}"/>
              </a:ext>
            </a:extLst>
          </p:cNvPr>
          <p:cNvSpPr/>
          <p:nvPr/>
        </p:nvSpPr>
        <p:spPr>
          <a:xfrm>
            <a:off x="6278190" y="1"/>
            <a:ext cx="23630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Юрию Долгорукому</a:t>
            </a:r>
          </a:p>
        </p:txBody>
      </p:sp>
      <p:pic>
        <p:nvPicPr>
          <p:cNvPr id="14" name="Picture 11" descr="памятник минину и пожарскому">
            <a:extLst>
              <a:ext uri="{FF2B5EF4-FFF2-40B4-BE49-F238E27FC236}">
                <a16:creationId xmlns:a16="http://schemas.microsoft.com/office/drawing/2014/main" id="{408345AC-52CF-4D3B-856A-52C43687A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740240" y="2806351"/>
            <a:ext cx="3355986" cy="3014699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A4FF80C-FFD6-4389-89A6-D4EA64103704}"/>
              </a:ext>
            </a:extLst>
          </p:cNvPr>
          <p:cNvSpPr/>
          <p:nvPr/>
        </p:nvSpPr>
        <p:spPr>
          <a:xfrm flipH="1">
            <a:off x="9300060" y="1371404"/>
            <a:ext cx="20367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Минину и Пожарском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736A106-DB15-44D4-B267-BBE6F09422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01671" y="1048237"/>
            <a:ext cx="2978807" cy="3032802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1602ECE-DD4F-44B2-804C-58D0B324B568}"/>
              </a:ext>
            </a:extLst>
          </p:cNvPr>
          <p:cNvSpPr/>
          <p:nvPr/>
        </p:nvSpPr>
        <p:spPr>
          <a:xfrm>
            <a:off x="3327254" y="-79898"/>
            <a:ext cx="25865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Петру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Первом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</p:txBody>
      </p:sp>
      <p:pic>
        <p:nvPicPr>
          <p:cNvPr id="18" name="Picture 7" descr="217turk">
            <a:extLst>
              <a:ext uri="{FF2B5EF4-FFF2-40B4-BE49-F238E27FC236}">
                <a16:creationId xmlns:a16="http://schemas.microsoft.com/office/drawing/2014/main" id="{6577C932-C895-467E-A427-3CC0C511F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27141" y="4483997"/>
            <a:ext cx="3264129" cy="2195869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  <p:pic>
        <p:nvPicPr>
          <p:cNvPr id="19" name="Picture 13" descr="208turk">
            <a:extLst>
              <a:ext uri="{FF2B5EF4-FFF2-40B4-BE49-F238E27FC236}">
                <a16:creationId xmlns:a16="http://schemas.microsoft.com/office/drawing/2014/main" id="{106DE115-2200-4B43-BD70-A8D420D39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6096000" y="4319915"/>
            <a:ext cx="1475631" cy="2538085"/>
          </a:xfrm>
          <a:prstGeom prst="rect">
            <a:avLst/>
          </a:prstGeom>
          <a:noFill/>
          <a:ln w="38100">
            <a:solidFill>
              <a:srgbClr val="EE1035"/>
            </a:solidFill>
          </a:ln>
        </p:spPr>
      </p:pic>
    </p:spTree>
    <p:extLst>
      <p:ext uri="{BB962C8B-B14F-4D97-AF65-F5344CB8AC3E}">
        <p14:creationId xmlns:p14="http://schemas.microsoft.com/office/powerpoint/2010/main" val="209021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1A8B-D1C8-4E14-BB46-893D39D525F3}"/>
              </a:ext>
            </a:extLst>
          </p:cNvPr>
          <p:cNvSpPr/>
          <p:nvPr/>
        </p:nvSpPr>
        <p:spPr>
          <a:xfrm>
            <a:off x="-767960" y="-2599820"/>
            <a:ext cx="1555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EED224-1EB7-4E0E-8A33-466FE4FCC7DA}"/>
              </a:ext>
            </a:extLst>
          </p:cNvPr>
          <p:cNvSpPr/>
          <p:nvPr/>
        </p:nvSpPr>
        <p:spPr>
          <a:xfrm flipH="1">
            <a:off x="8913179" y="408374"/>
            <a:ext cx="250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РАЗГОВОРЫ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74A8-279E-4815-ACBF-D4044A4B1D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976" y="860404"/>
            <a:ext cx="2751517" cy="459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F35C8D-11CE-4E4C-A7A6-B0F76C3F6ABD}"/>
              </a:ext>
            </a:extLst>
          </p:cNvPr>
          <p:cNvSpPr/>
          <p:nvPr/>
        </p:nvSpPr>
        <p:spPr>
          <a:xfrm>
            <a:off x="8760976" y="725072"/>
            <a:ext cx="288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ВАЖНОМ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F76DA22-8C8A-42BC-9299-25907ACD0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39" y="251136"/>
            <a:ext cx="8484382" cy="58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74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3058</TotalTime>
  <Words>2003</Words>
  <Application>Microsoft Office PowerPoint</Application>
  <PresentationFormat>Широкоэкранный</PresentationFormat>
  <Paragraphs>190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50" baseType="lpstr">
      <vt:lpstr>Arial</vt:lpstr>
      <vt:lpstr>Calibri</vt:lpstr>
      <vt:lpstr>Calibri Light</vt:lpstr>
      <vt:lpstr>Kladez</vt:lpstr>
      <vt:lpstr>Times New Roman</vt:lpstr>
      <vt:lpstr>Wingdings</vt:lpstr>
      <vt:lpstr>Тема Office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Шарады </vt:lpstr>
      <vt:lpstr>Презентация PowerPoint</vt:lpstr>
      <vt:lpstr>Шарады (50)</vt:lpstr>
      <vt:lpstr>Символы государства Российского </vt:lpstr>
      <vt:lpstr>Символы государства Российского </vt:lpstr>
      <vt:lpstr>Одно имя на двоих  </vt:lpstr>
      <vt:lpstr>Одно на двоих </vt:lpstr>
      <vt:lpstr>Ратное дело </vt:lpstr>
      <vt:lpstr>Ратное дело </vt:lpstr>
      <vt:lpstr>Впереди планеты всей </vt:lpstr>
      <vt:lpstr>Флора и фауна России </vt:lpstr>
      <vt:lpstr>Флора и фауна России (30)</vt:lpstr>
      <vt:lpstr>Флора и фауна России </vt:lpstr>
      <vt:lpstr>Флора и фауна России </vt:lpstr>
      <vt:lpstr>А что у нас …     </vt:lpstr>
      <vt:lpstr>А что у нас …     </vt:lpstr>
      <vt:lpstr>А что у нас …    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Цегельник Наталья</cp:lastModifiedBy>
  <cp:revision>178</cp:revision>
  <dcterms:created xsi:type="dcterms:W3CDTF">2022-09-03T02:46:48Z</dcterms:created>
  <dcterms:modified xsi:type="dcterms:W3CDTF">2022-09-12T12:42:35Z</dcterms:modified>
</cp:coreProperties>
</file>