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7" r:id="rId9"/>
    <p:sldId id="266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36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160AB-9D86-4306-ADC6-6024B893C448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F4D8D-D579-4157-B70A-D359905720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9655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160AB-9D86-4306-ADC6-6024B893C448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F4D8D-D579-4157-B70A-D359905720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9623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160AB-9D86-4306-ADC6-6024B893C448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F4D8D-D579-4157-B70A-D359905720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3732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160AB-9D86-4306-ADC6-6024B893C448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F4D8D-D579-4157-B70A-D359905720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4192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160AB-9D86-4306-ADC6-6024B893C448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F4D8D-D579-4157-B70A-D359905720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51827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160AB-9D86-4306-ADC6-6024B893C448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F4D8D-D579-4157-B70A-D359905720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498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160AB-9D86-4306-ADC6-6024B893C448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F4D8D-D579-4157-B70A-D359905720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1909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160AB-9D86-4306-ADC6-6024B893C448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F4D8D-D579-4157-B70A-D359905720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23129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160AB-9D86-4306-ADC6-6024B893C448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F4D8D-D579-4157-B70A-D359905720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71721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160AB-9D86-4306-ADC6-6024B893C448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F4D8D-D579-4157-B70A-D359905720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28205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160AB-9D86-4306-ADC6-6024B893C448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F4D8D-D579-4157-B70A-D359905720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7426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160AB-9D86-4306-ADC6-6024B893C448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BF4D8D-D579-4157-B70A-D359905720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426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glow rad="228600">
              <a:srgbClr val="C00000">
                <a:alpha val="40000"/>
              </a:srgbClr>
            </a:glow>
          </a:effectLst>
        </p:spPr>
      </p:pic>
      <p:sp>
        <p:nvSpPr>
          <p:cNvPr id="5" name="TextBox 4"/>
          <p:cNvSpPr txBox="1"/>
          <p:nvPr/>
        </p:nvSpPr>
        <p:spPr>
          <a:xfrm>
            <a:off x="1255222" y="593794"/>
            <a:ext cx="1039922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Знакомство с колыбелькой (люлькой, зыбкой) и</a:t>
            </a:r>
          </a:p>
          <a:p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колыбельными песнями. «Ходит сон близ окон».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99906" y="4134153"/>
            <a:ext cx="51123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Младшая группа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55222" y="5735782"/>
            <a:ext cx="92021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Подготовила воспитатель МБДОУ «Детский сад № 265» Кузнецова Е.Н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11830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glow rad="228600">
              <a:srgbClr val="C00000">
                <a:alpha val="40000"/>
              </a:srgbClr>
            </a:glo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44" y="479998"/>
            <a:ext cx="6686227" cy="60599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glow rad="228600">
              <a:srgbClr val="FF0000">
                <a:alpha val="40000"/>
              </a:srgbClr>
            </a:glow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7644915" y="814647"/>
            <a:ext cx="4067741" cy="4154984"/>
          </a:xfrm>
          <a:prstGeom prst="rect">
            <a:avLst/>
          </a:prstGeom>
          <a:gradFill>
            <a:gsLst>
              <a:gs pos="34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  <a:gs pos="73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effectLst>
            <a:glow rad="228600">
              <a:schemeClr val="tx1">
                <a:alpha val="40000"/>
              </a:schemeClr>
            </a:glow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Здравствуйте,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ребята!</a:t>
            </a:r>
          </a:p>
          <a:p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Здравствуйте! Гости званные и желанные.</a:t>
            </a:r>
          </a:p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Красивые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и молодые, застенчивые и боевые.</a:t>
            </a:r>
          </a:p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Гости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на пороге - хозяйке радость!</a:t>
            </a:r>
          </a:p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Для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вас у меня место готово.</a:t>
            </a:r>
          </a:p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Хорошему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гостю почетное место!</a:t>
            </a:r>
          </a:p>
        </p:txBody>
      </p:sp>
    </p:spTree>
    <p:extLst>
      <p:ext uri="{BB962C8B-B14F-4D97-AF65-F5344CB8AC3E}">
        <p14:creationId xmlns:p14="http://schemas.microsoft.com/office/powerpoint/2010/main" val="19389949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glow rad="228600">
              <a:srgbClr val="C00000">
                <a:alpha val="40000"/>
              </a:srgbClr>
            </a:glow>
          </a:effectLst>
        </p:spPr>
      </p:pic>
      <p:sp>
        <p:nvSpPr>
          <p:cNvPr id="6" name="TextBox 5"/>
          <p:cNvSpPr txBox="1"/>
          <p:nvPr/>
        </p:nvSpPr>
        <p:spPr>
          <a:xfrm>
            <a:off x="8813653" y="797510"/>
            <a:ext cx="3014665" cy="5262979"/>
          </a:xfrm>
          <a:prstGeom prst="rect">
            <a:avLst/>
          </a:prstGeom>
          <a:gradFill>
            <a:gsLst>
              <a:gs pos="34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  <a:gs pos="73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effectLst>
            <a:glow rad="228600">
              <a:schemeClr val="tx1"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У 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меня есть волшебный </a:t>
            </a:r>
            <a:r>
              <a:rPr lang="ru-RU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сундучек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.</a:t>
            </a:r>
          </a:p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Что 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это за странный </a:t>
            </a:r>
            <a:r>
              <a:rPr lang="ru-RU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сундучек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?</a:t>
            </a:r>
          </a:p>
          <a:p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И закрыт он на замок</a:t>
            </a:r>
          </a:p>
          <a:p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Если ключик подберем,</a:t>
            </a:r>
          </a:p>
          <a:p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В прошлый век мы попадем!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704" y="607796"/>
            <a:ext cx="7270257" cy="54526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glow rad="228600">
              <a:srgbClr val="C00000">
                <a:alpha val="40000"/>
              </a:srgbClr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784858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glow rad="228600">
              <a:srgbClr val="C00000">
                <a:alpha val="40000"/>
              </a:srgbClr>
            </a:glow>
          </a:effectLst>
        </p:spPr>
      </p:pic>
      <p:sp>
        <p:nvSpPr>
          <p:cNvPr id="5" name="TextBox 4"/>
          <p:cNvSpPr txBox="1"/>
          <p:nvPr/>
        </p:nvSpPr>
        <p:spPr>
          <a:xfrm>
            <a:off x="6800850" y="627063"/>
            <a:ext cx="5114925" cy="5262979"/>
          </a:xfrm>
          <a:prstGeom prst="rect">
            <a:avLst/>
          </a:prstGeom>
          <a:gradFill>
            <a:gsLst>
              <a:gs pos="34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  <a:gs pos="73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effectLst>
            <a:glow rad="228600">
              <a:schemeClr val="tx1"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-А что бы сундучок открылся, нужно – отгадать загадки. Слушайте внимательно.</a:t>
            </a:r>
          </a:p>
          <a:p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- Маленькая собачка, Свернувшись лежит, не лает, не кусает, а в дом не пускает. (Замок)</a:t>
            </a:r>
          </a:p>
          <a:p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- Вставь в замочек, поверни. Дверь любую отопри. Ростом мал, но так могуч. Называется он …! (Ключ)</a:t>
            </a:r>
          </a:p>
          <a:p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Вот какие молодцы! Вы правильно отгадали загадки мои загадки!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449" y="340518"/>
            <a:ext cx="6507307" cy="5965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2446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glow rad="228600">
              <a:srgbClr val="C00000">
                <a:alpha val="40000"/>
              </a:srgbClr>
            </a:glow>
          </a:effectLst>
        </p:spPr>
      </p:pic>
      <p:sp>
        <p:nvSpPr>
          <p:cNvPr id="7" name="TextBox 6"/>
          <p:cNvSpPr txBox="1"/>
          <p:nvPr/>
        </p:nvSpPr>
        <p:spPr>
          <a:xfrm>
            <a:off x="842356" y="330349"/>
            <a:ext cx="2432859" cy="584775"/>
          </a:xfrm>
          <a:prstGeom prst="rect">
            <a:avLst/>
          </a:prstGeom>
          <a:gradFill>
            <a:gsLst>
              <a:gs pos="34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  <a:gs pos="73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effectLst>
            <a:glow rad="228600">
              <a:srgbClr val="FF0000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Люлька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492" y="1356763"/>
            <a:ext cx="4982095" cy="37365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glow rad="228600">
              <a:srgbClr val="C00000">
                <a:alpha val="40000"/>
              </a:srgbClr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26255" y="1122363"/>
            <a:ext cx="4536253" cy="32710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glow rad="228600">
              <a:srgbClr val="C00000">
                <a:alpha val="40000"/>
              </a:srgbClr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8645063" y="299570"/>
            <a:ext cx="2892829" cy="646331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0">
                <a:schemeClr val="accent2">
                  <a:lumMod val="40000"/>
                  <a:lumOff val="60000"/>
                </a:schemeClr>
              </a:gs>
              <a:gs pos="0">
                <a:schemeClr val="accent2">
                  <a:lumMod val="60000"/>
                  <a:lumOff val="40000"/>
                </a:schemeClr>
              </a:gs>
              <a:gs pos="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  <a:effectLst>
            <a:glow rad="228600">
              <a:srgbClr val="C00000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Зыбка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53227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glow rad="228600">
              <a:srgbClr val="C00000">
                <a:alpha val="40000"/>
              </a:srgbClr>
            </a:glow>
          </a:effectLst>
        </p:spPr>
      </p:pic>
      <p:sp>
        <p:nvSpPr>
          <p:cNvPr id="7" name="TextBox 6"/>
          <p:cNvSpPr txBox="1"/>
          <p:nvPr/>
        </p:nvSpPr>
        <p:spPr>
          <a:xfrm>
            <a:off x="3217069" y="501998"/>
            <a:ext cx="6079331" cy="584775"/>
          </a:xfrm>
          <a:prstGeom prst="rect">
            <a:avLst/>
          </a:prstGeom>
          <a:gradFill>
            <a:gsLst>
              <a:gs pos="34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  <a:gs pos="73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effectLst>
            <a:glow rad="228600">
              <a:srgbClr val="C00000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Современные колыбельки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067" y="1601977"/>
            <a:ext cx="4509492" cy="45094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glow rad="228600">
              <a:srgbClr val="C00000">
                <a:alpha val="40000"/>
              </a:srgbClr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99625" y="1752600"/>
            <a:ext cx="4843187" cy="43588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glow rad="101600">
              <a:srgbClr val="C00000">
                <a:alpha val="60000"/>
              </a:srgbClr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1212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glow rad="228600">
              <a:srgbClr val="C00000">
                <a:alpha val="40000"/>
              </a:srgbClr>
            </a:glow>
          </a:effectLst>
        </p:spPr>
      </p:pic>
      <p:sp>
        <p:nvSpPr>
          <p:cNvPr id="5" name="TextBox 4"/>
          <p:cNvSpPr txBox="1"/>
          <p:nvPr/>
        </p:nvSpPr>
        <p:spPr>
          <a:xfrm>
            <a:off x="5880298" y="495300"/>
            <a:ext cx="6067425" cy="5509200"/>
          </a:xfrm>
          <a:prstGeom prst="rect">
            <a:avLst/>
          </a:prstGeom>
          <a:gradFill>
            <a:gsLst>
              <a:gs pos="34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  <a:gs pos="73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effectLst>
            <a:glow rad="228600">
              <a:srgbClr val="C00000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Что бы успокоить младенца всегда пели колыбельную песенку:</a:t>
            </a:r>
          </a:p>
          <a:p>
            <a:pPr algn="ctr"/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Вот она, Машенька наша,</a:t>
            </a:r>
          </a:p>
          <a:p>
            <a:pPr algn="ctr"/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Девочка-клубничка,</a:t>
            </a:r>
          </a:p>
          <a:p>
            <a:pPr algn="ctr"/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Румяное личико.</a:t>
            </a:r>
          </a:p>
          <a:p>
            <a:pPr algn="ctr"/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Щёчки, что яблочки,</a:t>
            </a:r>
          </a:p>
          <a:p>
            <a:pPr algn="ctr"/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Губки, что ягодки,</a:t>
            </a:r>
          </a:p>
          <a:p>
            <a:pPr algn="ctr"/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Носик - </a:t>
            </a:r>
            <a:r>
              <a:rPr lang="ru-RU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курносик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пуговкой,</a:t>
            </a:r>
          </a:p>
          <a:p>
            <a:pPr algn="ctr"/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Глазки серенькие,</a:t>
            </a:r>
          </a:p>
          <a:p>
            <a:pPr algn="ctr"/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Зубки беленькие.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729" y="495300"/>
            <a:ext cx="5252243" cy="56274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glow rad="228600">
              <a:srgbClr val="C00000">
                <a:alpha val="40000"/>
              </a:srgbClr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42432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glow rad="228600">
              <a:srgbClr val="C00000">
                <a:alpha val="40000"/>
              </a:srgbClr>
            </a:glow>
          </a:effectLst>
        </p:spPr>
      </p:pic>
      <p:sp>
        <p:nvSpPr>
          <p:cNvPr id="7" name="TextBox 6"/>
          <p:cNvSpPr txBox="1"/>
          <p:nvPr/>
        </p:nvSpPr>
        <p:spPr>
          <a:xfrm>
            <a:off x="466725" y="1192937"/>
            <a:ext cx="11430000" cy="5509200"/>
          </a:xfrm>
          <a:prstGeom prst="rect">
            <a:avLst/>
          </a:prstGeom>
          <a:gradFill>
            <a:gsLst>
              <a:gs pos="34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  <a:gs pos="73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effectLst>
            <a:glow rad="228600">
              <a:srgbClr val="C00000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На кота – </a:t>
            </a:r>
            <a:r>
              <a:rPr lang="ru-RU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потягушки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(вытягивают руки вверх)</a:t>
            </a:r>
          </a:p>
          <a:p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На дитя – </a:t>
            </a:r>
            <a:r>
              <a:rPr lang="ru-RU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порастушки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(поочередно)</a:t>
            </a:r>
          </a:p>
          <a:p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А с гуся вода (движение вверх, вниз)</a:t>
            </a:r>
          </a:p>
          <a:p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С дитя – вся худоба (с наклоном до пола)</a:t>
            </a:r>
          </a:p>
          <a:p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Наденем сапожки (стоя ноги врозь)</a:t>
            </a:r>
          </a:p>
          <a:p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Это с правой ножки (поочередные наклоны)</a:t>
            </a:r>
          </a:p>
          <a:p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Это с левой ножки (к носкам ног)</a:t>
            </a:r>
          </a:p>
          <a:p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Топ – топ – </a:t>
            </a:r>
            <a:r>
              <a:rPr lang="ru-RU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топотушки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(прыжки ноги врозь)</a:t>
            </a:r>
          </a:p>
          <a:p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Пляшут зайки на опушке</a:t>
            </a:r>
          </a:p>
          <a:p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Пляшут лапки и хвосты.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28975" y="485051"/>
            <a:ext cx="6067425" cy="707886"/>
          </a:xfrm>
          <a:prstGeom prst="rect">
            <a:avLst/>
          </a:prstGeom>
          <a:gradFill>
            <a:gsLst>
              <a:gs pos="34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  <a:gs pos="73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effectLst>
            <a:glow rad="228600">
              <a:srgbClr val="C00000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Физкультминутка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14478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glow rad="228600">
              <a:srgbClr val="C00000">
                <a:alpha val="40000"/>
              </a:srgbClr>
            </a:glow>
          </a:effectLst>
        </p:spPr>
      </p:pic>
      <p:sp>
        <p:nvSpPr>
          <p:cNvPr id="7" name="TextBox 6"/>
          <p:cNvSpPr txBox="1"/>
          <p:nvPr/>
        </p:nvSpPr>
        <p:spPr>
          <a:xfrm>
            <a:off x="6350585" y="361950"/>
            <a:ext cx="5546140" cy="3108543"/>
          </a:xfrm>
          <a:prstGeom prst="rect">
            <a:avLst/>
          </a:prstGeom>
          <a:gradFill>
            <a:gsLst>
              <a:gs pos="34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  <a:gs pos="73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effectLst>
            <a:glow rad="228600">
              <a:schemeClr val="tx1"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Ребята! 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Ребята, с каким предметом народного быта вы сегодня познакомились? Для чего он нужен? Почему он так называется?  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Приходите в гости еще, я буду рада вас видеть.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113" y="847724"/>
            <a:ext cx="5855996" cy="5362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05212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</TotalTime>
  <Words>332</Words>
  <Application>Microsoft Office PowerPoint</Application>
  <PresentationFormat>Широкоэкранный</PresentationFormat>
  <Paragraphs>44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Comic Sans MS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15</cp:revision>
  <dcterms:created xsi:type="dcterms:W3CDTF">2022-09-16T06:52:22Z</dcterms:created>
  <dcterms:modified xsi:type="dcterms:W3CDTF">2022-09-26T15:07:23Z</dcterms:modified>
</cp:coreProperties>
</file>