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302DEE-349E-685D-1A84-740C268651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8470864-A65D-C182-A497-33354E0F1A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AAA4D9-81C1-0130-2701-40AB7027A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732D-9799-47CE-A3A3-10F18FC8E746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AC4ADE-50AB-358A-2EA6-23C60A642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E19A466-41F3-FFA7-B309-2DA5A1ED2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AC1B5-7190-4D3C-AFEB-AEA1B27B7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585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960FA9-6335-D2EF-218C-26136BE9F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6828D52-208E-FD40-3C77-E486B43BB3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4976D31-E179-24A8-1562-131975947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732D-9799-47CE-A3A3-10F18FC8E746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7E387E-4098-F05E-AFD9-4CC88600F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5F40977-CE66-4A9E-A3B8-F666297AD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AC1B5-7190-4D3C-AFEB-AEA1B27B7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39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4854933-3664-FE32-B0F2-18825FEA6F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4E61209-17B8-10AE-3B19-6ABFC4E17F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EE22B6-3402-103E-2CC1-CFCB0077B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732D-9799-47CE-A3A3-10F18FC8E746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6347C02-0321-B003-2C18-B165EEB2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17455B2-D045-39D3-B6BB-4FC991643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AC1B5-7190-4D3C-AFEB-AEA1B27B7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74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939E21-A383-4AA9-E97B-FEF16CD54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1D36FD-9EA8-C481-EBD8-900B61D790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931E61-54FF-DF98-93A6-F859784D6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732D-9799-47CE-A3A3-10F18FC8E746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8DFA52-9E1B-7FBB-5A46-DD671DFDC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D422C6-F477-147B-A6F7-5BF90A476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AC1B5-7190-4D3C-AFEB-AEA1B27B7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62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86F0C1-237A-CA34-B714-39E9DCF84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886C50A-7023-9861-D919-4C522586EE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9DE9A3C-CBE4-679B-5438-521150F18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732D-9799-47CE-A3A3-10F18FC8E746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E85D22-4E29-2BB8-31E3-E20E1145D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97B9984-A61B-40AC-12FE-B769D518C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AC1B5-7190-4D3C-AFEB-AEA1B27B7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69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967C86-9FEF-6466-58D2-C7A65D20C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E19D90-C801-AC78-4424-59BA764F60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028EF4F-0006-9F0C-AE2C-9984E7DF60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954C47E-4A9D-358C-4C6F-67360C91C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732D-9799-47CE-A3A3-10F18FC8E746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29789AB-240A-DBAE-B394-3B3C20217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5DB4343-BD2A-B78F-DE99-BD6EB751A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AC1B5-7190-4D3C-AFEB-AEA1B27B7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093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749209-0BA1-5748-8DDC-F43CADCA9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C1A7C1-DA3C-395B-A3A2-3F39253DC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31599C8-6425-438E-2367-C4B139EA72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168B158-989F-4EAB-46D8-5175B8E55E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9147557-E482-4826-1EB8-45120858FE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C02A222-1C35-B32F-E790-483DFE952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732D-9799-47CE-A3A3-10F18FC8E746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57D912D-084F-85ED-F367-782BE08A8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1ED637-0B34-4E0C-C77F-05C3AB1C8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AC1B5-7190-4D3C-AFEB-AEA1B27B7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06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764EA9-7BCD-0B4D-6CCB-161FB88C0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2CF6A34-35B1-A16D-C1DC-A0ADF04C2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732D-9799-47CE-A3A3-10F18FC8E746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3EB320A-BCFF-C0C4-7F7B-02C842221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40F2212-D1FD-737C-B50E-C3C5F2225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AC1B5-7190-4D3C-AFEB-AEA1B27B7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54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2973D23-D21A-2E57-251B-74AC5B395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732D-9799-47CE-A3A3-10F18FC8E746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8A9E00D-D9C0-2376-0164-0AB57267D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086D443-902A-6A99-3B5A-23D09396C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AC1B5-7190-4D3C-AFEB-AEA1B27B7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685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772448-3FDD-784C-947A-03AB8EB17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DF5371-6BCE-C395-F1B9-B6354C980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94E9C8C-BC26-FA4D-0DBF-DB7B1ADC9B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176C7F2-4C3E-E42D-72B5-0DC6DA189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732D-9799-47CE-A3A3-10F18FC8E746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245ED51-F999-8563-A89D-D1682DA6B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8F4DED6-7B33-25EA-C2B4-F060A0A4C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AC1B5-7190-4D3C-AFEB-AEA1B27B7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32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6BCC81-E453-A3F9-73EB-CAF024935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E0ADD47-B6B0-2348-73A8-B31E694E4F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2CAAF30-30EE-829D-2AA5-509B4C3336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1DA9528-DD8C-8A1E-8036-279713839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732D-9799-47CE-A3A3-10F18FC8E746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A944981-B3D2-D2EA-D303-CF29072AF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5814CBB-DB71-D49D-C320-92FBC758E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AC1B5-7190-4D3C-AFEB-AEA1B27B7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84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86565F-F8AE-07F9-687D-E439E03BE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9DC0F33-767C-EAA1-B81C-FE52203D37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E6FBA1-9B0F-1016-6033-E698D92B59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1732D-9799-47CE-A3A3-10F18FC8E746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4EF69A8-9421-A2ED-C524-DD0C520F4C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0E3887-BBA4-52E8-4D04-DFD46324C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AC1B5-7190-4D3C-AFEB-AEA1B27B7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596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oncology-spb.ru/zabolevaniya/onkourologiya/rak-polovogo-chlena" TargetMode="External"/><Relationship Id="rId3" Type="http://schemas.openxmlformats.org/officeDocument/2006/relationships/hyperlink" Target="https://oncology-spb.ru/zabolevaniya/onkourologiya/rak-pochki" TargetMode="External"/><Relationship Id="rId7" Type="http://schemas.openxmlformats.org/officeDocument/2006/relationships/hyperlink" Target="https://oncology-spb.ru/zabolevaniya/onkourologiya/rak-yaichka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ncology-spb.ru/zabolevaniya/onkourologiya/rak-mochevogo-puzyrya" TargetMode="External"/><Relationship Id="rId5" Type="http://schemas.openxmlformats.org/officeDocument/2006/relationships/hyperlink" Target="https://oncology-spb.ru/zabolevaniya/onkourologiya/rak-predstatelnoy-zhelezy" TargetMode="External"/><Relationship Id="rId4" Type="http://schemas.openxmlformats.org/officeDocument/2006/relationships/hyperlink" Target="https://oncology-spb.ru/zabolevaniya/onkourologiya/rak-mochetochnikov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EC3C1C-173E-249A-6E30-63AC037325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64614" y="1783959"/>
            <a:ext cx="4087306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5000" dirty="0" err="1"/>
              <a:t>Лучевые</a:t>
            </a:r>
            <a:r>
              <a:rPr lang="en-US" sz="5000" dirty="0"/>
              <a:t> </a:t>
            </a:r>
            <a:r>
              <a:rPr lang="en-US" sz="5000" dirty="0" err="1"/>
              <a:t>методы</a:t>
            </a:r>
            <a:r>
              <a:rPr lang="en-US" sz="5000" dirty="0"/>
              <a:t> </a:t>
            </a:r>
            <a:r>
              <a:rPr lang="en-US" sz="5000" dirty="0" err="1"/>
              <a:t>диагностики</a:t>
            </a:r>
            <a:r>
              <a:rPr lang="en-US" sz="5000" dirty="0"/>
              <a:t> в </a:t>
            </a:r>
            <a:r>
              <a:rPr lang="en-US" sz="5000" dirty="0" err="1"/>
              <a:t>онкоурологии</a:t>
            </a:r>
            <a:endParaRPr lang="en-US" sz="5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F9AA1CE-6080-1B32-1B6E-CEE41D1F71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64612" y="4750893"/>
            <a:ext cx="4087305" cy="11478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 sz="2000" dirty="0" err="1"/>
              <a:t>Выполнил</a:t>
            </a:r>
            <a:r>
              <a:rPr lang="en-US" sz="2000" dirty="0"/>
              <a:t>: </a:t>
            </a:r>
            <a:r>
              <a:rPr lang="en-US" sz="2000" dirty="0" err="1"/>
              <a:t>студент</a:t>
            </a:r>
            <a:r>
              <a:rPr lang="en-US" sz="2000" dirty="0"/>
              <a:t> Л311В </a:t>
            </a:r>
          </a:p>
          <a:p>
            <a:pPr algn="l"/>
            <a:r>
              <a:rPr lang="en-US" sz="2000" dirty="0"/>
              <a:t>Макшанцев Даниил</a:t>
            </a:r>
          </a:p>
        </p:txBody>
      </p:sp>
      <p:sp>
        <p:nvSpPr>
          <p:cNvPr id="11271" name="Freeform: Shape 11270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1266" name="Picture 2" descr="Онкоурология - Онкосодействие">
            <a:extLst>
              <a:ext uri="{FF2B5EF4-FFF2-40B4-BE49-F238E27FC236}">
                <a16:creationId xmlns:a16="http://schemas.microsoft.com/office/drawing/2014/main" id="{A9F21C82-5EC3-795D-D50E-46939F109F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72" r="24947" b="-1"/>
          <a:stretch/>
        </p:blipFill>
        <p:spPr bwMode="auto"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9D351F4-CE65-1C22-AC05-413D898DF21D}"/>
              </a:ext>
            </a:extLst>
          </p:cNvPr>
          <p:cNvSpPr txBox="1"/>
          <p:nvPr/>
        </p:nvSpPr>
        <p:spPr>
          <a:xfrm>
            <a:off x="7379037" y="250607"/>
            <a:ext cx="40873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b="1" dirty="0">
                <a:latin typeface="PT Serif Caption" panose="020B0604020202020204" pitchFamily="18" charset="-52"/>
              </a:rPr>
              <a:t>Кафедра л</a:t>
            </a:r>
            <a:r>
              <a:rPr lang="ru-RU" b="1" dirty="0">
                <a:effectLst/>
                <a:latin typeface="PT Serif Caption" panose="020B0604020202020204" pitchFamily="18" charset="-52"/>
              </a:rPr>
              <a:t>учевой диагностики и лучевой терапии, ядерной медицины и радиотерапии с курсами ИДПО</a:t>
            </a:r>
          </a:p>
        </p:txBody>
      </p:sp>
    </p:spTree>
    <p:extLst>
      <p:ext uri="{BB962C8B-B14F-4D97-AF65-F5344CB8AC3E}">
        <p14:creationId xmlns:p14="http://schemas.microsoft.com/office/powerpoint/2010/main" val="38464918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3" name="Rectangle 4102">
            <a:extLst>
              <a:ext uri="{FF2B5EF4-FFF2-40B4-BE49-F238E27FC236}">
                <a16:creationId xmlns:a16="http://schemas.microsoft.com/office/drawing/2014/main" id="{22F15A2D-2324-487D-A02A-BF46C5C580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05" name="Freeform: Shape 4104">
            <a:extLst>
              <a:ext uri="{FF2B5EF4-FFF2-40B4-BE49-F238E27FC236}">
                <a16:creationId xmlns:a16="http://schemas.microsoft.com/office/drawing/2014/main" id="{17A7F34E-D418-47E2-9F86-2C45BBC31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732" y="321733"/>
            <a:ext cx="11546828" cy="6214534"/>
          </a:xfrm>
          <a:custGeom>
            <a:avLst/>
            <a:gdLst>
              <a:gd name="connsiteX0" fmla="*/ 0 w 11546828"/>
              <a:gd name="connsiteY0" fmla="*/ 0 h 6214534"/>
              <a:gd name="connsiteX1" fmla="*/ 7965430 w 11546828"/>
              <a:gd name="connsiteY1" fmla="*/ 0 h 6214534"/>
              <a:gd name="connsiteX2" fmla="*/ 7965430 w 11546828"/>
              <a:gd name="connsiteY2" fmla="*/ 1786 h 6214534"/>
              <a:gd name="connsiteX3" fmla="*/ 11546828 w 11546828"/>
              <a:gd name="connsiteY3" fmla="*/ 1786 h 6214534"/>
              <a:gd name="connsiteX4" fmla="*/ 11546828 w 11546828"/>
              <a:gd name="connsiteY4" fmla="*/ 2866740 h 6214534"/>
              <a:gd name="connsiteX5" fmla="*/ 11225095 w 11546828"/>
              <a:gd name="connsiteY5" fmla="*/ 3179536 h 6214534"/>
              <a:gd name="connsiteX6" fmla="*/ 11225095 w 11546828"/>
              <a:gd name="connsiteY6" fmla="*/ 301542 h 6214534"/>
              <a:gd name="connsiteX7" fmla="*/ 320042 w 11546828"/>
              <a:gd name="connsiteY7" fmla="*/ 301542 h 6214534"/>
              <a:gd name="connsiteX8" fmla="*/ 320042 w 11546828"/>
              <a:gd name="connsiteY8" fmla="*/ 5909424 h 6214534"/>
              <a:gd name="connsiteX9" fmla="*/ 8417210 w 11546828"/>
              <a:gd name="connsiteY9" fmla="*/ 5909424 h 6214534"/>
              <a:gd name="connsiteX10" fmla="*/ 8103383 w 11546828"/>
              <a:gd name="connsiteY10" fmla="*/ 6214534 h 6214534"/>
              <a:gd name="connsiteX11" fmla="*/ 7222929 w 11546828"/>
              <a:gd name="connsiteY11" fmla="*/ 6214534 h 6214534"/>
              <a:gd name="connsiteX12" fmla="*/ 7222929 w 11546828"/>
              <a:gd name="connsiteY12" fmla="*/ 6212748 h 6214534"/>
              <a:gd name="connsiteX13" fmla="*/ 0 w 11546828"/>
              <a:gd name="connsiteY13" fmla="*/ 6212748 h 621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546828" h="6214534">
                <a:moveTo>
                  <a:pt x="0" y="0"/>
                </a:moveTo>
                <a:lnTo>
                  <a:pt x="7965430" y="0"/>
                </a:lnTo>
                <a:lnTo>
                  <a:pt x="7965430" y="1786"/>
                </a:lnTo>
                <a:lnTo>
                  <a:pt x="11546828" y="1786"/>
                </a:lnTo>
                <a:lnTo>
                  <a:pt x="11546828" y="2866740"/>
                </a:lnTo>
                <a:lnTo>
                  <a:pt x="11225095" y="3179536"/>
                </a:lnTo>
                <a:lnTo>
                  <a:pt x="11225095" y="301542"/>
                </a:lnTo>
                <a:lnTo>
                  <a:pt x="320042" y="301542"/>
                </a:lnTo>
                <a:lnTo>
                  <a:pt x="320042" y="5909424"/>
                </a:lnTo>
                <a:lnTo>
                  <a:pt x="8417210" y="5909424"/>
                </a:lnTo>
                <a:lnTo>
                  <a:pt x="8103383" y="6214534"/>
                </a:lnTo>
                <a:lnTo>
                  <a:pt x="7222929" y="6214534"/>
                </a:lnTo>
                <a:lnTo>
                  <a:pt x="7222929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07" name="Right Triangle 4106">
            <a:extLst>
              <a:ext uri="{FF2B5EF4-FFF2-40B4-BE49-F238E27FC236}">
                <a16:creationId xmlns:a16="http://schemas.microsoft.com/office/drawing/2014/main" id="{2AEAFA59-923A-4F54-8B49-44C970BCC3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098" name="Picture 2" descr="УЗИ простаты цена в Москве - сделать УЗИ предстательной железы в клинике  МедЦентрСервис">
            <a:extLst>
              <a:ext uri="{FF2B5EF4-FFF2-40B4-BE49-F238E27FC236}">
                <a16:creationId xmlns:a16="http://schemas.microsoft.com/office/drawing/2014/main" id="{4ABF29C3-540D-60EF-718A-6B8491A887A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84008" y="689945"/>
            <a:ext cx="8423983" cy="5615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328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27" name="Rectangle 5126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5129" name="Freeform: Shape 5128">
            <a:extLst>
              <a:ext uri="{FF2B5EF4-FFF2-40B4-BE49-F238E27FC236}">
                <a16:creationId xmlns:a16="http://schemas.microsoft.com/office/drawing/2014/main" id="{2F0E00C3-4613-415F-BE3A-78FBAD906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0495175" cy="6858000"/>
          </a:xfrm>
          <a:custGeom>
            <a:avLst/>
            <a:gdLst>
              <a:gd name="connsiteX0" fmla="*/ 0 w 10495175"/>
              <a:gd name="connsiteY0" fmla="*/ 0 h 6858000"/>
              <a:gd name="connsiteX1" fmla="*/ 5289224 w 10495175"/>
              <a:gd name="connsiteY1" fmla="*/ 0 h 6858000"/>
              <a:gd name="connsiteX2" fmla="*/ 6736007 w 10495175"/>
              <a:gd name="connsiteY2" fmla="*/ 0 h 6858000"/>
              <a:gd name="connsiteX3" fmla="*/ 6998753 w 10495175"/>
              <a:gd name="connsiteY3" fmla="*/ 0 h 6858000"/>
              <a:gd name="connsiteX4" fmla="*/ 7778919 w 10495175"/>
              <a:gd name="connsiteY4" fmla="*/ 0 h 6858000"/>
              <a:gd name="connsiteX5" fmla="*/ 8872152 w 10495175"/>
              <a:gd name="connsiteY5" fmla="*/ 0 h 6858000"/>
              <a:gd name="connsiteX6" fmla="*/ 8894276 w 10495175"/>
              <a:gd name="connsiteY6" fmla="*/ 14997 h 6858000"/>
              <a:gd name="connsiteX7" fmla="*/ 10495175 w 10495175"/>
              <a:gd name="connsiteY7" fmla="*/ 3621656 h 6858000"/>
              <a:gd name="connsiteX8" fmla="*/ 8620825 w 10495175"/>
              <a:gd name="connsiteY8" fmla="*/ 6374814 h 6858000"/>
              <a:gd name="connsiteX9" fmla="*/ 8104177 w 10495175"/>
              <a:gd name="connsiteY9" fmla="*/ 6780599 h 6858000"/>
              <a:gd name="connsiteX10" fmla="*/ 7992421 w 10495175"/>
              <a:gd name="connsiteY10" fmla="*/ 6858000 h 6858000"/>
              <a:gd name="connsiteX11" fmla="*/ 7778919 w 10495175"/>
              <a:gd name="connsiteY11" fmla="*/ 6858000 h 6858000"/>
              <a:gd name="connsiteX12" fmla="*/ 6998753 w 10495175"/>
              <a:gd name="connsiteY12" fmla="*/ 6858000 h 6858000"/>
              <a:gd name="connsiteX13" fmla="*/ 6736007 w 10495175"/>
              <a:gd name="connsiteY13" fmla="*/ 6858000 h 6858000"/>
              <a:gd name="connsiteX14" fmla="*/ 5289224 w 10495175"/>
              <a:gd name="connsiteY14" fmla="*/ 6858000 h 6858000"/>
              <a:gd name="connsiteX15" fmla="*/ 0 w 10495175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95175" h="6858000">
                <a:moveTo>
                  <a:pt x="0" y="0"/>
                </a:moveTo>
                <a:lnTo>
                  <a:pt x="5289224" y="0"/>
                </a:lnTo>
                <a:lnTo>
                  <a:pt x="6736007" y="0"/>
                </a:lnTo>
                <a:lnTo>
                  <a:pt x="6998753" y="0"/>
                </a:lnTo>
                <a:lnTo>
                  <a:pt x="7778919" y="0"/>
                </a:lnTo>
                <a:lnTo>
                  <a:pt x="8872152" y="0"/>
                </a:lnTo>
                <a:lnTo>
                  <a:pt x="8894276" y="14997"/>
                </a:lnTo>
                <a:cubicBezTo>
                  <a:pt x="9921439" y="754641"/>
                  <a:pt x="10495175" y="2093192"/>
                  <a:pt x="10495175" y="3621656"/>
                </a:cubicBezTo>
                <a:cubicBezTo>
                  <a:pt x="10495175" y="4969131"/>
                  <a:pt x="9566450" y="5602839"/>
                  <a:pt x="8620825" y="6374814"/>
                </a:cubicBezTo>
                <a:cubicBezTo>
                  <a:pt x="8448622" y="6515397"/>
                  <a:pt x="8277995" y="6653108"/>
                  <a:pt x="8104177" y="6780599"/>
                </a:cubicBezTo>
                <a:lnTo>
                  <a:pt x="7992421" y="6858000"/>
                </a:lnTo>
                <a:lnTo>
                  <a:pt x="7778919" y="6858000"/>
                </a:lnTo>
                <a:lnTo>
                  <a:pt x="6998753" y="6858000"/>
                </a:lnTo>
                <a:lnTo>
                  <a:pt x="6736007" y="6858000"/>
                </a:lnTo>
                <a:lnTo>
                  <a:pt x="52892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131" name="Freeform: Shape 5130">
            <a:extLst>
              <a:ext uri="{FF2B5EF4-FFF2-40B4-BE49-F238E27FC236}">
                <a16:creationId xmlns:a16="http://schemas.microsoft.com/office/drawing/2014/main" id="{8DBEAE55-3EA1-41D7-A212-5F7D8986C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98020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133" name="Freeform: Shape 5132">
            <a:extLst>
              <a:ext uri="{FF2B5EF4-FFF2-40B4-BE49-F238E27FC236}">
                <a16:creationId xmlns:a16="http://schemas.microsoft.com/office/drawing/2014/main" id="{CFC5F0E7-644F-4101-BE72-12825CF53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85964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5122" name="Picture 2" descr="Проведение УЗИ предстательной железы, мочевого пузыря - &quot;Медис&quot; г.Полтава">
            <a:extLst>
              <a:ext uri="{FF2B5EF4-FFF2-40B4-BE49-F238E27FC236}">
                <a16:creationId xmlns:a16="http://schemas.microsoft.com/office/drawing/2014/main" id="{0673A3D6-EEC6-51B3-DFB9-9A23324891F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68400" y="509566"/>
            <a:ext cx="9855200" cy="5838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53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166" name="Rectangle 6165">
            <a:extLst>
              <a:ext uri="{FF2B5EF4-FFF2-40B4-BE49-F238E27FC236}">
                <a16:creationId xmlns:a16="http://schemas.microsoft.com/office/drawing/2014/main" id="{C96C8BAF-68F3-4B78-B238-35DF5D8656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68" name="Group 6167">
            <a:extLst>
              <a:ext uri="{FF2B5EF4-FFF2-40B4-BE49-F238E27FC236}">
                <a16:creationId xmlns:a16="http://schemas.microsoft.com/office/drawing/2014/main" id="{4F4CD6D0-5A87-4BA2-A13A-0E40511C3C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6169" name="Rectangle 6168">
              <a:extLst>
                <a:ext uri="{FF2B5EF4-FFF2-40B4-BE49-F238E27FC236}">
                  <a16:creationId xmlns:a16="http://schemas.microsoft.com/office/drawing/2014/main" id="{5877EAC0-2063-444D-8EE9-72FED2E03B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70" name="Rectangle 6169">
              <a:extLst>
                <a:ext uri="{FF2B5EF4-FFF2-40B4-BE49-F238E27FC236}">
                  <a16:creationId xmlns:a16="http://schemas.microsoft.com/office/drawing/2014/main" id="{2C155BF8-661A-4F4A-B4EC-923105C692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146" name="Picture 2" descr="11.3. Опухоли почечной лоханки и мочеточника">
            <a:extLst>
              <a:ext uri="{FF2B5EF4-FFF2-40B4-BE49-F238E27FC236}">
                <a16:creationId xmlns:a16="http://schemas.microsoft.com/office/drawing/2014/main" id="{55472CE5-D612-1E56-AD3A-2E1BCF1353F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100" y="899427"/>
            <a:ext cx="3198479" cy="4809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172" name="Group 6171">
            <a:extLst>
              <a:ext uri="{FF2B5EF4-FFF2-40B4-BE49-F238E27FC236}">
                <a16:creationId xmlns:a16="http://schemas.microsoft.com/office/drawing/2014/main" id="{E9537076-EF48-4F72-9164-FD8260D55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6173" name="Rectangle 6172">
              <a:extLst>
                <a:ext uri="{FF2B5EF4-FFF2-40B4-BE49-F238E27FC236}">
                  <a16:creationId xmlns:a16="http://schemas.microsoft.com/office/drawing/2014/main" id="{689673CB-C48B-4D05-B6E4-B88CD5BAA0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74" name="Rectangle 6173">
              <a:extLst>
                <a:ext uri="{FF2B5EF4-FFF2-40B4-BE49-F238E27FC236}">
                  <a16:creationId xmlns:a16="http://schemas.microsoft.com/office/drawing/2014/main" id="{96C31A20-B341-476E-8C04-A26C87E149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148" name="Picture 4" descr="Причины гидронефроза (почки)">
            <a:extLst>
              <a:ext uri="{FF2B5EF4-FFF2-40B4-BE49-F238E27FC236}">
                <a16:creationId xmlns:a16="http://schemas.microsoft.com/office/drawing/2014/main" id="{5019F995-8E4F-A820-6E07-B9E3A75682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87333" y="1095175"/>
            <a:ext cx="3209544" cy="4364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176" name="Group 6175">
            <a:extLst>
              <a:ext uri="{FF2B5EF4-FFF2-40B4-BE49-F238E27FC236}">
                <a16:creationId xmlns:a16="http://schemas.microsoft.com/office/drawing/2014/main" id="{6EFC3492-86BD-4D75-B5B4-C2DBFE0BD1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6177" name="Rectangle 6176">
              <a:extLst>
                <a:ext uri="{FF2B5EF4-FFF2-40B4-BE49-F238E27FC236}">
                  <a16:creationId xmlns:a16="http://schemas.microsoft.com/office/drawing/2014/main" id="{F72E5074-2516-4705-BFF1-F508394A0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78" name="Rectangle 6177">
              <a:extLst>
                <a:ext uri="{FF2B5EF4-FFF2-40B4-BE49-F238E27FC236}">
                  <a16:creationId xmlns:a16="http://schemas.microsoft.com/office/drawing/2014/main" id="{02259E4C-F24C-4180-AEC3-76255D535E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150" name="Picture 6" descr="Как определить есть ли камни в почках, симптомы и диагностика">
            <a:extLst>
              <a:ext uri="{FF2B5EF4-FFF2-40B4-BE49-F238E27FC236}">
                <a16:creationId xmlns:a16="http://schemas.microsoft.com/office/drawing/2014/main" id="{7804D3D4-84CB-FA20-A28B-D2D9C21FD6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87" y="1304585"/>
            <a:ext cx="3209544" cy="394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101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79" name="Rectangle 7178">
            <a:extLst>
              <a:ext uri="{FF2B5EF4-FFF2-40B4-BE49-F238E27FC236}">
                <a16:creationId xmlns:a16="http://schemas.microsoft.com/office/drawing/2014/main" id="{C96C8BAF-68F3-4B78-B238-35DF5D8656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92" name="Group 7180">
            <a:extLst>
              <a:ext uri="{FF2B5EF4-FFF2-40B4-BE49-F238E27FC236}">
                <a16:creationId xmlns:a16="http://schemas.microsoft.com/office/drawing/2014/main" id="{4F4CD6D0-5A87-4BA2-A13A-0E40511C3C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7182" name="Rectangle 7181">
              <a:extLst>
                <a:ext uri="{FF2B5EF4-FFF2-40B4-BE49-F238E27FC236}">
                  <a16:creationId xmlns:a16="http://schemas.microsoft.com/office/drawing/2014/main" id="{5877EAC0-2063-444D-8EE9-72FED2E03B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93" name="Rectangle 7182">
              <a:extLst>
                <a:ext uri="{FF2B5EF4-FFF2-40B4-BE49-F238E27FC236}">
                  <a16:creationId xmlns:a16="http://schemas.microsoft.com/office/drawing/2014/main" id="{2C155BF8-661A-4F4A-B4EC-923105C692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174" name="Picture 6" descr="11.3. Опухоли мочевого пузыря">
            <a:extLst>
              <a:ext uri="{FF2B5EF4-FFF2-40B4-BE49-F238E27FC236}">
                <a16:creationId xmlns:a16="http://schemas.microsoft.com/office/drawing/2014/main" id="{282748BC-FC6F-D16E-113E-E69F1432C2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6568" y="1259084"/>
            <a:ext cx="3209544" cy="403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94" name="Group 7184">
            <a:extLst>
              <a:ext uri="{FF2B5EF4-FFF2-40B4-BE49-F238E27FC236}">
                <a16:creationId xmlns:a16="http://schemas.microsoft.com/office/drawing/2014/main" id="{E9537076-EF48-4F72-9164-FD8260D55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7186" name="Rectangle 7185">
              <a:extLst>
                <a:ext uri="{FF2B5EF4-FFF2-40B4-BE49-F238E27FC236}">
                  <a16:creationId xmlns:a16="http://schemas.microsoft.com/office/drawing/2014/main" id="{689673CB-C48B-4D05-B6E4-B88CD5BAA0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95" name="Rectangle 7186">
              <a:extLst>
                <a:ext uri="{FF2B5EF4-FFF2-40B4-BE49-F238E27FC236}">
                  <a16:creationId xmlns:a16="http://schemas.microsoft.com/office/drawing/2014/main" id="{96C31A20-B341-476E-8C04-A26C87E149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170" name="Picture 2" descr="Диагностика рака мочевого пузыря - IMS Clinic">
            <a:extLst>
              <a:ext uri="{FF2B5EF4-FFF2-40B4-BE49-F238E27FC236}">
                <a16:creationId xmlns:a16="http://schemas.microsoft.com/office/drawing/2014/main" id="{7D43668E-F721-50A0-0AC9-0D4D64BEB0D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87333" y="1361519"/>
            <a:ext cx="3209544" cy="3832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89" name="Group 7188">
            <a:extLst>
              <a:ext uri="{FF2B5EF4-FFF2-40B4-BE49-F238E27FC236}">
                <a16:creationId xmlns:a16="http://schemas.microsoft.com/office/drawing/2014/main" id="{6EFC3492-86BD-4D75-B5B4-C2DBFE0BD1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7190" name="Rectangle 7189">
              <a:extLst>
                <a:ext uri="{FF2B5EF4-FFF2-40B4-BE49-F238E27FC236}">
                  <a16:creationId xmlns:a16="http://schemas.microsoft.com/office/drawing/2014/main" id="{F72E5074-2516-4705-BFF1-F508394A0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91" name="Rectangle 7190">
              <a:extLst>
                <a:ext uri="{FF2B5EF4-FFF2-40B4-BE49-F238E27FC236}">
                  <a16:creationId xmlns:a16="http://schemas.microsoft.com/office/drawing/2014/main" id="{02259E4C-F24C-4180-AEC3-76255D535E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172" name="Picture 4" descr="Рентген мочевого пузыря: где сделать в Москве, УЗИ мочевого пузыря">
            <a:extLst>
              <a:ext uri="{FF2B5EF4-FFF2-40B4-BE49-F238E27FC236}">
                <a16:creationId xmlns:a16="http://schemas.microsoft.com/office/drawing/2014/main" id="{0DC5B7E4-4BDD-587A-9294-17A64D5184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87" y="2141703"/>
            <a:ext cx="3209544" cy="2271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0991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199" name="Rectangle 8198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8201" name="Freeform: Shape 8200">
            <a:extLst>
              <a:ext uri="{FF2B5EF4-FFF2-40B4-BE49-F238E27FC236}">
                <a16:creationId xmlns:a16="http://schemas.microsoft.com/office/drawing/2014/main" id="{2F0E00C3-4613-415F-BE3A-78FBAD906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0495175" cy="6858000"/>
          </a:xfrm>
          <a:custGeom>
            <a:avLst/>
            <a:gdLst>
              <a:gd name="connsiteX0" fmla="*/ 0 w 10495175"/>
              <a:gd name="connsiteY0" fmla="*/ 0 h 6858000"/>
              <a:gd name="connsiteX1" fmla="*/ 5289224 w 10495175"/>
              <a:gd name="connsiteY1" fmla="*/ 0 h 6858000"/>
              <a:gd name="connsiteX2" fmla="*/ 6736007 w 10495175"/>
              <a:gd name="connsiteY2" fmla="*/ 0 h 6858000"/>
              <a:gd name="connsiteX3" fmla="*/ 6998753 w 10495175"/>
              <a:gd name="connsiteY3" fmla="*/ 0 h 6858000"/>
              <a:gd name="connsiteX4" fmla="*/ 7778919 w 10495175"/>
              <a:gd name="connsiteY4" fmla="*/ 0 h 6858000"/>
              <a:gd name="connsiteX5" fmla="*/ 8872152 w 10495175"/>
              <a:gd name="connsiteY5" fmla="*/ 0 h 6858000"/>
              <a:gd name="connsiteX6" fmla="*/ 8894276 w 10495175"/>
              <a:gd name="connsiteY6" fmla="*/ 14997 h 6858000"/>
              <a:gd name="connsiteX7" fmla="*/ 10495175 w 10495175"/>
              <a:gd name="connsiteY7" fmla="*/ 3621656 h 6858000"/>
              <a:gd name="connsiteX8" fmla="*/ 8620825 w 10495175"/>
              <a:gd name="connsiteY8" fmla="*/ 6374814 h 6858000"/>
              <a:gd name="connsiteX9" fmla="*/ 8104177 w 10495175"/>
              <a:gd name="connsiteY9" fmla="*/ 6780599 h 6858000"/>
              <a:gd name="connsiteX10" fmla="*/ 7992421 w 10495175"/>
              <a:gd name="connsiteY10" fmla="*/ 6858000 h 6858000"/>
              <a:gd name="connsiteX11" fmla="*/ 7778919 w 10495175"/>
              <a:gd name="connsiteY11" fmla="*/ 6858000 h 6858000"/>
              <a:gd name="connsiteX12" fmla="*/ 6998753 w 10495175"/>
              <a:gd name="connsiteY12" fmla="*/ 6858000 h 6858000"/>
              <a:gd name="connsiteX13" fmla="*/ 6736007 w 10495175"/>
              <a:gd name="connsiteY13" fmla="*/ 6858000 h 6858000"/>
              <a:gd name="connsiteX14" fmla="*/ 5289224 w 10495175"/>
              <a:gd name="connsiteY14" fmla="*/ 6858000 h 6858000"/>
              <a:gd name="connsiteX15" fmla="*/ 0 w 10495175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95175" h="6858000">
                <a:moveTo>
                  <a:pt x="0" y="0"/>
                </a:moveTo>
                <a:lnTo>
                  <a:pt x="5289224" y="0"/>
                </a:lnTo>
                <a:lnTo>
                  <a:pt x="6736007" y="0"/>
                </a:lnTo>
                <a:lnTo>
                  <a:pt x="6998753" y="0"/>
                </a:lnTo>
                <a:lnTo>
                  <a:pt x="7778919" y="0"/>
                </a:lnTo>
                <a:lnTo>
                  <a:pt x="8872152" y="0"/>
                </a:lnTo>
                <a:lnTo>
                  <a:pt x="8894276" y="14997"/>
                </a:lnTo>
                <a:cubicBezTo>
                  <a:pt x="9921439" y="754641"/>
                  <a:pt x="10495175" y="2093192"/>
                  <a:pt x="10495175" y="3621656"/>
                </a:cubicBezTo>
                <a:cubicBezTo>
                  <a:pt x="10495175" y="4969131"/>
                  <a:pt x="9566450" y="5602839"/>
                  <a:pt x="8620825" y="6374814"/>
                </a:cubicBezTo>
                <a:cubicBezTo>
                  <a:pt x="8448622" y="6515397"/>
                  <a:pt x="8277995" y="6653108"/>
                  <a:pt x="8104177" y="6780599"/>
                </a:cubicBezTo>
                <a:lnTo>
                  <a:pt x="7992421" y="6858000"/>
                </a:lnTo>
                <a:lnTo>
                  <a:pt x="7778919" y="6858000"/>
                </a:lnTo>
                <a:lnTo>
                  <a:pt x="6998753" y="6858000"/>
                </a:lnTo>
                <a:lnTo>
                  <a:pt x="6736007" y="6858000"/>
                </a:lnTo>
                <a:lnTo>
                  <a:pt x="52892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203" name="Freeform: Shape 8202">
            <a:extLst>
              <a:ext uri="{FF2B5EF4-FFF2-40B4-BE49-F238E27FC236}">
                <a16:creationId xmlns:a16="http://schemas.microsoft.com/office/drawing/2014/main" id="{8DBEAE55-3EA1-41D7-A212-5F7D8986C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98020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8205" name="Freeform: Shape 8204">
            <a:extLst>
              <a:ext uri="{FF2B5EF4-FFF2-40B4-BE49-F238E27FC236}">
                <a16:creationId xmlns:a16="http://schemas.microsoft.com/office/drawing/2014/main" id="{CFC5F0E7-644F-4101-BE72-12825CF53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85964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8194" name="Picture 2" descr="Рентген мочевого пузыря: где сделать в Москве, УЗИ мочевого пузыря">
            <a:extLst>
              <a:ext uri="{FF2B5EF4-FFF2-40B4-BE49-F238E27FC236}">
                <a16:creationId xmlns:a16="http://schemas.microsoft.com/office/drawing/2014/main" id="{3DB86D67-723E-97D4-5D58-848C615FEA9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97512" y="204207"/>
            <a:ext cx="9396975" cy="6449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461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Rectangle 922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218" name="Picture 2" descr="Что показывает урография: показания, виды и подготовка к исследованию">
            <a:extLst>
              <a:ext uri="{FF2B5EF4-FFF2-40B4-BE49-F238E27FC236}">
                <a16:creationId xmlns:a16="http://schemas.microsoft.com/office/drawing/2014/main" id="{A36CF920-BA10-CE6B-6C54-8F3B2A4ECC6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578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Freeform: Shape 10246">
            <a:extLst>
              <a:ext uri="{FF2B5EF4-FFF2-40B4-BE49-F238E27FC236}">
                <a16:creationId xmlns:a16="http://schemas.microsoft.com/office/drawing/2014/main" id="{B670DBD5-770C-4383-9F54-5B86E86BD5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10277" y="0"/>
            <a:ext cx="9771446" cy="6858000"/>
          </a:xfrm>
          <a:custGeom>
            <a:avLst/>
            <a:gdLst>
              <a:gd name="connsiteX0" fmla="*/ 1422188 w 9771446"/>
              <a:gd name="connsiteY0" fmla="*/ 0 h 6858000"/>
              <a:gd name="connsiteX1" fmla="*/ 8349258 w 9771446"/>
              <a:gd name="connsiteY1" fmla="*/ 0 h 6858000"/>
              <a:gd name="connsiteX2" fmla="*/ 8502224 w 9771446"/>
              <a:gd name="connsiteY2" fmla="*/ 159673 h 6858000"/>
              <a:gd name="connsiteX3" fmla="*/ 9771446 w 9771446"/>
              <a:gd name="connsiteY3" fmla="*/ 3429001 h 6858000"/>
              <a:gd name="connsiteX4" fmla="*/ 8502224 w 9771446"/>
              <a:gd name="connsiteY4" fmla="*/ 6698330 h 6858000"/>
              <a:gd name="connsiteX5" fmla="*/ 8349260 w 9771446"/>
              <a:gd name="connsiteY5" fmla="*/ 6858000 h 6858000"/>
              <a:gd name="connsiteX6" fmla="*/ 1422186 w 9771446"/>
              <a:gd name="connsiteY6" fmla="*/ 6858000 h 6858000"/>
              <a:gd name="connsiteX7" fmla="*/ 1269223 w 9771446"/>
              <a:gd name="connsiteY7" fmla="*/ 6698330 h 6858000"/>
              <a:gd name="connsiteX8" fmla="*/ 0 w 9771446"/>
              <a:gd name="connsiteY8" fmla="*/ 3429001 h 6858000"/>
              <a:gd name="connsiteX9" fmla="*/ 1269223 w 9771446"/>
              <a:gd name="connsiteY9" fmla="*/ 159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71446" h="6858000">
                <a:moveTo>
                  <a:pt x="1422188" y="0"/>
                </a:moveTo>
                <a:lnTo>
                  <a:pt x="8349258" y="0"/>
                </a:lnTo>
                <a:lnTo>
                  <a:pt x="8502224" y="159673"/>
                </a:lnTo>
                <a:cubicBezTo>
                  <a:pt x="9290813" y="1023162"/>
                  <a:pt x="9771446" y="2170221"/>
                  <a:pt x="9771446" y="3429001"/>
                </a:cubicBezTo>
                <a:cubicBezTo>
                  <a:pt x="9771446" y="4687781"/>
                  <a:pt x="9290813" y="5834840"/>
                  <a:pt x="8502224" y="6698330"/>
                </a:cubicBezTo>
                <a:lnTo>
                  <a:pt x="8349260" y="6858000"/>
                </a:lnTo>
                <a:lnTo>
                  <a:pt x="1422186" y="6858000"/>
                </a:lnTo>
                <a:lnTo>
                  <a:pt x="1269223" y="6698330"/>
                </a:lnTo>
                <a:cubicBezTo>
                  <a:pt x="480633" y="5834840"/>
                  <a:pt x="0" y="4687781"/>
                  <a:pt x="0" y="3429001"/>
                </a:cubicBezTo>
                <a:cubicBezTo>
                  <a:pt x="0" y="2170221"/>
                  <a:pt x="480633" y="1023162"/>
                  <a:pt x="1269223" y="159673"/>
                </a:cubicBezTo>
                <a:close/>
              </a:path>
            </a:pathLst>
          </a:custGeom>
          <a:solidFill>
            <a:schemeClr val="bg1">
              <a:lumMod val="8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242" name="Picture 2" descr="Рак яичка: симптомы, диагностика, лечение, стадии и профилактика онкологии">
            <a:extLst>
              <a:ext uri="{FF2B5EF4-FFF2-40B4-BE49-F238E27FC236}">
                <a16:creationId xmlns:a16="http://schemas.microsoft.com/office/drawing/2014/main" id="{0CDD72F2-3A84-C41A-F272-E9FCCDB90D0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6363"/>
          <a:stretch/>
        </p:blipFill>
        <p:spPr bwMode="auto">
          <a:xfrm>
            <a:off x="1460597" y="10"/>
            <a:ext cx="9270806" cy="685799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88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302" name="Rectangle 12301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0" name="Picture 2" descr="Онкоурология">
            <a:extLst>
              <a:ext uri="{FF2B5EF4-FFF2-40B4-BE49-F238E27FC236}">
                <a16:creationId xmlns:a16="http://schemas.microsoft.com/office/drawing/2014/main" id="{E0E65C59-D1D4-E0EF-094B-92F193913B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5" r="10143"/>
          <a:stretch/>
        </p:blipFill>
        <p:spPr bwMode="auto">
          <a:xfrm>
            <a:off x="1" y="9"/>
            <a:ext cx="10677524" cy="7534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4" name="Rectangle 12303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B9617C-A23B-FCCB-E8B2-2B96C4278C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1610" y="2434201"/>
            <a:ext cx="3822189" cy="37427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0" i="0">
                <a:effectLst/>
                <a:latin typeface="Open Sans" panose="020B0606030504020204" pitchFamily="34" charset="0"/>
              </a:rPr>
              <a:t>Онкоурологические патологии – это группа злокачественных болезней, раковых опухолей, которые возникают в тканях мочеполовой системы. Сюда относят почки с мочеточниками, поражения мочевого пузыря и уретры, а также мужских половых органов (простата, яички, пенис).</a:t>
            </a:r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428129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328" name="Rectangle 13327">
            <a:extLst>
              <a:ext uri="{FF2B5EF4-FFF2-40B4-BE49-F238E27FC236}">
                <a16:creationId xmlns:a16="http://schemas.microsoft.com/office/drawing/2014/main" id="{2596F992-698C-48C0-9D89-70DA4CE92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228A67-9A9A-8467-9A53-5B24EB1E7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2" y="733425"/>
            <a:ext cx="5181598" cy="5094881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ru-RU" sz="2400" b="0" i="0" dirty="0">
                <a:effectLst/>
                <a:latin typeface="Open Sans" panose="020B0606030504020204" pitchFamily="34" charset="0"/>
              </a:rPr>
              <a:t>Наиболее часто эти опухоли возникают у лиц зрелого и преклонного возраста, на фоне факторов риска и неблагоприятной наследственности, некоторых предрасполагающих патологий (аденома простаты). Чем раньше будет выявлен рак этой локализации, тем выше вероятность полного излечения от рака.</a:t>
            </a:r>
            <a:endParaRPr lang="ru-RU" sz="2400" dirty="0"/>
          </a:p>
        </p:txBody>
      </p:sp>
      <p:pic>
        <p:nvPicPr>
          <p:cNvPr id="13314" name="Picture 2" descr="Онкоурология и запись на прием к онкоурологу!">
            <a:extLst>
              <a:ext uri="{FF2B5EF4-FFF2-40B4-BE49-F238E27FC236}">
                <a16:creationId xmlns:a16="http://schemas.microsoft.com/office/drawing/2014/main" id="{6B8EBC9F-8E9A-4773-FC7E-76385D1BC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75120" y="650910"/>
            <a:ext cx="4957638" cy="5170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30" name="Rectangle 13329">
            <a:extLst>
              <a:ext uri="{FF2B5EF4-FFF2-40B4-BE49-F238E27FC236}">
                <a16:creationId xmlns:a16="http://schemas.microsoft.com/office/drawing/2014/main" id="{A344AAA5-41F4-4862-97EF-688D31DC7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85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32" name="Rectangle 13331">
            <a:extLst>
              <a:ext uri="{FF2B5EF4-FFF2-40B4-BE49-F238E27FC236}">
                <a16:creationId xmlns:a16="http://schemas.microsoft.com/office/drawing/2014/main" id="{69E1A62C-2AAF-4B3E-8CDB-65E2370809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2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80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Научно-практическая очная конференция: «Современные методы лечения  онкоурологических и онкологических заболеваний» | Проект Питер">
            <a:extLst>
              <a:ext uri="{FF2B5EF4-FFF2-40B4-BE49-F238E27FC236}">
                <a16:creationId xmlns:a16="http://schemas.microsoft.com/office/drawing/2014/main" id="{0A3CFEC6-2D10-4301-4E35-97AA96E569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8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67D203D2-3233-0340-4DD0-4C9AA1EC4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1942"/>
            <a:ext cx="10515600" cy="6241002"/>
          </a:xfrm>
        </p:spPr>
        <p:txBody>
          <a:bodyPr>
            <a:normAutofit fontScale="62500" lnSpcReduction="20000"/>
          </a:bodyPr>
          <a:lstStyle/>
          <a:p>
            <a:pPr marL="0" indent="0" algn="l">
              <a:buNone/>
            </a:pP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Специалисты в области онкологической урологии занимаются лечением следующих видов патологий: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Рак паренхимы почки</a:t>
            </a: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. Обычно бывают в форме светлоклеточного (73,7%), зернисто-клеточного (17,5%), веретеноклеточного или 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саркомоподобного</a:t>
            </a: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 рака (3,7%) и железистого типа </a:t>
            </a:r>
            <a:r>
              <a:rPr lang="ru-RU" b="0" i="0" u="none" strike="noStrike" dirty="0">
                <a:solidFill>
                  <a:srgbClr val="3A6A56"/>
                </a:solidFill>
                <a:effectLst/>
                <a:latin typeface="Open Sans" panose="020B0606030504020204" pitchFamily="34" charset="0"/>
                <a:hlinkClick r:id="rId3"/>
              </a:rPr>
              <a:t>рака почки</a:t>
            </a: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 (5,1%). Почти в 2/3 случаев не имеет симптомов, определяется на УЗИ по другим поводам, требует полного удаления почки или ее резекции.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Рак почечной лоханки и </a:t>
            </a:r>
            <a:r>
              <a:rPr lang="ru-RU" b="1" i="0" u="none" strike="noStrike" dirty="0">
                <a:solidFill>
                  <a:srgbClr val="3A6A56"/>
                </a:solidFill>
                <a:effectLst/>
                <a:latin typeface="Open Sans" panose="020B0606030504020204" pitchFamily="34" charset="0"/>
                <a:hlinkClick r:id="rId4"/>
              </a:rPr>
              <a:t>мочеточника</a:t>
            </a: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. Составляет до 10% от всех поражений почки, обычно возникает после 65 лет. Чаще болеют мужчины, характеризуется высоким риском 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рецидивирования</a:t>
            </a: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, требует удаления почки с мочеточником и резекцией мочевого пузыря.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u="none" strike="noStrike" dirty="0">
                <a:solidFill>
                  <a:srgbClr val="3A6A56"/>
                </a:solidFill>
                <a:effectLst/>
                <a:latin typeface="Open Sans" panose="020B0606030504020204" pitchFamily="34" charset="0"/>
                <a:hlinkClick r:id="rId5"/>
              </a:rPr>
              <a:t>Рак предстательной железы</a:t>
            </a: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. Один из самых частых в урологической онкологии, по смертности от рака занимает второе место среди мужчин. Ежегодно в мире отмечается до 500 тыс. новых случаев. Половина пациентов попадает к врачу с запущенным процессом и метастазами, при раннем выявлении проводится удаление простаты в сочетании с лучевым лечением, при запущенных формах – консервативные методы </a:t>
            </a:r>
            <a:r>
              <a:rPr lang="ru-RU" b="0" i="0" u="none" strike="noStrike" dirty="0">
                <a:solidFill>
                  <a:srgbClr val="256E6F"/>
                </a:solidFill>
                <a:effectLst/>
                <a:latin typeface="Open Sans" panose="020B0606030504020204" pitchFamily="34" charset="0"/>
              </a:rPr>
              <a:t> </a:t>
            </a: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u="none" strike="noStrike" dirty="0">
                <a:solidFill>
                  <a:srgbClr val="3A6A56"/>
                </a:solidFill>
                <a:effectLst/>
                <a:latin typeface="Open Sans" panose="020B0606030504020204" pitchFamily="34" charset="0"/>
                <a:hlinkClick r:id="rId6"/>
              </a:rPr>
              <a:t>Опухоли мочевого пузыря</a:t>
            </a: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. Они составляют до 7% от всех случаев рака. Мужчины страдают в 3 раза чаще женщин. Возникает после 70 лет, чаще всего выявляют переходно-клеточную форму, склонную к рецидивам. Основное лечение – эндоскопическая резекция опухоли мочевого пузыря, в более тяжелых случаях - удаление мочевого пузыря, в запущенных случаях – химиотерапия, лучевая терапия.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u="none" strike="noStrike" dirty="0">
                <a:solidFill>
                  <a:srgbClr val="3A6A56"/>
                </a:solidFill>
                <a:effectLst/>
                <a:latin typeface="Open Sans" panose="020B0606030504020204" pitchFamily="34" charset="0"/>
                <a:hlinkClick r:id="rId7"/>
              </a:rPr>
              <a:t>Опухоли яичка</a:t>
            </a: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. Возникают в 2% случаев всех раковых поражений у мужчин. Часто возникают в возрасте от 20 до 40 лет на фоне крипторхизма. При раннем выявлении в 90% случаев успешно лечится </a:t>
            </a:r>
            <a:r>
              <a:rPr lang="ru-RU" b="0" i="0" u="none" strike="noStrike" dirty="0">
                <a:solidFill>
                  <a:srgbClr val="256E6F"/>
                </a:solidFill>
                <a:effectLst/>
                <a:latin typeface="Open Sans" panose="020B0606030504020204" pitchFamily="34" charset="0"/>
              </a:rPr>
              <a:t> </a:t>
            </a: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u="none" strike="noStrike" dirty="0">
                <a:solidFill>
                  <a:srgbClr val="3A6A56"/>
                </a:solidFill>
                <a:effectLst/>
                <a:latin typeface="Open Sans" panose="020B0606030504020204" pitchFamily="34" charset="0"/>
                <a:hlinkClick r:id="rId8"/>
              </a:rPr>
              <a:t>Рак полового члена</a:t>
            </a: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. Встречается редко, в основном у мужчин без обрезания. При раннем выявлении опухоль удаляется с сохранением органа, пластикой пениса, в запущенных стадиях необходимо более радикальное вмешательство и консервативная терапия.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280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Научно-практическая очная конференция: «Современные методы лечения  онкоурологических и онкологических заболеваний» | Проект Питер">
            <a:extLst>
              <a:ext uri="{FF2B5EF4-FFF2-40B4-BE49-F238E27FC236}">
                <a16:creationId xmlns:a16="http://schemas.microsoft.com/office/drawing/2014/main" id="{1E3D1E02-F9D4-1012-FD83-939EDCA924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8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AD4165CC-ACBD-C663-3A81-D5610719D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3064"/>
            <a:ext cx="10515600" cy="6445188"/>
          </a:xfrm>
        </p:spPr>
        <p:txBody>
          <a:bodyPr numCol="2">
            <a:normAutofit fontScale="70000" lnSpcReduction="20000"/>
          </a:bodyPr>
          <a:lstStyle/>
          <a:p>
            <a:pPr marL="0" indent="0" algn="l">
              <a:buNone/>
            </a:pP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В начальной стадии урологический рак может не иметь симптомов. Поэтому важно регулярное обследование у уролога. По мере развития опухоли могут возникать определенные жалобы и проявления </a:t>
            </a:r>
            <a:r>
              <a:rPr lang="ru-RU" b="0" i="0" u="none" strike="noStrike" dirty="0">
                <a:solidFill>
                  <a:srgbClr val="256E6F"/>
                </a:solidFill>
                <a:effectLst/>
                <a:latin typeface="Open Sans" panose="020B0606030504020204" pitchFamily="34" charset="0"/>
              </a:rPr>
              <a:t> </a:t>
            </a: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болезненность при опорожнении мочевого пузыря;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окрашивание мочи кровью, примеси кровавых хлопьев;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слабость и усталость;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боли в области поясницы и низа живота, промежности;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снижение массы тела без видимых причин;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отечность в области лодыжек и стоп;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беспричинные лихорадочные приступы.</a:t>
            </a:r>
          </a:p>
          <a:p>
            <a:pPr marL="0" indent="0" algn="l">
              <a:buNone/>
            </a:pP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Для отдельных видов рака возможно появление дополнительных специфических симптомов, на которые нужно обращать пристальное внимание. Так, для рака простаты типично: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появление частых позывов к мочеиспусканию;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боль в промежности и малом тазу;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окрашивание спермы и мочи прожилками крови;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потеря массы тела, слабость, недомогание.</a:t>
            </a:r>
          </a:p>
          <a:p>
            <a:pPr marL="0" indent="0" algn="l">
              <a:buNone/>
            </a:pP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Для рака мочевого пузыря могут быть типичными следующие жалобы: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появление крови в моче;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болезненность во время опорожнения мочевого пузыря;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неполное опорожнение, ощущение инородного тела.</a:t>
            </a:r>
          </a:p>
          <a:p>
            <a:pPr marL="0" indent="0" algn="l">
              <a:buNone/>
            </a:pPr>
            <a:r>
              <a:rPr lang="ru-RU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Рак яичек – это патология, более типичная для мужчин молодого возраста. Она обычно проявляет себя как плотное и безболезненное образование внутри мошонки, которое может сопровождаться отеком, появлением боли в паху и водянкой яичка.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472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AD534D-3632-5268-6657-A3DF07428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129C6F-AE7C-FD3B-6FA1-FE419FC4B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При появлении любых жалоб со стороны мочеполовой системы необходимо обращение к урологу. После осмотра и подробной беседы врач назначает инструментальную диагностику и ряд анализов для подтверждения диагноза. Показаны:</a:t>
            </a:r>
          </a:p>
          <a:p>
            <a:endParaRPr lang="ru-RU" dirty="0"/>
          </a:p>
          <a:p>
            <a:r>
              <a:rPr lang="ru-RU" dirty="0"/>
              <a:t>общий, биохимический анализ мочи;</a:t>
            </a:r>
          </a:p>
          <a:p>
            <a:r>
              <a:rPr lang="ru-RU" dirty="0"/>
              <a:t>проведение УЗИ почек, мочевого пузыря и исследование простаты;</a:t>
            </a:r>
          </a:p>
          <a:p>
            <a:r>
              <a:rPr lang="ru-RU" dirty="0"/>
              <a:t>рентгенография мочевыделительной системы с контрастированием;</a:t>
            </a:r>
          </a:p>
          <a:p>
            <a:r>
              <a:rPr lang="ru-RU" dirty="0"/>
              <a:t>выполнение КТ или МРТ;</a:t>
            </a:r>
          </a:p>
          <a:p>
            <a:r>
              <a:rPr lang="ru-RU" dirty="0"/>
              <a:t>взятие биопсии подозрительного очага;</a:t>
            </a:r>
          </a:p>
          <a:p>
            <a:r>
              <a:rPr lang="ru-RU" dirty="0"/>
              <a:t>анализы крови на выявление специфических </a:t>
            </a:r>
            <a:r>
              <a:rPr lang="ru-RU" dirty="0" err="1"/>
              <a:t>онкомаркеров</a:t>
            </a:r>
            <a:r>
              <a:rPr lang="ru-RU" dirty="0"/>
              <a:t> для отдельных видов рака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Врач может дополнить план обследования, ели необходимо уточнение диагноза или определение сопутствующих патологий.</a:t>
            </a:r>
          </a:p>
        </p:txBody>
      </p:sp>
      <p:pic>
        <p:nvPicPr>
          <p:cNvPr id="4" name="Picture 2" descr="Научно-практическая очная конференция: «Современные методы лечения  онкоурологических и онкологических заболеваний» | Проект Питер">
            <a:extLst>
              <a:ext uri="{FF2B5EF4-FFF2-40B4-BE49-F238E27FC236}">
                <a16:creationId xmlns:a16="http://schemas.microsoft.com/office/drawing/2014/main" id="{2A439350-D639-3AA1-5F6A-21C45F3C53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8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627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УЗИ почек в норме. Что значат отклонения?">
            <a:extLst>
              <a:ext uri="{FF2B5EF4-FFF2-40B4-BE49-F238E27FC236}">
                <a16:creationId xmlns:a16="http://schemas.microsoft.com/office/drawing/2014/main" id="{671BEA82-8CE0-8FB1-BC00-C74037310BC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9" r="-2" b="4221"/>
          <a:stretch/>
        </p:blipFill>
        <p:spPr bwMode="auto">
          <a:xfrm>
            <a:off x="643467" y="1655310"/>
            <a:ext cx="5291666" cy="354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УЗИ почек у животных: кошек, собак и других животных в Беларуси">
            <a:extLst>
              <a:ext uri="{FF2B5EF4-FFF2-40B4-BE49-F238E27FC236}">
                <a16:creationId xmlns:a16="http://schemas.microsoft.com/office/drawing/2014/main" id="{755EBD67-139E-9986-2C42-A4FCAA8BCA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" r="-2" b="10474"/>
          <a:stretch/>
        </p:blipFill>
        <p:spPr bwMode="auto">
          <a:xfrm>
            <a:off x="6256865" y="1655303"/>
            <a:ext cx="5291667" cy="3547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029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УЗИ диагностика пиелонефрита и рака почек">
            <a:extLst>
              <a:ext uri="{FF2B5EF4-FFF2-40B4-BE49-F238E27FC236}">
                <a16:creationId xmlns:a16="http://schemas.microsoft.com/office/drawing/2014/main" id="{D77F2351-9D2E-E316-6EB9-1B2D66C795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0" r="4104" b="1"/>
          <a:stretch/>
        </p:blipFill>
        <p:spPr bwMode="auto">
          <a:xfrm>
            <a:off x="643467" y="846379"/>
            <a:ext cx="5291666" cy="516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Глава 11 нефрогенная артериальная гипертензия">
            <a:extLst>
              <a:ext uri="{FF2B5EF4-FFF2-40B4-BE49-F238E27FC236}">
                <a16:creationId xmlns:a16="http://schemas.microsoft.com/office/drawing/2014/main" id="{19E8372E-9C2E-209E-B89B-CD19C3D617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4" r="11897" b="-3"/>
          <a:stretch/>
        </p:blipFill>
        <p:spPr bwMode="auto">
          <a:xfrm>
            <a:off x="6256865" y="717271"/>
            <a:ext cx="5291667" cy="5423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290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Опыт лечения опухоли мочевого пузыря">
            <a:extLst>
              <a:ext uri="{FF2B5EF4-FFF2-40B4-BE49-F238E27FC236}">
                <a16:creationId xmlns:a16="http://schemas.microsoft.com/office/drawing/2014/main" id="{4F6F17FE-3191-77B7-6FAB-93C63BCB24D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6" r="-1" b="12738"/>
          <a:stretch/>
        </p:blipFill>
        <p:spPr bwMode="auto">
          <a:xfrm>
            <a:off x="643467" y="1655302"/>
            <a:ext cx="5291666" cy="3547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Рак мочеточника: фото, первые симптомы и признаки, виды, причины, стадии,  лечение, диагностика">
            <a:extLst>
              <a:ext uri="{FF2B5EF4-FFF2-40B4-BE49-F238E27FC236}">
                <a16:creationId xmlns:a16="http://schemas.microsoft.com/office/drawing/2014/main" id="{BD8579B2-C5B9-9896-0CA8-BD4587E03E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4" r="-2" b="-2"/>
          <a:stretch/>
        </p:blipFill>
        <p:spPr bwMode="auto">
          <a:xfrm>
            <a:off x="6256865" y="1655317"/>
            <a:ext cx="5291667" cy="3547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482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697</Words>
  <Application>Microsoft Office PowerPoint</Application>
  <PresentationFormat>Широкоэкранный</PresentationFormat>
  <Paragraphs>42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Meiryo</vt:lpstr>
      <vt:lpstr>Arial</vt:lpstr>
      <vt:lpstr>Calibri</vt:lpstr>
      <vt:lpstr>Calibri Light</vt:lpstr>
      <vt:lpstr>Open Sans</vt:lpstr>
      <vt:lpstr>PT Serif Caption</vt:lpstr>
      <vt:lpstr>Тема Office</vt:lpstr>
      <vt:lpstr>Лучевые методы диагностики в онкоурологии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Лучевые методы диагностики в онкоурологии</dc:title>
  <dc:creator>Макшанцев Даниил Дмитриевич</dc:creator>
  <cp:lastModifiedBy>Макшанцев Даниил Дмитриевич</cp:lastModifiedBy>
  <cp:revision>3</cp:revision>
  <dcterms:created xsi:type="dcterms:W3CDTF">2022-09-18T18:23:00Z</dcterms:created>
  <dcterms:modified xsi:type="dcterms:W3CDTF">2022-09-20T04:07:38Z</dcterms:modified>
</cp:coreProperties>
</file>