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609602"/>
            <a:ext cx="10131427" cy="177579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Arial Black" panose="020B0A04020102020204" pitchFamily="34" charset="0"/>
              </a:rPr>
              <a:t>Подготовка к ОГЭ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5799" y="2067339"/>
            <a:ext cx="11108635" cy="2093844"/>
          </a:xfrm>
        </p:spPr>
        <p:txBody>
          <a:bodyPr>
            <a:normAutofit lnSpcReduction="10000"/>
          </a:bodyPr>
          <a:lstStyle/>
          <a:p>
            <a:r>
              <a:rPr lang="ru-RU" sz="4400" smtClean="0">
                <a:latin typeface="Arial Black" panose="020B0A04020102020204" pitchFamily="34" charset="0"/>
              </a:rPr>
              <a:t>Задание </a:t>
            </a:r>
            <a:r>
              <a:rPr lang="ru-RU" sz="4400" smtClean="0">
                <a:latin typeface="Arial Black" panose="020B0A04020102020204" pitchFamily="34" charset="0"/>
              </a:rPr>
              <a:t>21 </a:t>
            </a:r>
            <a:endParaRPr lang="ru-RU" sz="4400" dirty="0" smtClean="0">
              <a:latin typeface="Arial Black" panose="020B0A04020102020204" pitchFamily="34" charset="0"/>
            </a:endParaRPr>
          </a:p>
          <a:p>
            <a:r>
              <a:rPr lang="ru-RU" sz="4400" dirty="0" smtClean="0">
                <a:latin typeface="Arial Black" panose="020B0A04020102020204" pitchFamily="34" charset="0"/>
              </a:rPr>
              <a:t>(задачи на смеси, сплавы растворы)</a:t>
            </a:r>
            <a:endParaRPr lang="ru-RU" sz="4400" dirty="0"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75704" y="4681728"/>
            <a:ext cx="4462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Зарипова</a:t>
            </a:r>
            <a:r>
              <a:rPr lang="ru-RU" dirty="0" smtClean="0"/>
              <a:t> Роза </a:t>
            </a:r>
            <a:r>
              <a:rPr lang="ru-RU" dirty="0" err="1" smtClean="0"/>
              <a:t>Минахметовна</a:t>
            </a:r>
            <a:r>
              <a:rPr lang="ru-RU" dirty="0" smtClean="0"/>
              <a:t>, учитель математики, СОШ №30, </a:t>
            </a:r>
            <a:r>
              <a:rPr lang="ru-RU" dirty="0" err="1" smtClean="0"/>
              <a:t>г.Набережные</a:t>
            </a:r>
            <a:r>
              <a:rPr lang="ru-RU" dirty="0" smtClean="0"/>
              <a:t> Челны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830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6587" y="120770"/>
            <a:ext cx="11323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Смешали 4 литра 15-ти процентного водного раствора некоторого вещества с 6 литрами с 25-ти процентного водного раствора этого же вещества. Сколько процентов составляет концентрация получившегося раствора? </a:t>
            </a:r>
            <a:endParaRPr lang="ru-RU" dirty="0"/>
          </a:p>
        </p:txBody>
      </p:sp>
      <p:sp>
        <p:nvSpPr>
          <p:cNvPr id="3" name="Трапеция 2"/>
          <p:cNvSpPr/>
          <p:nvPr/>
        </p:nvSpPr>
        <p:spPr>
          <a:xfrm rot="10800000">
            <a:off x="1742524" y="1069676"/>
            <a:ext cx="2467154" cy="1932317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рапеция 3"/>
          <p:cNvSpPr/>
          <p:nvPr/>
        </p:nvSpPr>
        <p:spPr>
          <a:xfrm rot="10800000">
            <a:off x="5374258" y="1069678"/>
            <a:ext cx="2700068" cy="1932318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Трапеция 11"/>
          <p:cNvSpPr/>
          <p:nvPr/>
        </p:nvSpPr>
        <p:spPr>
          <a:xfrm rot="10800000">
            <a:off x="8988720" y="1052419"/>
            <a:ext cx="2631057" cy="1932319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46649" y="1242207"/>
            <a:ext cx="1440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Масса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63902" y="1820177"/>
            <a:ext cx="166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Концентрация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50166" y="2484411"/>
            <a:ext cx="1984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Чистое вещество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532247" y="1604516"/>
            <a:ext cx="721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+</a:t>
            </a:r>
            <a:endParaRPr lang="ru-RU" sz="5400" dirty="0"/>
          </a:p>
        </p:txBody>
      </p:sp>
      <p:sp>
        <p:nvSpPr>
          <p:cNvPr id="27" name="TextBox 26"/>
          <p:cNvSpPr txBox="1"/>
          <p:nvPr/>
        </p:nvSpPr>
        <p:spPr>
          <a:xfrm>
            <a:off x="8195094" y="1587263"/>
            <a:ext cx="793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=</a:t>
            </a:r>
            <a:endParaRPr lang="ru-RU" sz="5400" dirty="0"/>
          </a:p>
        </p:txBody>
      </p:sp>
      <p:sp>
        <p:nvSpPr>
          <p:cNvPr id="29" name="TextBox 28"/>
          <p:cNvSpPr txBox="1"/>
          <p:nvPr/>
        </p:nvSpPr>
        <p:spPr>
          <a:xfrm>
            <a:off x="2234242" y="1199073"/>
            <a:ext cx="1475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4 л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518912" y="1794294"/>
            <a:ext cx="974787" cy="369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15%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366302" y="1207699"/>
            <a:ext cx="784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6 л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6193766" y="1820175"/>
            <a:ext cx="1181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25%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9868619" y="1207699"/>
            <a:ext cx="957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 л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9929004" y="1794284"/>
            <a:ext cx="612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? %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1102" y="3347053"/>
            <a:ext cx="7453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При решении данных задач помним два основных правила: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7366" y="3707757"/>
            <a:ext cx="9687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1) Сохраняется общее количество вещества (масса), ничего никуда не проливается</a:t>
            </a:r>
            <a:endParaRPr lang="ru-RU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715992" y="4175188"/>
            <a:ext cx="8893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2) Сохраняется количество чистого вещества</a:t>
            </a:r>
            <a:endParaRPr lang="ru-RU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0" y="4604904"/>
            <a:ext cx="12128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Количество чистого вещества  - это содержание вещества в растворе данной массы, т.е. 15% от 4л и 25% от 6л </a:t>
            </a:r>
            <a:endParaRPr lang="ru-RU" sz="2000" dirty="0"/>
          </a:p>
        </p:txBody>
      </p:sp>
      <p:sp>
        <p:nvSpPr>
          <p:cNvPr id="40" name="TextBox 39"/>
          <p:cNvSpPr txBox="1"/>
          <p:nvPr/>
        </p:nvSpPr>
        <p:spPr>
          <a:xfrm>
            <a:off x="207034" y="5124095"/>
            <a:ext cx="311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15% от 4 л = 0,15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= 0,6 л </a:t>
            </a:r>
            <a:endParaRPr lang="ru-RU" sz="2000" dirty="0"/>
          </a:p>
        </p:txBody>
      </p:sp>
      <p:sp>
        <p:nvSpPr>
          <p:cNvPr id="41" name="TextBox 40"/>
          <p:cNvSpPr txBox="1"/>
          <p:nvPr/>
        </p:nvSpPr>
        <p:spPr>
          <a:xfrm>
            <a:off x="2631057" y="2424025"/>
            <a:ext cx="862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0,6 л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769743" y="5080962"/>
            <a:ext cx="3545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25% от 6л = 0,25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= 1,5 л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6512943" y="2389523"/>
            <a:ext cx="802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1,5 л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9920378" y="2432649"/>
            <a:ext cx="819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2,1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416587" y="5608358"/>
                <a:ext cx="4287329" cy="66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Концентрация= </m:t>
                      </m:r>
                      <m:f>
                        <m:fPr>
                          <m:ctrlPr>
                            <a:rPr lang="ru-R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000" b="0" i="1" smtClean="0">
                              <a:latin typeface="Cambria Math" panose="02040503050406030204" pitchFamily="18" charset="0"/>
                            </a:rPr>
                            <m:t>Чистое вещество</m:t>
                          </m:r>
                        </m:num>
                        <m:den>
                          <m:r>
                            <a:rPr lang="ru-RU" sz="2000" b="0" i="1" smtClean="0">
                              <a:latin typeface="Cambria Math" panose="02040503050406030204" pitchFamily="18" charset="0"/>
                            </a:rPr>
                            <m:t>Масса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587" y="5608358"/>
                <a:ext cx="4287329" cy="66858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4703916" y="5623052"/>
                <a:ext cx="4034642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Концентрация= </m:t>
                    </m:r>
                    <m:f>
                      <m:fPr>
                        <m:ctrlPr>
                          <a:rPr lang="ru-RU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ru-RU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ru-RU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ru-RU" sz="2400" b="1" dirty="0" smtClean="0">
                    <a:solidFill>
                      <a:srgbClr val="FF0000"/>
                    </a:solidFill>
                  </a:rPr>
                  <a:t>= 0,21</a:t>
                </a:r>
                <a:endParaRPr lang="ru-RU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3916" y="5623052"/>
                <a:ext cx="4034642" cy="625812"/>
              </a:xfrm>
              <a:prstGeom prst="rect">
                <a:avLst/>
              </a:prstGeom>
              <a:blipFill rotWithShape="0">
                <a:blip r:embed="rId3"/>
                <a:stretch>
                  <a:fillRect b="-87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TextBox 46"/>
          <p:cNvSpPr txBox="1"/>
          <p:nvPr/>
        </p:nvSpPr>
        <p:spPr>
          <a:xfrm>
            <a:off x="8859328" y="5694562"/>
            <a:ext cx="2881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0,21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100% = 21%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479766" y="6206177"/>
            <a:ext cx="1984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Ответ: 21%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88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12" grpId="0" animBg="1"/>
      <p:bldP spid="14" grpId="0"/>
      <p:bldP spid="16" grpId="0"/>
      <p:bldP spid="18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1925" y="103517"/>
            <a:ext cx="11386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Имеется два сплава. Первый сплав содержит 10% никеля, второй – 30%никеля. Из этих двух сплавов получили третий сплав массой 200 кг, содержащий 25% никеля. На сколько кг масса первого сплава меньше массы второго?</a:t>
            </a:r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10800000">
            <a:off x="1742524" y="1069676"/>
            <a:ext cx="2467154" cy="1932317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рапеция 6"/>
          <p:cNvSpPr/>
          <p:nvPr/>
        </p:nvSpPr>
        <p:spPr>
          <a:xfrm rot="10800000">
            <a:off x="5121204" y="1069675"/>
            <a:ext cx="2467154" cy="1932317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/>
          <p:cNvSpPr/>
          <p:nvPr/>
        </p:nvSpPr>
        <p:spPr>
          <a:xfrm rot="10800000">
            <a:off x="8399241" y="1069674"/>
            <a:ext cx="2467154" cy="1932317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46649" y="1242207"/>
            <a:ext cx="1440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Масса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63902" y="1820177"/>
            <a:ext cx="166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Концентрация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50166" y="2484411"/>
            <a:ext cx="1984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Чистое вещество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415396" y="1820177"/>
            <a:ext cx="111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10 %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684808" y="1820177"/>
            <a:ext cx="1259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30 %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9005977" y="1155947"/>
            <a:ext cx="1319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200 кг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9005977" y="1766807"/>
            <a:ext cx="1086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25 %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385597" y="1604516"/>
            <a:ext cx="721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+</a:t>
            </a:r>
            <a:endParaRPr lang="ru-RU" sz="5400" dirty="0"/>
          </a:p>
        </p:txBody>
      </p:sp>
      <p:sp>
        <p:nvSpPr>
          <p:cNvPr id="17" name="TextBox 16"/>
          <p:cNvSpPr txBox="1"/>
          <p:nvPr/>
        </p:nvSpPr>
        <p:spPr>
          <a:xfrm>
            <a:off x="7867294" y="1587263"/>
            <a:ext cx="793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=</a:t>
            </a:r>
            <a:endParaRPr lang="ru-RU" sz="5400" dirty="0"/>
          </a:p>
        </p:txBody>
      </p:sp>
      <p:sp>
        <p:nvSpPr>
          <p:cNvPr id="18" name="TextBox 17"/>
          <p:cNvSpPr txBox="1"/>
          <p:nvPr/>
        </p:nvSpPr>
        <p:spPr>
          <a:xfrm>
            <a:off x="2527540" y="1173192"/>
            <a:ext cx="931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Х кг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943600" y="1173192"/>
            <a:ext cx="879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 кг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07366" y="3630123"/>
            <a:ext cx="9687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1) Сохраняется общее количество вещества (масса)</a:t>
            </a:r>
            <a:endParaRPr lang="ru-RU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621102" y="3278044"/>
            <a:ext cx="7453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Помним два основных правила: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5992" y="4080302"/>
            <a:ext cx="8893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2) Сохраняется количество чистого вещества</a:t>
            </a:r>
            <a:endParaRPr lang="ru-RU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543464" y="4480412"/>
            <a:ext cx="2915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1)  Х + У = 200</a:t>
            </a:r>
            <a:endParaRPr lang="ru-RU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543464" y="4809827"/>
            <a:ext cx="3122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2)  10 % от Х кг = 0,1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  кг </a:t>
            </a:r>
            <a:endParaRPr lang="ru-RU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3821501" y="4809827"/>
            <a:ext cx="3122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30 % от </a:t>
            </a:r>
            <a:r>
              <a:rPr lang="ru-RU" sz="2000" dirty="0"/>
              <a:t>У</a:t>
            </a:r>
            <a:r>
              <a:rPr lang="ru-RU" sz="2000" dirty="0" smtClean="0"/>
              <a:t> кг = 0,3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кг </a:t>
            </a:r>
            <a:endParaRPr lang="ru-RU" sz="2000" dirty="0"/>
          </a:p>
        </p:txBody>
      </p:sp>
      <p:sp>
        <p:nvSpPr>
          <p:cNvPr id="26" name="TextBox 25"/>
          <p:cNvSpPr txBox="1"/>
          <p:nvPr/>
        </p:nvSpPr>
        <p:spPr>
          <a:xfrm>
            <a:off x="6944264" y="4809827"/>
            <a:ext cx="4166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25 % от 200 кг = 0,25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200 = 50  кг </a:t>
            </a:r>
            <a:endParaRPr lang="ru-RU" sz="2000" dirty="0"/>
          </a:p>
        </p:txBody>
      </p:sp>
      <p:sp>
        <p:nvSpPr>
          <p:cNvPr id="27" name="TextBox 26"/>
          <p:cNvSpPr txBox="1"/>
          <p:nvPr/>
        </p:nvSpPr>
        <p:spPr>
          <a:xfrm>
            <a:off x="2444653" y="2484411"/>
            <a:ext cx="1176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0,1 Х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5891858" y="2415396"/>
            <a:ext cx="1052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0,3 У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9152627" y="2441275"/>
            <a:ext cx="1026544" cy="378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50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61478" y="5209937"/>
                <a:ext cx="2024465" cy="710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х+у=200</m:t>
                              </m:r>
                            </m:e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&amp;0,1х+0,3у=50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78" y="5209937"/>
                <a:ext cx="2024465" cy="71019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1974973" y="5209937"/>
                <a:ext cx="2881302" cy="710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х=200−у</m:t>
                              </m:r>
                            </m:e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&amp;0,1</m:t>
                              </m:r>
                              <m:d>
                                <m:d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200−у</m:t>
                                  </m:r>
                                </m:e>
                              </m:d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+0,3у=50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973" y="5209937"/>
                <a:ext cx="2881302" cy="71019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31"/>
              <p:cNvSpPr/>
              <p:nvPr/>
            </p:nvSpPr>
            <p:spPr>
              <a:xfrm>
                <a:off x="4746217" y="5190066"/>
                <a:ext cx="2561470" cy="710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х=200−у</m:t>
                              </m:r>
                            </m:e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&amp;20−0,1у+0,3у=50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2" name="Прямоугольник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6217" y="5190066"/>
                <a:ext cx="2561470" cy="71019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32"/>
              <p:cNvSpPr/>
              <p:nvPr/>
            </p:nvSpPr>
            <p:spPr>
              <a:xfrm>
                <a:off x="7207256" y="5172814"/>
                <a:ext cx="1543564" cy="710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х=200−у</m:t>
                              </m:r>
                            </m:e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&amp;0,2у=30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3" name="Прямоугольник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7256" y="5172814"/>
                <a:ext cx="1543564" cy="71019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33"/>
              <p:cNvSpPr/>
              <p:nvPr/>
            </p:nvSpPr>
            <p:spPr>
              <a:xfrm>
                <a:off x="8733952" y="5149763"/>
                <a:ext cx="1543564" cy="710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х=200−у</m:t>
                              </m:r>
                            </m:e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&amp;у=150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4" name="Прямоугольник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3952" y="5149763"/>
                <a:ext cx="1543564" cy="71019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34"/>
              <p:cNvSpPr/>
              <p:nvPr/>
            </p:nvSpPr>
            <p:spPr>
              <a:xfrm>
                <a:off x="10218179" y="5149769"/>
                <a:ext cx="1155636" cy="710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х=50</m:t>
                              </m:r>
                            </m:e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&amp;у=150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5" name="Прямоугольник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18179" y="5149769"/>
                <a:ext cx="1155636" cy="71019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/>
          <p:cNvSpPr txBox="1"/>
          <p:nvPr/>
        </p:nvSpPr>
        <p:spPr>
          <a:xfrm>
            <a:off x="353160" y="5934979"/>
            <a:ext cx="6030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Внимательно читаем вопрос задачи… На сколько кг масса первого сплава меньше массы второго?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6395026" y="6232956"/>
            <a:ext cx="2087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150 – 50 = 100 кг</a:t>
            </a:r>
            <a:endParaRPr lang="ru-RU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9540815" y="6240409"/>
            <a:ext cx="2147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Ответ: 100 кг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69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7970" y="258792"/>
            <a:ext cx="10886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Самостоятельно решить задачи: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427" y="702454"/>
            <a:ext cx="5293517" cy="27481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4054" y="3230429"/>
            <a:ext cx="5210452" cy="336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79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424</TotalTime>
  <Words>321</Words>
  <Application>Microsoft Office PowerPoint</Application>
  <PresentationFormat>Широкоэкранный</PresentationFormat>
  <Paragraphs>61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1" baseType="lpstr">
      <vt:lpstr>Arial</vt:lpstr>
      <vt:lpstr>Arial Black</vt:lpstr>
      <vt:lpstr>Calibri</vt:lpstr>
      <vt:lpstr>Calibri Light</vt:lpstr>
      <vt:lpstr>Cambria Math</vt:lpstr>
      <vt:lpstr>Times New Roman</vt:lpstr>
      <vt:lpstr>Небеса</vt:lpstr>
      <vt:lpstr>Подготовка к ОГЭ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ОГЭ</dc:title>
  <dc:creator>167</dc:creator>
  <cp:lastModifiedBy>167</cp:lastModifiedBy>
  <cp:revision>28</cp:revision>
  <dcterms:created xsi:type="dcterms:W3CDTF">2020-04-19T17:44:47Z</dcterms:created>
  <dcterms:modified xsi:type="dcterms:W3CDTF">2022-09-26T15:54:20Z</dcterms:modified>
</cp:coreProperties>
</file>