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4" r:id="rId3"/>
    <p:sldId id="273" r:id="rId4"/>
    <p:sldId id="257" r:id="rId5"/>
    <p:sldId id="259" r:id="rId6"/>
    <p:sldId id="260" r:id="rId7"/>
    <p:sldId id="261" r:id="rId8"/>
    <p:sldId id="262" r:id="rId9"/>
    <p:sldId id="263" r:id="rId10"/>
    <p:sldId id="266" r:id="rId11"/>
    <p:sldId id="272" r:id="rId12"/>
    <p:sldId id="267" r:id="rId13"/>
    <p:sldId id="275" r:id="rId14"/>
    <p:sldId id="264" r:id="rId15"/>
    <p:sldId id="271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08" y="0"/>
            <a:ext cx="9036496" cy="67773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521495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Сивцева Л.Н.</a:t>
            </a:r>
          </a:p>
          <a:p>
            <a:pPr algn="ctr"/>
            <a:r>
              <a:rPr lang="ru-RU" b="1" dirty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</a:t>
            </a: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читель начальных классов </a:t>
            </a:r>
          </a:p>
          <a:p>
            <a:pPr algn="ctr"/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МБОУ СОШ № 9</a:t>
            </a:r>
            <a:endParaRPr lang="ru-RU" b="1" dirty="0">
              <a:ln w="17780" cmpd="sng">
                <a:noFill/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052736"/>
            <a:ext cx="66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Это что же там за диво?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Солнце светит, дождь идёт,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 реки большой красивый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Мост из радуги встаёт.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Если солнце ярко светит,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Дождик льётся озорной,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Значит, этот дождик, дети,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Называется грибной!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360728"/>
              </p:ext>
            </p:extLst>
          </p:nvPr>
        </p:nvGraphicFramePr>
        <p:xfrm>
          <a:off x="1403648" y="1052736"/>
          <a:ext cx="6840760" cy="453419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217333"/>
                <a:gridCol w="3623427"/>
              </a:tblGrid>
              <a:tr h="33454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86977"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Свечи горят </a:t>
                      </a:r>
                      <a:endParaRPr lang="ru-RU" sz="36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Глаза горят от счастья</a:t>
                      </a:r>
                      <a:endParaRPr lang="ru-RU" sz="3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30" name="Рисунок 29" descr="C:\Users\User\Desktop\свеч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273" y="1196752"/>
            <a:ext cx="259228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C:\Users\User\Desktop\глаз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6752"/>
            <a:ext cx="2448272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477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ochi.eskirf.ru/sites/default/files/imagecache/notice_bigimage/uploaded_files/4f00804e3bcc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7519" y="2110221"/>
            <a:ext cx="3289085" cy="3157522"/>
          </a:xfrm>
          <a:prstGeom prst="rect">
            <a:avLst/>
          </a:prstGeom>
          <a:noFill/>
        </p:spPr>
      </p:pic>
      <p:pic>
        <p:nvPicPr>
          <p:cNvPr id="1026" name="Picture 2" descr="http://infinity96.ru/pic/large-23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329116"/>
            <a:ext cx="2728211" cy="3359866"/>
          </a:xfrm>
          <a:prstGeom prst="rect">
            <a:avLst/>
          </a:prstGeom>
          <a:noFill/>
        </p:spPr>
      </p:pic>
      <p:pic>
        <p:nvPicPr>
          <p:cNvPr id="1030" name="Picture 6" descr="http://www.ekatorg.ru/images/prod/1266523857.jp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2330" y="3356992"/>
            <a:ext cx="2371700" cy="3229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2265" y="188640"/>
            <a:ext cx="741682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Холодный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имеющий низкую температуру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Вымыть руки холодной водой. С севера дул холодный ветер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2. Перен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Об одежде. 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Холодное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пальто.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3. Перен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О цвете. 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Холодные оттенки картины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Перен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Об эмоциях. 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Холодный взгляд. Холодная встреча.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14290"/>
            <a:ext cx="885698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Определите, какие из выделенных слов</a:t>
            </a:r>
          </a:p>
          <a:p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употреблены в прямом, а какие -в переносном значении: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526" y="1638907"/>
            <a:ext cx="840736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 столом сказала мать: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-Хватит языком </a:t>
            </a:r>
            <a:r>
              <a:rPr lang="ru-RU" sz="5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болтать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сынишка осторожно: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-А </a:t>
            </a:r>
            <a:r>
              <a:rPr lang="ru-RU" sz="5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болтать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ногами можно?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5072074"/>
            <a:ext cx="92447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Болтать языком -  </a:t>
            </a: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переносное значение.</a:t>
            </a: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572140"/>
            <a:ext cx="8241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Болтать ногами – </a:t>
            </a: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прямое значение</a:t>
            </a:r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412776"/>
            <a:ext cx="4104456" cy="51090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Чистые руки – </a:t>
            </a:r>
          </a:p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Железный гвоздь – </a:t>
            </a:r>
          </a:p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Тяжёлый чемодан – </a:t>
            </a:r>
          </a:p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Волчий аппетит – </a:t>
            </a:r>
          </a:p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Тяжёлый характер – </a:t>
            </a:r>
          </a:p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Железная рука – </a:t>
            </a:r>
          </a:p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Золотое кольцо – </a:t>
            </a:r>
          </a:p>
          <a:p>
            <a:pPr>
              <a:spcAft>
                <a:spcPts val="1200"/>
              </a:spcAft>
            </a:pP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Золотой человек – </a:t>
            </a:r>
            <a:endParaRPr lang="ru-RU" sz="32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0"/>
            <a:ext cx="8393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Определите, какие словосочетания употреблены в прямом, а какие -в переносном значении: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412776"/>
            <a:ext cx="280831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прямое</a:t>
            </a:r>
          </a:p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прямое</a:t>
            </a:r>
          </a:p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прямое</a:t>
            </a:r>
          </a:p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переносное</a:t>
            </a:r>
          </a:p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переносное</a:t>
            </a:r>
          </a:p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переносное</a:t>
            </a:r>
          </a:p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прямое</a:t>
            </a:r>
          </a:p>
          <a:p>
            <a:pPr>
              <a:spcAft>
                <a:spcPts val="1200"/>
              </a:spcAft>
            </a:pPr>
            <a:r>
              <a:rPr lang="ru-RU" sz="32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переносное</a:t>
            </a:r>
          </a:p>
          <a:p>
            <a:pPr algn="ctr">
              <a:spcAft>
                <a:spcPts val="1200"/>
              </a:spcAft>
            </a:pP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0258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57166"/>
            <a:ext cx="709485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многозначное слово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2136774" y="1428750"/>
            <a:ext cx="35718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228184" y="1432273"/>
            <a:ext cx="35718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928802"/>
            <a:ext cx="2385588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прямое</a:t>
            </a:r>
          </a:p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значение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86379" y="1860898"/>
            <a:ext cx="2951449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переносное </a:t>
            </a:r>
          </a:p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значение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136775" y="3428281"/>
            <a:ext cx="357187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228185" y="3430043"/>
            <a:ext cx="357187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1538" y="3933056"/>
            <a:ext cx="270195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/>
              <a:t>Прямо указывает </a:t>
            </a:r>
          </a:p>
          <a:p>
            <a:pPr>
              <a:defRPr/>
            </a:pPr>
            <a:r>
              <a:rPr lang="ru-RU" sz="2800" b="1" dirty="0"/>
              <a:t> на предмет </a:t>
            </a:r>
          </a:p>
          <a:p>
            <a:pPr>
              <a:defRPr/>
            </a:pPr>
            <a:r>
              <a:rPr lang="ru-RU" sz="2800" b="1" dirty="0"/>
              <a:t>(признак, явление).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7688" y="3929063"/>
            <a:ext cx="3958728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/>
              <a:t>Как бы переносит</a:t>
            </a:r>
          </a:p>
          <a:p>
            <a:pPr>
              <a:defRPr/>
            </a:pPr>
            <a:r>
              <a:rPr lang="ru-RU" sz="2800" b="1" dirty="0"/>
              <a:t> частичку прямого значения</a:t>
            </a:r>
          </a:p>
          <a:p>
            <a:pPr>
              <a:defRPr/>
            </a:pPr>
            <a:r>
              <a:rPr lang="ru-RU" sz="2800" b="1" dirty="0"/>
              <a:t> на другой предмет </a:t>
            </a:r>
          </a:p>
          <a:p>
            <a:pPr>
              <a:defRPr/>
            </a:pPr>
            <a:r>
              <a:rPr lang="ru-RU" sz="2800" b="1" dirty="0"/>
              <a:t>(признак, явление).</a:t>
            </a:r>
          </a:p>
        </p:txBody>
      </p:sp>
    </p:spTree>
    <p:extLst>
      <p:ext uri="{BB962C8B-B14F-4D97-AF65-F5344CB8AC3E}">
        <p14:creationId xmlns:p14="http://schemas.microsoft.com/office/powerpoint/2010/main" val="72150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2 класс рабочая папка\русский язык\скриншоны\2012-09-29_185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750"/>
            <a:ext cx="8524627" cy="634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66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57166"/>
            <a:ext cx="709485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многозначное слово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2136774" y="1428750"/>
            <a:ext cx="35718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228184" y="1432273"/>
            <a:ext cx="35718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928802"/>
            <a:ext cx="2385588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прямое</a:t>
            </a:r>
          </a:p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значение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86379" y="1860898"/>
            <a:ext cx="2951449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переносное </a:t>
            </a:r>
          </a:p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значение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136775" y="3428281"/>
            <a:ext cx="357187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228185" y="3430043"/>
            <a:ext cx="357187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1538" y="3933056"/>
            <a:ext cx="270195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/>
              <a:t>Прямо указывает </a:t>
            </a:r>
          </a:p>
          <a:p>
            <a:pPr>
              <a:defRPr/>
            </a:pPr>
            <a:r>
              <a:rPr lang="ru-RU" sz="2800" b="1" dirty="0"/>
              <a:t> на предмет </a:t>
            </a:r>
          </a:p>
          <a:p>
            <a:pPr>
              <a:defRPr/>
            </a:pPr>
            <a:r>
              <a:rPr lang="ru-RU" sz="2800" b="1" dirty="0"/>
              <a:t>(признак, явление).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7688" y="3929063"/>
            <a:ext cx="3958728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/>
              <a:t>Как бы переносит</a:t>
            </a:r>
          </a:p>
          <a:p>
            <a:pPr>
              <a:defRPr/>
            </a:pPr>
            <a:r>
              <a:rPr lang="ru-RU" sz="2800" b="1" dirty="0"/>
              <a:t> частичку прямого значения</a:t>
            </a:r>
          </a:p>
          <a:p>
            <a:pPr>
              <a:defRPr/>
            </a:pPr>
            <a:r>
              <a:rPr lang="ru-RU" sz="2800" b="1" dirty="0"/>
              <a:t> на другой предмет </a:t>
            </a:r>
          </a:p>
          <a:p>
            <a:pPr>
              <a:defRPr/>
            </a:pPr>
            <a:r>
              <a:rPr lang="ru-RU" sz="2800" b="1" dirty="0"/>
              <a:t>(признак, явление).</a:t>
            </a:r>
          </a:p>
        </p:txBody>
      </p:sp>
    </p:spTree>
    <p:extLst>
      <p:ext uri="{BB962C8B-B14F-4D97-AF65-F5344CB8AC3E}">
        <p14:creationId xmlns:p14="http://schemas.microsoft.com/office/powerpoint/2010/main" val="80279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арусник в мор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602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715016"/>
            <a:ext cx="7704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Море- прямое значение.</a:t>
            </a:r>
            <a:endParaRPr lang="ru-RU" sz="5400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animaciatop.ru/pictures/goroda/gorod-2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5286388"/>
          </a:xfrm>
          <a:prstGeom prst="rect">
            <a:avLst/>
          </a:prstGeom>
          <a:noFill/>
        </p:spPr>
      </p:pic>
      <p:pic>
        <p:nvPicPr>
          <p:cNvPr id="15364" name="Picture 4" descr="http://tamgdeya.ru/photos/norm/1/1_063Zfn6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5280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57398"/>
            <a:ext cx="3767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Море огней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44624"/>
            <a:ext cx="33906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Море книг</a:t>
            </a:r>
            <a:endParaRPr lang="ru-RU" sz="5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286388"/>
            <a:ext cx="951779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Море- переносное значение, обозначает </a:t>
            </a:r>
          </a:p>
          <a:p>
            <a:pPr algn="ctr"/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большое количество чего-нибудь </a:t>
            </a:r>
            <a:r>
              <a:rPr lang="ru-RU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или кого- </a:t>
            </a:r>
            <a:r>
              <a:rPr lang="ru-RU" sz="32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нибудь</a:t>
            </a:r>
            <a:r>
              <a:rPr lang="ru-RU" sz="3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.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20.img.avito.st/1280x960/1425880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3482" y="298009"/>
            <a:ext cx="2299126" cy="2299126"/>
          </a:xfrm>
          <a:prstGeom prst="rect">
            <a:avLst/>
          </a:prstGeom>
          <a:noFill/>
        </p:spPr>
      </p:pic>
      <p:pic>
        <p:nvPicPr>
          <p:cNvPr id="17414" name="Picture 6" descr="http://static6.depositphotos.com/1000128/581/i/950/depositphotos_5817919-Gold-trophy-c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9988" y="273400"/>
            <a:ext cx="2143108" cy="2250813"/>
          </a:xfrm>
          <a:prstGeom prst="rect">
            <a:avLst/>
          </a:prstGeom>
          <a:noFill/>
        </p:spPr>
      </p:pic>
      <p:pic>
        <p:nvPicPr>
          <p:cNvPr id="17416" name="Picture 8" descr="http://www.rabstol.net/uploads/gallery/comthumb/54/rabstol_net_gold_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552" y="606360"/>
            <a:ext cx="3096344" cy="18891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81081" y="2428868"/>
            <a:ext cx="169071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Золотые</a:t>
            </a:r>
          </a:p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монеты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2357430"/>
            <a:ext cx="169071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Золотые</a:t>
            </a:r>
          </a:p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серьги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2428868"/>
            <a:ext cx="173220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Золотой </a:t>
            </a:r>
          </a:p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кубок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67369" y="4000504"/>
            <a:ext cx="92113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Золотой- прямое значение , 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обозначает предметы , 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сделанные из золота.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a-masha.ru/wp-content/uploads/2015/03/Kak-otrastit-zdorovyie-i-dlinnyie-lokonyi1-1024x578.jpg"/>
          <p:cNvPicPr>
            <a:picLocks noChangeAspect="1" noChangeArrowheads="1"/>
          </p:cNvPicPr>
          <p:nvPr/>
        </p:nvPicPr>
        <p:blipFill>
          <a:blip r:embed="rId2"/>
          <a:srcRect r="30167"/>
          <a:stretch>
            <a:fillRect/>
          </a:stretch>
        </p:blipFill>
        <p:spPr bwMode="auto">
          <a:xfrm>
            <a:off x="317851" y="332656"/>
            <a:ext cx="2477050" cy="2002166"/>
          </a:xfrm>
          <a:prstGeom prst="rect">
            <a:avLst/>
          </a:prstGeom>
          <a:noFill/>
        </p:spPr>
      </p:pic>
      <p:pic>
        <p:nvPicPr>
          <p:cNvPr id="18436" name="Picture 4" descr="http://sothavuthtourism.com/imgs/image/Porter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9417" y="327939"/>
            <a:ext cx="3034751" cy="2029490"/>
          </a:xfrm>
          <a:prstGeom prst="rect">
            <a:avLst/>
          </a:prstGeom>
          <a:noFill/>
        </p:spPr>
      </p:pic>
      <p:pic>
        <p:nvPicPr>
          <p:cNvPr id="18438" name="Picture 6" descr="http://otogrev.uhta24.ru/foto/_original_/252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192" y="339883"/>
            <a:ext cx="2594172" cy="20056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2043" y="2428868"/>
            <a:ext cx="192770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Золотые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волосы</a:t>
            </a:r>
            <a:endParaRPr lang="ru-RU" sz="32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36379" y="2428868"/>
            <a:ext cx="178369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Золотые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руки</a:t>
            </a:r>
            <a:endParaRPr lang="ru-RU" sz="32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71636" y="2428868"/>
            <a:ext cx="161678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Золотое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сердце</a:t>
            </a:r>
            <a:endParaRPr lang="ru-RU" sz="32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208127" y="3400816"/>
            <a:ext cx="89297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Переносное значение, обозначает</a:t>
            </a:r>
          </a:p>
          <a:p>
            <a:pPr algn="ctr"/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волосы с блестяще-жёлтым отливом.</a:t>
            </a:r>
            <a:endParaRPr lang="ru-RU" sz="3600" b="1" i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851" y="4473593"/>
            <a:ext cx="936103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</a:t>
            </a:r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Переносное значение, обозначает </a:t>
            </a:r>
          </a:p>
          <a:p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умение что-то делать очень хорошо.</a:t>
            </a: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4750" y="5657302"/>
            <a:ext cx="79239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</a:t>
            </a:r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Переносное значение, так говорят</a:t>
            </a:r>
          </a:p>
          <a:p>
            <a:pPr algn="ctr"/>
            <a:r>
              <a:rPr lang="ru-RU" sz="36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 человеке , который делает добро.</a:t>
            </a: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liveinternet.ru/images/attach/635865/5854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1492260" cy="3357586"/>
          </a:xfrm>
          <a:prstGeom prst="rect">
            <a:avLst/>
          </a:prstGeom>
          <a:noFill/>
        </p:spPr>
      </p:pic>
      <p:pic>
        <p:nvPicPr>
          <p:cNvPr id="19460" name="Picture 4" descr="http://www.clafoti.com/DICTIONARY/T/T_TIME_time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5214" y="285728"/>
            <a:ext cx="2927248" cy="29272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571876"/>
            <a:ext cx="38576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Мальчик бежит-</a:t>
            </a: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3501008"/>
            <a:ext cx="32816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Время бежит-</a:t>
            </a: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056" y="4286256"/>
            <a:ext cx="38218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прямое значение</a:t>
            </a:r>
            <a:endParaRPr lang="ru-RU" sz="36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61818" y="4286256"/>
            <a:ext cx="46746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переносное значение</a:t>
            </a:r>
            <a:endParaRPr lang="ru-RU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ages.forwallpaper.com/files/thumbs/preview/30/306305__channels-venice-italy-water-brick-house-wall_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892" y="820340"/>
            <a:ext cx="4062462" cy="254061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79942" y="3645024"/>
            <a:ext cx="24903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Стена дома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484" name="Picture 4" descr="http://natblog.ru/wp-content/uploads/ad544413a531_2E7C/BREGETA-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9020" y="811510"/>
            <a:ext cx="3716384" cy="25494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74013" y="3645023"/>
            <a:ext cx="27663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Стена дождя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892" y="4291355"/>
            <a:ext cx="38218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прямое значение</a:t>
            </a:r>
            <a:endParaRPr lang="ru-RU" sz="36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61818" y="4286256"/>
            <a:ext cx="46746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переносное значение</a:t>
            </a:r>
            <a:endParaRPr lang="ru-RU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330</Words>
  <Application>Microsoft Office PowerPoint</Application>
  <PresentationFormat>Экран (4:3)</PresentationFormat>
  <Paragraphs>103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User</cp:lastModifiedBy>
  <cp:revision>31</cp:revision>
  <dcterms:created xsi:type="dcterms:W3CDTF">2015-09-29T13:04:40Z</dcterms:created>
  <dcterms:modified xsi:type="dcterms:W3CDTF">2020-04-09T04:35:15Z</dcterms:modified>
</cp:coreProperties>
</file>