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3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7C3D9-7282-4665-BDAF-4B5D733BB561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56C6C-AD93-4AF5-8372-27274E293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0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956C6C-AD93-4AF5-8372-27274E29326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975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84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02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359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351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0821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66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529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36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785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12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11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92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36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99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525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73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5F57B-09C6-4C0C-8BBF-E57C69AF3DD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949F021-EFA2-4098-97DC-E903A3493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077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DA36A-0C79-43FE-AD06-DF0148FA7C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местоимения. Числа от 21 до 30. Правило чтения буквы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35DE3D8-E5AE-4041-A46E-8BA8CF03AC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771852"/>
            <a:ext cx="7766936" cy="1096899"/>
          </a:xfrm>
        </p:spPr>
        <p:txBody>
          <a:bodyPr/>
          <a:lstStyle/>
          <a:p>
            <a:r>
              <a:rPr lang="ru-RU" dirty="0"/>
              <a:t>Подготовил:</a:t>
            </a:r>
            <a:br>
              <a:rPr lang="ru-RU" dirty="0"/>
            </a:br>
            <a:r>
              <a:rPr lang="ru-RU" dirty="0"/>
              <a:t>Попов Дмитрий Сергеевич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197DB76E-79B7-47DC-83C4-693B612E03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6E328BD0-80A5-4B84-AC23-966DCE1338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57C08E44-1793-4D6E-B761-54A67D2A05A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78759" y="225213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B9C73FD-4285-42B2-8DAA-4356C3AD0A5C}"/>
              </a:ext>
            </a:extLst>
          </p:cNvPr>
          <p:cNvSpPr txBox="1">
            <a:spLocks/>
          </p:cNvSpPr>
          <p:nvPr/>
        </p:nvSpPr>
        <p:spPr>
          <a:xfrm>
            <a:off x="1507067" y="371114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Form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202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6E2A7-8728-44B6-AFAE-D6E78E859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86876"/>
            <a:ext cx="8596668" cy="728132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065151-F048-45CB-818C-7AD87F063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28" y="1418739"/>
            <a:ext cx="8220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16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6F962-7F90-4E36-9395-02D03FA42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8024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5B3623-611A-4D1F-A2EF-96470BF05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589" y="1457033"/>
            <a:ext cx="8248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89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0C1E16-5465-47BF-ABB3-FDCD5DC72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23DAF6-9E9E-4F10-A670-9E9CE06C6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639" y="1578787"/>
            <a:ext cx="7488065" cy="40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90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A44F7-797B-4415-B0C5-E15271300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D9343E6-295C-41D6-8267-41AF5194CB49}"/>
              </a:ext>
            </a:extLst>
          </p:cNvPr>
          <p:cNvSpPr txBox="1">
            <a:spLocks/>
          </p:cNvSpPr>
          <p:nvPr/>
        </p:nvSpPr>
        <p:spPr>
          <a:xfrm>
            <a:off x="854616" y="1766596"/>
            <a:ext cx="8596668" cy="427031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важно помнить о том, что местоимение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he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используем для обозначения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 мужского пола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т.е. мы не употребляем данное местоимение, если называем им стол или дом. Данное местоимение мы можем использовать только тогда, когда мы говорим о папе, брате, дедушке, дяде и т.д.  </a:t>
            </a:r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235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5924D-56C4-4E32-A9D2-774DC344D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E567DF-DD65-4C19-AC24-61DEAA8A1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58" y="1442162"/>
            <a:ext cx="8192666" cy="431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34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114A7-93E4-4043-A68F-C3655756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8612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D8DC357-7EC1-4BFA-89AD-84FB1C7FF719}"/>
              </a:ext>
            </a:extLst>
          </p:cNvPr>
          <p:cNvSpPr txBox="1">
            <a:spLocks/>
          </p:cNvSpPr>
          <p:nvPr/>
        </p:nvSpPr>
        <p:spPr>
          <a:xfrm>
            <a:off x="854616" y="1766596"/>
            <a:ext cx="8596668" cy="42703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she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используем для обозначения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 женского пола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т.е. мы не употребляем данное местоимение, если называем им кошку или скатерть. Данное местоимение мы можем использовать только тогда, когда мы говорим о маме, подруге, бабушке, тёте и т.д.  </a:t>
            </a:r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361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94D81-43F4-447E-B4A6-BBC29D23C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342" y="571241"/>
            <a:ext cx="8596668" cy="1320800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AC9B893E-20AE-420D-BAC2-C45BB7FA0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24125"/>
            <a:ext cx="5746944" cy="420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716E2BA-1A34-47FE-9939-9C498942AB1B}"/>
              </a:ext>
            </a:extLst>
          </p:cNvPr>
          <p:cNvSpPr txBox="1">
            <a:spLocks/>
          </p:cNvSpPr>
          <p:nvPr/>
        </p:nvSpPr>
        <p:spPr>
          <a:xfrm>
            <a:off x="803956" y="2337317"/>
            <a:ext cx="1327431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DCB081F-544D-427C-93BD-C4BE340C3E54}"/>
              </a:ext>
            </a:extLst>
          </p:cNvPr>
          <p:cNvSpPr txBox="1">
            <a:spLocks/>
          </p:cNvSpPr>
          <p:nvPr/>
        </p:nvSpPr>
        <p:spPr>
          <a:xfrm>
            <a:off x="8342171" y="2369973"/>
            <a:ext cx="1327431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38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49E4C-CCAC-49C1-BADF-89815628E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433529"/>
            <a:ext cx="8596668" cy="56484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A252CC7-8DFC-4D27-BB23-B2F92BCFD9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863" y="1193800"/>
            <a:ext cx="8596312" cy="482444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it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переводится как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it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обозначения животных, неодушевлённых предметов и событий. На русский язык мы будем его переводить в зависимости от того, что мы имеем ввиду. Например, если мы имеем ввиду стол, то мы скажем </a:t>
            </a:r>
            <a:r>
              <a:rPr lang="ru-RU" sz="43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собаку – скажем 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она.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134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91EB2B-EB48-4707-BF2A-FB100A7DF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414867"/>
            <a:ext cx="8596668" cy="56484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1CC285-0ADA-4F62-9D5A-5D4FCDC42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62" y="1047750"/>
            <a:ext cx="5381625" cy="47625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52D59EA-A225-47F6-ADE8-73DBC325D461}"/>
              </a:ext>
            </a:extLst>
          </p:cNvPr>
          <p:cNvSpPr txBox="1">
            <a:spLocks/>
          </p:cNvSpPr>
          <p:nvPr/>
        </p:nvSpPr>
        <p:spPr>
          <a:xfrm>
            <a:off x="803956" y="2337317"/>
            <a:ext cx="1327431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E944649-1F38-4BBD-BD3C-71D142B20EA8}"/>
              </a:ext>
            </a:extLst>
          </p:cNvPr>
          <p:cNvSpPr txBox="1">
            <a:spLocks/>
          </p:cNvSpPr>
          <p:nvPr/>
        </p:nvSpPr>
        <p:spPr>
          <a:xfrm>
            <a:off x="8289807" y="2163146"/>
            <a:ext cx="1327431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999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4DA97-3846-46D2-BA77-37C496D9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517503"/>
            <a:ext cx="8596668" cy="728133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CD1D3D-9502-4EFF-BD94-56EDE95DA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81" y="1571625"/>
            <a:ext cx="6510629" cy="371475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D54FB9F-DD67-4935-88A5-C254FAC19D61}"/>
              </a:ext>
            </a:extLst>
          </p:cNvPr>
          <p:cNvSpPr txBox="1">
            <a:spLocks/>
          </p:cNvSpPr>
          <p:nvPr/>
        </p:nvSpPr>
        <p:spPr>
          <a:xfrm>
            <a:off x="803956" y="2337317"/>
            <a:ext cx="1327431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70EF954-411C-4DDC-BB24-27D412265006}"/>
              </a:ext>
            </a:extLst>
          </p:cNvPr>
          <p:cNvSpPr txBox="1">
            <a:spLocks/>
          </p:cNvSpPr>
          <p:nvPr/>
        </p:nvSpPr>
        <p:spPr>
          <a:xfrm>
            <a:off x="8482910" y="2337316"/>
            <a:ext cx="1327431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7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C6B088-2C4C-4412-81A9-7CA719AFB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Let's repeat the numbers from 11 to 20.</a:t>
            </a:r>
            <a:br>
              <a:rPr lang="ru-RU" dirty="0"/>
            </a:br>
            <a:r>
              <a:rPr lang="ru-RU" i="1" dirty="0">
                <a:solidFill>
                  <a:srgbClr val="0070C0"/>
                </a:solidFill>
              </a:rPr>
              <a:t>Повторим числа от 11 до 20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6EFFE8F-689B-4F19-959D-0D158128E51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9" t="7798" r="12855" b="10228"/>
          <a:stretch/>
        </p:blipFill>
        <p:spPr bwMode="auto">
          <a:xfrm>
            <a:off x="2304662" y="1930400"/>
            <a:ext cx="6260842" cy="390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831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E6D357-F4DB-412D-84A3-B4F605DF6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641" y="396206"/>
            <a:ext cx="8596668" cy="728133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2D0F12F-0694-40BD-BF17-E7CF4A7EBD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7863" y="1193800"/>
            <a:ext cx="8596312" cy="482444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you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встречалось, и мы переводили его как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в английском языке местоимение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you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используем, когда хотим сказать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когда хотим сказать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это местоимение употребляется, как для обозначения одного человека, так и для обозначения нескольких лиц.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14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66631-6CD7-4C46-8837-370F381D6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633" y="545496"/>
            <a:ext cx="8596668" cy="728133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Pronouns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9B12A4-5149-48F0-9FAE-A9D207F9EB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674" y="5452104"/>
            <a:ext cx="8596668" cy="860400"/>
          </a:xfrm>
        </p:spPr>
        <p:txBody>
          <a:bodyPr/>
          <a:lstStyle/>
          <a:p>
            <a:pPr algn="ctr"/>
            <a:r>
              <a:rPr lang="ru-RU" dirty="0"/>
              <a:t>Местоимение </a:t>
            </a:r>
            <a:r>
              <a:rPr lang="en-US" dirty="0"/>
              <a:t>they</a:t>
            </a:r>
            <a:r>
              <a:rPr lang="ru-RU" dirty="0"/>
              <a:t> мы употребляем для обозначения людей и для обозначения предметов.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340D54-E5D2-4DEB-B9E4-96B03C1DC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322" y="1350897"/>
            <a:ext cx="6865289" cy="3601581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9003428-C1B3-4630-BF81-C27515E81BBD}"/>
              </a:ext>
            </a:extLst>
          </p:cNvPr>
          <p:cNvSpPr txBox="1">
            <a:spLocks/>
          </p:cNvSpPr>
          <p:nvPr/>
        </p:nvSpPr>
        <p:spPr>
          <a:xfrm>
            <a:off x="7018143" y="4110608"/>
            <a:ext cx="1659326" cy="1091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08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5802B-2FEE-4C7C-ADC1-D0AE21C5F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303" y="439024"/>
            <a:ext cx="8596668" cy="755228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Open the notebook and make a note:</a:t>
            </a:r>
            <a:endParaRPr lang="ru-RU" sz="3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790974-9636-4052-86B2-D19BB5A4E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2316093"/>
            <a:ext cx="8596668" cy="1192217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Friday, the twenty-third of September</a:t>
            </a:r>
            <a:b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Classwork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911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971A2-5A36-4B51-A106-DE13ADF1E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8132" y="434914"/>
            <a:ext cx="3854528" cy="610114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Выполни задание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0AAEF259-823B-4E0B-A5E0-79EC242CA9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0499997"/>
              </p:ext>
            </p:extLst>
          </p:nvPr>
        </p:nvGraphicFramePr>
        <p:xfrm>
          <a:off x="1156996" y="3985337"/>
          <a:ext cx="811763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527">
                  <a:extLst>
                    <a:ext uri="{9D8B030D-6E8A-4147-A177-3AD203B41FA5}">
                      <a16:colId xmlns:a16="http://schemas.microsoft.com/office/drawing/2014/main" val="1493169723"/>
                    </a:ext>
                  </a:extLst>
                </a:gridCol>
                <a:gridCol w="1623527">
                  <a:extLst>
                    <a:ext uri="{9D8B030D-6E8A-4147-A177-3AD203B41FA5}">
                      <a16:colId xmlns:a16="http://schemas.microsoft.com/office/drawing/2014/main" val="2242537779"/>
                    </a:ext>
                  </a:extLst>
                </a:gridCol>
                <a:gridCol w="1623527">
                  <a:extLst>
                    <a:ext uri="{9D8B030D-6E8A-4147-A177-3AD203B41FA5}">
                      <a16:colId xmlns:a16="http://schemas.microsoft.com/office/drawing/2014/main" val="4113606385"/>
                    </a:ext>
                  </a:extLst>
                </a:gridCol>
                <a:gridCol w="1623527">
                  <a:extLst>
                    <a:ext uri="{9D8B030D-6E8A-4147-A177-3AD203B41FA5}">
                      <a16:colId xmlns:a16="http://schemas.microsoft.com/office/drawing/2014/main" val="2592734261"/>
                    </a:ext>
                  </a:extLst>
                </a:gridCol>
                <a:gridCol w="1623527">
                  <a:extLst>
                    <a:ext uri="{9D8B030D-6E8A-4147-A177-3AD203B41FA5}">
                      <a16:colId xmlns:a16="http://schemas.microsoft.com/office/drawing/2014/main" val="53486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she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they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9575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4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0686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2449260"/>
                  </a:ext>
                </a:extLst>
              </a:tr>
            </a:tbl>
          </a:graphicData>
        </a:graphic>
      </p:graphicFrame>
      <p:sp>
        <p:nvSpPr>
          <p:cNvPr id="4" name="Текст 3">
            <a:extLst>
              <a:ext uri="{FF2B5EF4-FFF2-40B4-BE49-F238E27FC236}">
                <a16:creationId xmlns:a16="http://schemas.microsoft.com/office/drawing/2014/main" id="{B326ED06-10CE-4A0E-BE4D-DBF1EC5C0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6996" y="1697212"/>
            <a:ext cx="8201608" cy="1876411"/>
          </a:xfrm>
        </p:spPr>
        <p:txBody>
          <a:bodyPr>
            <a:normAutofit/>
          </a:bodyPr>
          <a:lstStyle/>
          <a:p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 существительные по колонкам: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Tom, mother, uncle, Rick, Spiderman, brother, table, Ann, cousins, niece, Bob, dog, hamster, my room, sister, flowers, cups, plates, books.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447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CF0351-28E9-42A9-ACCD-9BBF23928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633" y="495073"/>
            <a:ext cx="8596668" cy="792551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Homework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F927EB-2257-401B-A822-78DF6CF1F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1351" y="1662949"/>
            <a:ext cx="8596668" cy="3114323"/>
          </a:xfrm>
        </p:spPr>
        <p:txBody>
          <a:bodyPr/>
          <a:lstStyle/>
          <a:p>
            <a:r>
              <a:rPr lang="ru-RU" sz="2400" dirty="0"/>
              <a:t>Замените выделенные слова личными местоимениями </a:t>
            </a:r>
            <a:br>
              <a:rPr lang="ru-RU" sz="2400" dirty="0"/>
            </a:br>
            <a:r>
              <a:rPr lang="en-US" sz="2400" i="1" dirty="0">
                <a:solidFill>
                  <a:srgbClr val="0070C0"/>
                </a:solidFill>
              </a:rPr>
              <a:t>he, she, it, we, they.</a:t>
            </a:r>
          </a:p>
          <a:p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1. </a:t>
            </a:r>
            <a:r>
              <a:rPr lang="en-US" sz="2400" b="1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Nick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 is from Great Britain. </a:t>
            </a:r>
            <a:br>
              <a:rPr lang="ru-RU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</a:b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2. </a:t>
            </a:r>
            <a:r>
              <a:rPr lang="en-US" sz="2400" b="1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Iren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 is a student.</a:t>
            </a:r>
            <a:br>
              <a:rPr lang="ru-RU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</a:b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3. </a:t>
            </a:r>
            <a:r>
              <a:rPr lang="en-US" sz="2400" b="1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Bert and his brother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live in London.</a:t>
            </a:r>
            <a:br>
              <a:rPr lang="en-US" sz="2400" dirty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4. </a:t>
            </a:r>
            <a:r>
              <a:rPr lang="en-US" sz="2400" b="1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Helen and me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 are good friends. </a:t>
            </a:r>
            <a:br>
              <a:rPr lang="ru-RU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</a:b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5. </a:t>
            </a:r>
            <a:r>
              <a:rPr lang="en-US" sz="2400" b="1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The cat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Bookman Old Style" panose="02050604050505020204" pitchFamily="18" charset="0"/>
              </a:rPr>
              <a:t> is drinking milk.</a:t>
            </a:r>
            <a:endParaRPr lang="en-US" sz="2400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8475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6EE5C-2296-401E-8FEB-7B2548ED3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Thanks for the lesson</a:t>
            </a:r>
            <a:r>
              <a:rPr lang="ru-RU" dirty="0"/>
              <a:t>!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C3370056-213B-43BD-98DE-77151DA04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101" y="1537561"/>
            <a:ext cx="4053762" cy="426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569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82DF2-CE47-4280-B259-1C91B4201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90932"/>
            <a:ext cx="9269098" cy="182658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Solve the examples in English</a:t>
            </a:r>
            <a:br>
              <a:rPr lang="en-US" dirty="0"/>
            </a:br>
            <a:r>
              <a:rPr lang="ru-RU" i="1" dirty="0">
                <a:solidFill>
                  <a:srgbClr val="0070C0"/>
                </a:solidFill>
              </a:rPr>
              <a:t>Реши примеры на английском языке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E8B9F7-A486-4801-A08D-EF3E9FCC1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2297432"/>
            <a:ext cx="8596668" cy="4103368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Twelve plus four is ______________.</a:t>
            </a:r>
          </a:p>
          <a:p>
            <a:r>
              <a:rPr lang="en-US" dirty="0">
                <a:solidFill>
                  <a:srgbClr val="FFFF00"/>
                </a:solidFill>
              </a:rPr>
              <a:t>Seven plus eight is</a:t>
            </a:r>
            <a:r>
              <a:rPr lang="ru-RU" dirty="0">
                <a:solidFill>
                  <a:srgbClr val="FFFF00"/>
                </a:solidFill>
              </a:rPr>
              <a:t> ______________.</a:t>
            </a:r>
          </a:p>
          <a:p>
            <a:r>
              <a:rPr lang="en-US" dirty="0">
                <a:solidFill>
                  <a:srgbClr val="00B050"/>
                </a:solidFill>
              </a:rPr>
              <a:t>Three plus thirteen is</a:t>
            </a:r>
            <a:r>
              <a:rPr lang="ru-RU" dirty="0">
                <a:solidFill>
                  <a:srgbClr val="00B050"/>
                </a:solidFill>
              </a:rPr>
              <a:t> ______________.</a:t>
            </a: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Eighteen plus zero is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_______________.</a:t>
            </a:r>
          </a:p>
          <a:p>
            <a:r>
              <a:rPr lang="en-US" dirty="0">
                <a:solidFill>
                  <a:schemeClr val="tx1"/>
                </a:solidFill>
              </a:rPr>
              <a:t>Eleven minus four is</a:t>
            </a:r>
            <a:r>
              <a:rPr lang="ru-RU" dirty="0">
                <a:solidFill>
                  <a:schemeClr val="tx1"/>
                </a:solidFill>
              </a:rPr>
              <a:t> _______________.</a:t>
            </a:r>
          </a:p>
          <a:p>
            <a:r>
              <a:rPr lang="en-US" dirty="0">
                <a:solidFill>
                  <a:srgbClr val="FFC000"/>
                </a:solidFill>
              </a:rPr>
              <a:t>Twenty minus twelve is</a:t>
            </a:r>
            <a:r>
              <a:rPr lang="ru-RU" dirty="0">
                <a:solidFill>
                  <a:srgbClr val="FFC000"/>
                </a:solidFill>
              </a:rPr>
              <a:t> ______________. 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Thirteen minus six is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________________.</a:t>
            </a:r>
          </a:p>
          <a:p>
            <a:r>
              <a:rPr lang="en-US" dirty="0">
                <a:solidFill>
                  <a:srgbClr val="7030A0"/>
                </a:solidFill>
              </a:rPr>
              <a:t>Ten minus ten is __________.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204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8D28A-6C37-4BB3-AFF9-4E6002242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284238"/>
            <a:ext cx="8596668" cy="7281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Повторим правило чтения буквы </a:t>
            </a:r>
            <a:r>
              <a:rPr lang="en-US" dirty="0" err="1"/>
              <a:t>Uu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6D7C86-7155-4FB5-BB33-55982C50A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5903" y="1140434"/>
            <a:ext cx="8596668" cy="394475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</a:rPr>
              <a:t>Uu</a:t>
            </a:r>
            <a:endParaRPr lang="en-US" sz="2800" dirty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          </a:t>
            </a:r>
            <a:r>
              <a:rPr lang="ru-RU" sz="2800" dirty="0">
                <a:solidFill>
                  <a:srgbClr val="FF0000"/>
                </a:solidFill>
              </a:rPr>
              <a:t>Закрытый слог             Открытый слог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                  </a:t>
            </a:r>
            <a:r>
              <a:rPr lang="en-US" sz="2800" dirty="0">
                <a:solidFill>
                  <a:srgbClr val="0070C0"/>
                </a:solidFill>
              </a:rPr>
              <a:t>[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˄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              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dirty="0">
                <a:solidFill>
                  <a:srgbClr val="0070C0"/>
                </a:solidFill>
              </a:rPr>
              <a:t>[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2800" dirty="0">
                <a:solidFill>
                  <a:srgbClr val="0070C0"/>
                </a:solidFill>
              </a:rPr>
              <a:t>[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r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                      p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                         r</a:t>
            </a: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b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m</a:t>
            </a:r>
            <a:r>
              <a:rPr lang="en-US" sz="2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                   m</a:t>
            </a:r>
            <a:r>
              <a:rPr lang="en-US" sz="2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                        bl</a:t>
            </a:r>
            <a:r>
              <a:rPr lang="en-US" sz="2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b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2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b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f</a:t>
            </a:r>
            <a:r>
              <a:rPr lang="en-US" sz="2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nny </a:t>
            </a:r>
            <a:b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endParaRPr lang="en-US" sz="2400" dirty="0">
              <a:solidFill>
                <a:srgbClr val="0070C0"/>
              </a:solidFill>
            </a:endParaRPr>
          </a:p>
          <a:p>
            <a:pPr algn="ctr"/>
            <a:endParaRPr lang="en-US" sz="2800" dirty="0">
              <a:solidFill>
                <a:srgbClr val="FF0000"/>
              </a:solidFill>
            </a:endParaRPr>
          </a:p>
          <a:p>
            <a:pPr algn="ctr"/>
            <a:endParaRPr lang="en-US" sz="2800" dirty="0">
              <a:solidFill>
                <a:srgbClr val="FF0000"/>
              </a:solidFill>
            </a:endParaRP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52319182-6634-49CA-8933-45782A45390E}"/>
              </a:ext>
            </a:extLst>
          </p:cNvPr>
          <p:cNvCxnSpPr/>
          <p:nvPr/>
        </p:nvCxnSpPr>
        <p:spPr>
          <a:xfrm flipH="1">
            <a:off x="3638939" y="1455576"/>
            <a:ext cx="1455575" cy="3359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69FB71BF-42C9-4612-B7E0-18BAFBA3A732}"/>
              </a:ext>
            </a:extLst>
          </p:cNvPr>
          <p:cNvCxnSpPr>
            <a:cxnSpLocks/>
          </p:cNvCxnSpPr>
          <p:nvPr/>
        </p:nvCxnSpPr>
        <p:spPr>
          <a:xfrm>
            <a:off x="5442858" y="1455576"/>
            <a:ext cx="1527109" cy="4012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933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D879C1-4E02-496E-BC81-6FB0DA1C5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30891"/>
            <a:ext cx="8596668" cy="1376611"/>
          </a:xfrm>
        </p:spPr>
        <p:txBody>
          <a:bodyPr/>
          <a:lstStyle/>
          <a:p>
            <a:pPr algn="ctr"/>
            <a:r>
              <a:rPr lang="en-US" dirty="0"/>
              <a:t>Repeat the days of the week</a:t>
            </a:r>
            <a:br>
              <a:rPr lang="ru-RU" dirty="0"/>
            </a:br>
            <a:r>
              <a:rPr lang="ru-RU" i="1" dirty="0">
                <a:solidFill>
                  <a:srgbClr val="0070C0"/>
                </a:solidFill>
              </a:rPr>
              <a:t>Повтори дни недели</a:t>
            </a: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DC57D4D-E77E-437E-B5E5-72AAFF965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28" y="1587136"/>
            <a:ext cx="6223648" cy="466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435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1FACF2-D20C-4F10-AEA3-469B31F1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86875"/>
            <a:ext cx="8596668" cy="224435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Insert the missing letters </a:t>
            </a:r>
            <a:br>
              <a:rPr lang="ru-RU" dirty="0"/>
            </a:br>
            <a:r>
              <a:rPr lang="en-US" dirty="0"/>
              <a:t>and translate the sentences</a:t>
            </a:r>
            <a:br>
              <a:rPr lang="ru-RU" dirty="0"/>
            </a:br>
            <a:r>
              <a:rPr lang="ru-RU" i="1" dirty="0">
                <a:solidFill>
                  <a:srgbClr val="0070C0"/>
                </a:solidFill>
              </a:rPr>
              <a:t>Вставь пропущенные буквы</a:t>
            </a:r>
            <a:br>
              <a:rPr lang="ru-RU" i="1" dirty="0">
                <a:solidFill>
                  <a:srgbClr val="0070C0"/>
                </a:solidFill>
              </a:rPr>
            </a:br>
            <a:r>
              <a:rPr lang="ru-RU" i="1" dirty="0">
                <a:solidFill>
                  <a:srgbClr val="0070C0"/>
                </a:solidFill>
              </a:rPr>
              <a:t>и переведи предложения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6BE5A6-BD43-4E2F-A5C5-4002AE32C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2855167"/>
            <a:ext cx="8596668" cy="253268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1) </a:t>
            </a:r>
            <a:r>
              <a:rPr lang="en-US" sz="2800" dirty="0">
                <a:solidFill>
                  <a:srgbClr val="FF0000"/>
                </a:solidFill>
              </a:rPr>
              <a:t>My cat ate fish on Fr</a:t>
            </a:r>
            <a:r>
              <a:rPr lang="ru-RU" sz="2800" dirty="0">
                <a:solidFill>
                  <a:srgbClr val="FF0000"/>
                </a:solidFill>
              </a:rPr>
              <a:t>…</a:t>
            </a:r>
            <a:r>
              <a:rPr lang="en-US" sz="2800" dirty="0">
                <a:solidFill>
                  <a:srgbClr val="FF0000"/>
                </a:solidFill>
              </a:rPr>
              <a:t>day.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>
                <a:solidFill>
                  <a:srgbClr val="FF0000"/>
                </a:solidFill>
              </a:rPr>
              <a:t>2) </a:t>
            </a:r>
            <a:r>
              <a:rPr lang="en-US" sz="2800" dirty="0">
                <a:solidFill>
                  <a:srgbClr val="FF0000"/>
                </a:solidFill>
              </a:rPr>
              <a:t>My uncle works on Th</a:t>
            </a:r>
            <a:r>
              <a:rPr lang="ru-RU" sz="2800" dirty="0">
                <a:solidFill>
                  <a:srgbClr val="FF0000"/>
                </a:solidFill>
              </a:rPr>
              <a:t>…</a:t>
            </a:r>
            <a:r>
              <a:rPr lang="en-US" sz="2800" dirty="0" err="1">
                <a:solidFill>
                  <a:srgbClr val="FF0000"/>
                </a:solidFill>
              </a:rPr>
              <a:t>rsday</a:t>
            </a:r>
            <a:r>
              <a:rPr lang="en-US" sz="2800" dirty="0">
                <a:solidFill>
                  <a:srgbClr val="FF0000"/>
                </a:solidFill>
              </a:rPr>
              <a:t> and S</a:t>
            </a:r>
            <a:r>
              <a:rPr lang="ru-RU" sz="2800" dirty="0">
                <a:solidFill>
                  <a:srgbClr val="FF0000"/>
                </a:solidFill>
              </a:rPr>
              <a:t>…</a:t>
            </a:r>
            <a:r>
              <a:rPr lang="en-US" sz="2800" dirty="0" err="1">
                <a:solidFill>
                  <a:srgbClr val="FF0000"/>
                </a:solidFill>
              </a:rPr>
              <a:t>tu</a:t>
            </a:r>
            <a:r>
              <a:rPr lang="ru-RU" sz="2800" dirty="0">
                <a:solidFill>
                  <a:srgbClr val="FF0000"/>
                </a:solidFill>
              </a:rPr>
              <a:t>…</a:t>
            </a:r>
            <a:r>
              <a:rPr lang="en-US" sz="2800" dirty="0">
                <a:solidFill>
                  <a:srgbClr val="FF0000"/>
                </a:solidFill>
              </a:rPr>
              <a:t>day.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>
                <a:solidFill>
                  <a:srgbClr val="FF0000"/>
                </a:solidFill>
              </a:rPr>
              <a:t>3) </a:t>
            </a:r>
            <a:r>
              <a:rPr lang="en-US" sz="2800" dirty="0">
                <a:solidFill>
                  <a:srgbClr val="FF0000"/>
                </a:solidFill>
              </a:rPr>
              <a:t>Many people love S</a:t>
            </a:r>
            <a:r>
              <a:rPr lang="ru-RU" sz="2800" dirty="0">
                <a:solidFill>
                  <a:srgbClr val="FF0000"/>
                </a:solidFill>
              </a:rPr>
              <a:t>…</a:t>
            </a:r>
            <a:r>
              <a:rPr lang="en-US" sz="2800" dirty="0" err="1">
                <a:solidFill>
                  <a:srgbClr val="FF0000"/>
                </a:solidFill>
              </a:rPr>
              <a:t>nday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>
                <a:solidFill>
                  <a:srgbClr val="FF0000"/>
                </a:solidFill>
              </a:rPr>
              <a:t>4) </a:t>
            </a:r>
            <a:r>
              <a:rPr lang="en-US" sz="2800" dirty="0">
                <a:solidFill>
                  <a:srgbClr val="FF0000"/>
                </a:solidFill>
              </a:rPr>
              <a:t>I'm going to a friend's birthday party on Tu</a:t>
            </a:r>
            <a:r>
              <a:rPr lang="ru-RU" sz="2800" dirty="0">
                <a:solidFill>
                  <a:srgbClr val="FF0000"/>
                </a:solidFill>
              </a:rPr>
              <a:t>…</a:t>
            </a:r>
            <a:r>
              <a:rPr lang="en-US" sz="2800" dirty="0" err="1">
                <a:solidFill>
                  <a:srgbClr val="FF0000"/>
                </a:solidFill>
              </a:rPr>
              <a:t>sday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93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E86043-8CE5-442F-A91F-F90E5010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Let's repeat the numbers from </a:t>
            </a:r>
            <a:r>
              <a:rPr lang="ru-RU" dirty="0"/>
              <a:t>21</a:t>
            </a:r>
            <a:r>
              <a:rPr lang="en-US" dirty="0"/>
              <a:t> to </a:t>
            </a:r>
            <a:r>
              <a:rPr lang="ru-RU" dirty="0"/>
              <a:t>3</a:t>
            </a:r>
            <a:r>
              <a:rPr lang="en-US" dirty="0"/>
              <a:t>0.</a:t>
            </a:r>
            <a:br>
              <a:rPr lang="ru-RU" dirty="0"/>
            </a:br>
            <a:r>
              <a:rPr lang="ru-RU" i="1" dirty="0">
                <a:solidFill>
                  <a:srgbClr val="0070C0"/>
                </a:solidFill>
              </a:rPr>
              <a:t>Повторим числа от 21 до 30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CFF82A-AC70-41DE-AD6C-FA51EBF4E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583" y="1930400"/>
            <a:ext cx="3152483" cy="329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522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5C093-E437-4347-B68C-80CA95D36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86875"/>
            <a:ext cx="8596668" cy="125531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Translate the sentences</a:t>
            </a:r>
            <a:br>
              <a:rPr lang="ru-RU" dirty="0"/>
            </a:br>
            <a:r>
              <a:rPr lang="ru-RU" i="1" dirty="0">
                <a:solidFill>
                  <a:srgbClr val="0070C0"/>
                </a:solidFill>
              </a:rPr>
              <a:t>Переведи предложения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D18887-4B3E-4E17-A294-24B27AF4D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2286000"/>
            <a:ext cx="8596668" cy="3101848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David's mother turned twenty-two on Wednesday.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Twelve plus eighteen is thirty.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be twenty-one in five years.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Kirill was born twenty-six years ago.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43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858D62-002E-4B7F-B8D3-1F1825F9B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616" y="1766596"/>
            <a:ext cx="8596668" cy="231088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Местоимения – слова, которые указывают на предмет,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но не называют его. Это такие слова, как </a:t>
            </a:r>
            <a:r>
              <a:rPr lang="ru-RU" dirty="0">
                <a:solidFill>
                  <a:srgbClr val="FF0000"/>
                </a:solidFill>
              </a:rPr>
              <a:t>он, я, она, они.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7891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</TotalTime>
  <Words>695</Words>
  <Application>Microsoft Office PowerPoint</Application>
  <PresentationFormat>Широкоэкранный</PresentationFormat>
  <Paragraphs>69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Arial Black</vt:lpstr>
      <vt:lpstr>Bookman Old Style</vt:lpstr>
      <vt:lpstr>Calibri</vt:lpstr>
      <vt:lpstr>Times New Roman</vt:lpstr>
      <vt:lpstr>Trebuchet MS</vt:lpstr>
      <vt:lpstr>Wingdings 3</vt:lpstr>
      <vt:lpstr>Аспект</vt:lpstr>
      <vt:lpstr>Тема: Личные местоимения. Числа от 21 до 30. Правило чтения буквы Uu.</vt:lpstr>
      <vt:lpstr>Let's repeat the numbers from 11 to 20. Повторим числа от 11 до 20</vt:lpstr>
      <vt:lpstr>Solve the examples in English Реши примеры на английском языке</vt:lpstr>
      <vt:lpstr>Повторим правило чтения буквы Uu</vt:lpstr>
      <vt:lpstr>Repeat the days of the week Повтори дни недели</vt:lpstr>
      <vt:lpstr>Insert the missing letters  and translate the sentences Вставь пропущенные буквы и переведи предложения</vt:lpstr>
      <vt:lpstr>Let's repeat the numbers from 21 to 30. Повторим числа от 21 до 30</vt:lpstr>
      <vt:lpstr>Translate the sentences Переведи предложения</vt:lpstr>
      <vt:lpstr>Местоимения – слова, которые указывают на предмет,  но не называют его. Это такие слова, как он, я, она, они.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Personal Pronouns</vt:lpstr>
      <vt:lpstr>Open the notebook and make a note:</vt:lpstr>
      <vt:lpstr>Выполни задание</vt:lpstr>
      <vt:lpstr>Homework</vt:lpstr>
      <vt:lpstr>Thanks for the lesson!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Личные местоимения. Числа от 21 до 30. Правило чтения буквы Uu.</dc:title>
  <dc:creator>Дмитрий Попов</dc:creator>
  <cp:lastModifiedBy>Дмитрий Попов</cp:lastModifiedBy>
  <cp:revision>14</cp:revision>
  <dcterms:created xsi:type="dcterms:W3CDTF">2022-09-26T07:13:32Z</dcterms:created>
  <dcterms:modified xsi:type="dcterms:W3CDTF">2022-09-26T09:12:42Z</dcterms:modified>
</cp:coreProperties>
</file>