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13" r:id="rId2"/>
    <p:sldId id="309" r:id="rId3"/>
    <p:sldId id="310" r:id="rId4"/>
    <p:sldId id="315" r:id="rId5"/>
    <p:sldId id="322" r:id="rId6"/>
    <p:sldId id="323" r:id="rId7"/>
    <p:sldId id="324" r:id="rId8"/>
    <p:sldId id="329" r:id="rId9"/>
    <p:sldId id="320" r:id="rId10"/>
    <p:sldId id="318" r:id="rId11"/>
    <p:sldId id="319" r:id="rId12"/>
    <p:sldId id="325" r:id="rId13"/>
    <p:sldId id="316" r:id="rId14"/>
    <p:sldId id="317" r:id="rId15"/>
    <p:sldId id="31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9" d="100"/>
          <a:sy n="49" d="100"/>
        </p:scale>
        <p:origin x="-2418" y="-9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91A6EF-A819-4CE3-B35E-A79A349C1F77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E02A10-5E98-4F85-8ACB-40A3C7CF7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279860-B783-4600-A6F2-254C750D2811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CEA55A-3076-4000-994F-D56FD326E22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8124E9-0F9F-4E2D-8ADE-13C646FA6E5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444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EE2FA-888A-4475-BDF6-7B285D64C6C4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games-for-kids.ru/obuchenie-matematike/cifra-4.php" TargetMode="External"/><Relationship Id="rId2" Type="http://schemas.openxmlformats.org/officeDocument/2006/relationships/hyperlink" Target="http://games-for-kids.ru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chitalnya.ru/board/2011-05-11/p34/" TargetMode="External"/><Relationship Id="rId4" Type="http://schemas.openxmlformats.org/officeDocument/2006/relationships/hyperlink" Target="http://www.liveinternet.ru/users/4216969/post171060946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14348" y="2130425"/>
            <a:ext cx="7058052" cy="1470025"/>
          </a:xfrm>
        </p:spPr>
        <p:txBody>
          <a:bodyPr/>
          <a:lstStyle/>
          <a:p>
            <a:r>
              <a:rPr lang="ru-RU" dirty="0"/>
              <a:t>    Число и цифра 4</a:t>
            </a:r>
            <a:br>
              <a:rPr lang="ru-RU" dirty="0"/>
            </a:br>
            <a:endParaRPr lang="ru-RU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857E8918-0197-46DC-80CF-A9FAB67034DE}"/>
              </a:ext>
            </a:extLst>
          </p:cNvPr>
          <p:cNvSpPr/>
          <p:nvPr/>
        </p:nvSpPr>
        <p:spPr>
          <a:xfrm>
            <a:off x="3419872" y="260648"/>
            <a:ext cx="3744416" cy="648072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Набери 4 рубля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F2F4C651-D25A-4291-BF8F-AF613B8408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9744" y="4509120"/>
            <a:ext cx="230425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5D864BD2-A8F7-4EA2-B693-27B960A80A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39575"/>
            <a:ext cx="1390113" cy="1354679"/>
          </a:xfrm>
          <a:prstGeom prst="ellipse">
            <a:avLst/>
          </a:prstGeom>
          <a:ln w="285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xmlns="" id="{D0BE5AFD-EA66-4EBE-B639-5B2A28D891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000"/>
          <a:stretch/>
        </p:blipFill>
        <p:spPr bwMode="auto">
          <a:xfrm>
            <a:off x="2413593" y="3155174"/>
            <a:ext cx="1512752" cy="1467580"/>
          </a:xfrm>
          <a:prstGeom prst="ellipse">
            <a:avLst/>
          </a:prstGeom>
          <a:ln w="28575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5810719C-7EBE-4E4A-9270-053A90EDB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7422" y="1214422"/>
            <a:ext cx="1390113" cy="1354679"/>
          </a:xfrm>
          <a:prstGeom prst="ellipse">
            <a:avLst/>
          </a:prstGeom>
          <a:ln w="285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xmlns="" id="{6FEA541B-02FE-4BEE-8DBD-829414C74B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000"/>
          <a:stretch/>
        </p:blipFill>
        <p:spPr bwMode="auto">
          <a:xfrm>
            <a:off x="4139952" y="3155174"/>
            <a:ext cx="1512752" cy="1467580"/>
          </a:xfrm>
          <a:prstGeom prst="ellipse">
            <a:avLst/>
          </a:prstGeom>
          <a:ln w="28575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xmlns="" id="{9653122F-ACBD-48CA-9BFB-AFC51B4796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000"/>
          <a:stretch/>
        </p:blipFill>
        <p:spPr bwMode="auto">
          <a:xfrm>
            <a:off x="1141986" y="5101313"/>
            <a:ext cx="1512752" cy="1467580"/>
          </a:xfrm>
          <a:prstGeom prst="ellipse">
            <a:avLst/>
          </a:prstGeom>
          <a:ln w="28575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B038B506-2EE2-4EC1-A9CF-1B69876B72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14707" y="5126077"/>
            <a:ext cx="1390113" cy="1354679"/>
          </a:xfrm>
          <a:prstGeom prst="ellipse">
            <a:avLst/>
          </a:prstGeom>
          <a:ln w="285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xmlns="" id="{44A0E6DF-0310-4004-96A2-26CC75FC1E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8576" y="5101313"/>
            <a:ext cx="1390113" cy="1354679"/>
          </a:xfrm>
          <a:prstGeom prst="ellipse">
            <a:avLst/>
          </a:prstGeom>
          <a:ln w="285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99332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8F55FD9-1DFB-4DC8-A75C-C4BA3EFF4A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163" t="48740" r="60269" b="31100"/>
          <a:stretch/>
        </p:blipFill>
        <p:spPr>
          <a:xfrm>
            <a:off x="467544" y="1529350"/>
            <a:ext cx="2448272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14A3E6D-DC6B-4A30-BC2B-6F0CABFDED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025" t="48740" r="40876" b="31100"/>
          <a:stretch/>
        </p:blipFill>
        <p:spPr>
          <a:xfrm>
            <a:off x="6185235" y="1529350"/>
            <a:ext cx="2448272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FD27E853-AF4C-4D0F-99BF-83AF490327BF}"/>
              </a:ext>
            </a:extLst>
          </p:cNvPr>
          <p:cNvSpPr/>
          <p:nvPr/>
        </p:nvSpPr>
        <p:spPr>
          <a:xfrm>
            <a:off x="3347865" y="1844824"/>
            <a:ext cx="2448272" cy="64807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3 - 1 = 2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260E02FE-D332-4779-A9BE-52728FEAA1A9}"/>
              </a:ext>
            </a:extLst>
          </p:cNvPr>
          <p:cNvSpPr/>
          <p:nvPr/>
        </p:nvSpPr>
        <p:spPr>
          <a:xfrm>
            <a:off x="3347865" y="2852936"/>
            <a:ext cx="2448272" cy="64807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4 - 1 = 3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BD546EED-245E-4B1C-A80E-418AE361A089}"/>
              </a:ext>
            </a:extLst>
          </p:cNvPr>
          <p:cNvSpPr/>
          <p:nvPr/>
        </p:nvSpPr>
        <p:spPr>
          <a:xfrm>
            <a:off x="3337280" y="3785739"/>
            <a:ext cx="2448272" cy="64807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3 + 1 = 4</a:t>
            </a:r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xmlns="" id="{628279C5-181B-4E57-81C6-8D6E3DAD6BDD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5796137" y="2852936"/>
            <a:ext cx="792087" cy="324036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xmlns="" id="{55AF81B2-95B0-4573-AC76-19048E0E8667}"/>
              </a:ext>
            </a:extLst>
          </p:cNvPr>
          <p:cNvCxnSpPr>
            <a:cxnSpLocks/>
          </p:cNvCxnSpPr>
          <p:nvPr/>
        </p:nvCxnSpPr>
        <p:spPr>
          <a:xfrm flipH="1" flipV="1">
            <a:off x="2588995" y="3793726"/>
            <a:ext cx="748285" cy="323858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AF84037E-1CD8-4AB1-A034-E5636EE827ED}"/>
              </a:ext>
            </a:extLst>
          </p:cNvPr>
          <p:cNvSpPr/>
          <p:nvPr/>
        </p:nvSpPr>
        <p:spPr>
          <a:xfrm>
            <a:off x="2650775" y="414668"/>
            <a:ext cx="4211960" cy="648072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Выбери запись</a:t>
            </a:r>
          </a:p>
        </p:txBody>
      </p:sp>
    </p:spTree>
    <p:extLst>
      <p:ext uri="{BB962C8B-B14F-4D97-AF65-F5344CB8AC3E}">
        <p14:creationId xmlns:p14="http://schemas.microsoft.com/office/powerpoint/2010/main" xmlns="" val="1818600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762000" y="1143000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1" name="Line 3"/>
          <p:cNvSpPr>
            <a:spLocks noChangeShapeType="1"/>
          </p:cNvSpPr>
          <p:nvPr/>
        </p:nvSpPr>
        <p:spPr bwMode="auto">
          <a:xfrm>
            <a:off x="2971800" y="3733800"/>
            <a:ext cx="19050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2" name="Line 4"/>
          <p:cNvSpPr>
            <a:spLocks noChangeShapeType="1"/>
          </p:cNvSpPr>
          <p:nvPr/>
        </p:nvSpPr>
        <p:spPr bwMode="auto">
          <a:xfrm flipH="1">
            <a:off x="4343400" y="1676400"/>
            <a:ext cx="1143000" cy="41910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3" name="Line 5"/>
          <p:cNvSpPr>
            <a:spLocks noChangeShapeType="1"/>
          </p:cNvSpPr>
          <p:nvPr/>
        </p:nvSpPr>
        <p:spPr bwMode="auto">
          <a:xfrm flipH="1">
            <a:off x="2971800" y="1143000"/>
            <a:ext cx="838200" cy="25908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4" name="Oval 6"/>
          <p:cNvSpPr>
            <a:spLocks noChangeArrowheads="1"/>
          </p:cNvSpPr>
          <p:nvPr/>
        </p:nvSpPr>
        <p:spPr bwMode="auto">
          <a:xfrm>
            <a:off x="3733800" y="11430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5" name="Oval 7"/>
          <p:cNvSpPr>
            <a:spLocks noChangeArrowheads="1"/>
          </p:cNvSpPr>
          <p:nvPr/>
        </p:nvSpPr>
        <p:spPr bwMode="auto">
          <a:xfrm>
            <a:off x="5410200" y="16002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5068" name="Picture 1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451466">
            <a:off x="2949575" y="-130175"/>
            <a:ext cx="3873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7" name="Line 13"/>
          <p:cNvSpPr>
            <a:spLocks noChangeShapeType="1"/>
          </p:cNvSpPr>
          <p:nvPr/>
        </p:nvSpPr>
        <p:spPr bwMode="auto">
          <a:xfrm>
            <a:off x="684213" y="3500438"/>
            <a:ext cx="475138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8" name="Line 14"/>
          <p:cNvSpPr>
            <a:spLocks noChangeShapeType="1"/>
          </p:cNvSpPr>
          <p:nvPr/>
        </p:nvSpPr>
        <p:spPr bwMode="auto">
          <a:xfrm flipH="1">
            <a:off x="3132138" y="1196975"/>
            <a:ext cx="71437" cy="467995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32779" name="Picture 15" descr="j02461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5825" y="692150"/>
            <a:ext cx="1582738" cy="232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0" name="Picture 16" descr="j02461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628775"/>
            <a:ext cx="1601788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1" name="Picture 17" descr="j02461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850" y="3284538"/>
            <a:ext cx="1552575" cy="227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2" name="Picture 18" descr="j02461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525" y="3789363"/>
            <a:ext cx="1698625" cy="249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7927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0.0111 L -0.08542 0.3825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71" y="185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542 0.38252 L 0.13125 0.3825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8958 0.07169 L 0.06458 0.68224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305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60EB5CE5-774A-4560-AEBE-827F5E49A67F}"/>
              </a:ext>
            </a:extLst>
          </p:cNvPr>
          <p:cNvSpPr/>
          <p:nvPr/>
        </p:nvSpPr>
        <p:spPr>
          <a:xfrm>
            <a:off x="3563888" y="290427"/>
            <a:ext cx="2808312" cy="72008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Проследи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E65668BF-D9FE-4853-978C-03A26F8CE9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9744" y="4509120"/>
            <a:ext cx="230425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A062923A-7115-469D-AF30-D48EA55A1C6B}"/>
              </a:ext>
            </a:extLst>
          </p:cNvPr>
          <p:cNvSpPr/>
          <p:nvPr/>
        </p:nvSpPr>
        <p:spPr>
          <a:xfrm>
            <a:off x="323528" y="1665715"/>
            <a:ext cx="1728192" cy="176328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DACFD81A-1B10-4E45-90C1-AAEF6C9FF8A7}"/>
              </a:ext>
            </a:extLst>
          </p:cNvPr>
          <p:cNvSpPr/>
          <p:nvPr/>
        </p:nvSpPr>
        <p:spPr>
          <a:xfrm>
            <a:off x="2267744" y="1688558"/>
            <a:ext cx="1728192" cy="176328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C2F3E998-B2D4-4D70-BBE0-08AAF22ED930}"/>
              </a:ext>
            </a:extLst>
          </p:cNvPr>
          <p:cNvSpPr/>
          <p:nvPr/>
        </p:nvSpPr>
        <p:spPr>
          <a:xfrm>
            <a:off x="4198500" y="1688558"/>
            <a:ext cx="1728192" cy="176328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F5A11715-0162-46E1-A7D4-1AF258CC5B14}"/>
              </a:ext>
            </a:extLst>
          </p:cNvPr>
          <p:cNvSpPr/>
          <p:nvPr/>
        </p:nvSpPr>
        <p:spPr>
          <a:xfrm>
            <a:off x="6263680" y="1690441"/>
            <a:ext cx="1728192" cy="176328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E7763939-878F-4849-82E3-932D66748ABF}"/>
              </a:ext>
            </a:extLst>
          </p:cNvPr>
          <p:cNvSpPr/>
          <p:nvPr/>
        </p:nvSpPr>
        <p:spPr>
          <a:xfrm>
            <a:off x="899592" y="2276872"/>
            <a:ext cx="432048" cy="43204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B193FEF9-49A3-43EC-9CB7-F4D02CCA5ED3}"/>
              </a:ext>
            </a:extLst>
          </p:cNvPr>
          <p:cNvSpPr/>
          <p:nvPr/>
        </p:nvSpPr>
        <p:spPr>
          <a:xfrm>
            <a:off x="2627784" y="2109695"/>
            <a:ext cx="432048" cy="43204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9993CA53-0F9A-487E-B6C8-12B04D85670D}"/>
              </a:ext>
            </a:extLst>
          </p:cNvPr>
          <p:cNvSpPr/>
          <p:nvPr/>
        </p:nvSpPr>
        <p:spPr>
          <a:xfrm>
            <a:off x="3195758" y="2708920"/>
            <a:ext cx="432048" cy="43204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F28451C3-A701-4B75-B31F-ACBC07D743FD}"/>
              </a:ext>
            </a:extLst>
          </p:cNvPr>
          <p:cNvSpPr/>
          <p:nvPr/>
        </p:nvSpPr>
        <p:spPr>
          <a:xfrm>
            <a:off x="4473747" y="2060848"/>
            <a:ext cx="432048" cy="432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F094EA94-3997-4F9A-B081-6493B0D76781}"/>
              </a:ext>
            </a:extLst>
          </p:cNvPr>
          <p:cNvSpPr/>
          <p:nvPr/>
        </p:nvSpPr>
        <p:spPr>
          <a:xfrm>
            <a:off x="5154479" y="2538156"/>
            <a:ext cx="432048" cy="432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17405E2B-F3A7-48FB-B657-51484BACA36E}"/>
              </a:ext>
            </a:extLst>
          </p:cNvPr>
          <p:cNvSpPr/>
          <p:nvPr/>
        </p:nvSpPr>
        <p:spPr>
          <a:xfrm>
            <a:off x="4535996" y="2738899"/>
            <a:ext cx="432048" cy="432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1E0B56EA-075E-4FF5-92F1-021AC62E944F}"/>
              </a:ext>
            </a:extLst>
          </p:cNvPr>
          <p:cNvSpPr/>
          <p:nvPr/>
        </p:nvSpPr>
        <p:spPr>
          <a:xfrm>
            <a:off x="6485988" y="2059003"/>
            <a:ext cx="432048" cy="43204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48552A2A-D524-481D-B124-727057B7659F}"/>
              </a:ext>
            </a:extLst>
          </p:cNvPr>
          <p:cNvSpPr/>
          <p:nvPr/>
        </p:nvSpPr>
        <p:spPr>
          <a:xfrm>
            <a:off x="7140344" y="2059003"/>
            <a:ext cx="432048" cy="43204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7E73997F-BC47-4EEF-88E3-67314038916C}"/>
              </a:ext>
            </a:extLst>
          </p:cNvPr>
          <p:cNvSpPr/>
          <p:nvPr/>
        </p:nvSpPr>
        <p:spPr>
          <a:xfrm>
            <a:off x="6494276" y="2738899"/>
            <a:ext cx="432048" cy="43204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AA5DEC16-FBDD-4ADD-8CD8-386AAC8A29C0}"/>
              </a:ext>
            </a:extLst>
          </p:cNvPr>
          <p:cNvSpPr/>
          <p:nvPr/>
        </p:nvSpPr>
        <p:spPr>
          <a:xfrm>
            <a:off x="7126827" y="2754180"/>
            <a:ext cx="432048" cy="43204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xmlns="" id="{8966294F-0DDB-4C85-9E28-E5DE43B6C81B}"/>
              </a:ext>
            </a:extLst>
          </p:cNvPr>
          <p:cNvCxnSpPr>
            <a:cxnSpLocks/>
          </p:cNvCxnSpPr>
          <p:nvPr/>
        </p:nvCxnSpPr>
        <p:spPr>
          <a:xfrm>
            <a:off x="1974420" y="2708920"/>
            <a:ext cx="586647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xmlns="" id="{65ADC541-D0B6-4475-BD70-631A6ED28473}"/>
              </a:ext>
            </a:extLst>
          </p:cNvPr>
          <p:cNvCxnSpPr>
            <a:cxnSpLocks/>
          </p:cNvCxnSpPr>
          <p:nvPr/>
        </p:nvCxnSpPr>
        <p:spPr>
          <a:xfrm>
            <a:off x="3776084" y="2670022"/>
            <a:ext cx="586647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xmlns="" id="{BEA42BCF-315B-4DC0-B4AE-97D74720162E}"/>
              </a:ext>
            </a:extLst>
          </p:cNvPr>
          <p:cNvCxnSpPr>
            <a:cxnSpLocks/>
          </p:cNvCxnSpPr>
          <p:nvPr/>
        </p:nvCxnSpPr>
        <p:spPr>
          <a:xfrm>
            <a:off x="5785553" y="2649597"/>
            <a:ext cx="586647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5110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60EB5CE5-774A-4560-AEBE-827F5E49A67F}"/>
              </a:ext>
            </a:extLst>
          </p:cNvPr>
          <p:cNvSpPr/>
          <p:nvPr/>
        </p:nvSpPr>
        <p:spPr>
          <a:xfrm>
            <a:off x="3347864" y="290427"/>
            <a:ext cx="2664296" cy="720080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Итог урока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E65668BF-D9FE-4853-978C-03A26F8CE9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9744" y="4509120"/>
            <a:ext cx="230425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A062923A-7115-469D-AF30-D48EA55A1C6B}"/>
              </a:ext>
            </a:extLst>
          </p:cNvPr>
          <p:cNvSpPr/>
          <p:nvPr/>
        </p:nvSpPr>
        <p:spPr>
          <a:xfrm>
            <a:off x="1007604" y="1482127"/>
            <a:ext cx="7344816" cy="86675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Мы сегодня познакомились…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787692E9-5634-44D4-BA40-384666A6A320}"/>
              </a:ext>
            </a:extLst>
          </p:cNvPr>
          <p:cNvSpPr/>
          <p:nvPr/>
        </p:nvSpPr>
        <p:spPr>
          <a:xfrm>
            <a:off x="1475656" y="2834107"/>
            <a:ext cx="5256584" cy="86675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4 можно получить …</a:t>
            </a:r>
          </a:p>
        </p:txBody>
      </p:sp>
    </p:spTree>
    <p:extLst>
      <p:ext uri="{BB962C8B-B14F-4D97-AF65-F5344CB8AC3E}">
        <p14:creationId xmlns:p14="http://schemas.microsoft.com/office/powerpoint/2010/main" xmlns="" val="3653720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1371600" y="1000125"/>
            <a:ext cx="7772400" cy="1357313"/>
          </a:xfrm>
        </p:spPr>
        <p:txBody>
          <a:bodyPr>
            <a:normAutofit fontScale="625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Использованные ресурсы:</a:t>
            </a:r>
          </a:p>
          <a:p>
            <a:r>
              <a:rPr lang="en-US" dirty="0">
                <a:hlinkClick r:id="rId2"/>
              </a:rPr>
              <a:t>games-for-</a:t>
            </a:r>
            <a:r>
              <a:rPr lang="en-US" dirty="0" err="1">
                <a:hlinkClick r:id="rId2"/>
              </a:rPr>
              <a:t>kids.ru</a:t>
            </a:r>
            <a:r>
              <a:rPr lang="en-US" dirty="0" err="1"/>
              <a:t>›</a:t>
            </a:r>
            <a:r>
              <a:rPr lang="en-US" dirty="0" err="1">
                <a:hlinkClick r:id="rId3"/>
              </a:rPr>
              <a:t>obuchenie</a:t>
            </a:r>
            <a:r>
              <a:rPr lang="en-US" dirty="0">
                <a:hlinkClick r:id="rId3"/>
              </a:rPr>
              <a:t>-</a:t>
            </a:r>
            <a:r>
              <a:rPr lang="en-US" dirty="0" err="1">
                <a:hlinkClick r:id="rId3"/>
              </a:rPr>
              <a:t>matematike</a:t>
            </a:r>
            <a:r>
              <a:rPr lang="en-US" dirty="0">
                <a:hlinkClick r:id="rId3"/>
              </a:rPr>
              <a:t>/</a:t>
            </a:r>
            <a:r>
              <a:rPr lang="en-US" b="1" dirty="0">
                <a:hlinkClick r:id="rId3"/>
              </a:rPr>
              <a:t>cifra</a:t>
            </a:r>
            <a:r>
              <a:rPr lang="en-US" dirty="0">
                <a:hlinkClick r:id="rId3"/>
              </a:rPr>
              <a:t>-</a:t>
            </a:r>
            <a:r>
              <a:rPr lang="en-US" b="1" dirty="0">
                <a:hlinkClick r:id="rId3"/>
              </a:rPr>
              <a:t>4</a:t>
            </a:r>
            <a:r>
              <a:rPr lang="en-US" dirty="0">
                <a:hlinkClick r:id="rId3"/>
              </a:rPr>
              <a:t>.php</a:t>
            </a:r>
            <a:endParaRPr lang="ru-RU" dirty="0"/>
          </a:p>
          <a:p>
            <a:r>
              <a:rPr lang="en-US" dirty="0">
                <a:hlinkClick r:id="rId4"/>
              </a:rPr>
              <a:t>liveinternet.ru</a:t>
            </a:r>
            <a:endParaRPr lang="ru-RU" dirty="0"/>
          </a:p>
          <a:p>
            <a:r>
              <a:rPr lang="ru-RU" dirty="0">
                <a:hlinkClick r:id="rId5"/>
              </a:rPr>
              <a:t>http://www.chitalnya.ru/board/…</a:t>
            </a:r>
            <a:endParaRPr lang="ru-RU" dirty="0"/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kids.bcm.ru/pictures/tales/3_medvedya/m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0"/>
            <a:ext cx="9501222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www.xrest.ru/images/collection/00543/598/original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4-tub-ru.yandex.net/i?id=110778390-52-72&amp;n=2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928670"/>
            <a:ext cx="2000264" cy="171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071934" y="214291"/>
            <a:ext cx="6607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/>
              <a:t>?</a:t>
            </a:r>
          </a:p>
        </p:txBody>
      </p:sp>
      <p:pic>
        <p:nvPicPr>
          <p:cNvPr id="7" name="Рисунок 6" descr="http://im4-tub-ru.yandex.net/i?id=29577611-11-72&amp;n=21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2714620"/>
            <a:ext cx="129698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6-tub-ru.yandex.net/i?id=332955534-26-72&amp;n=21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4286256"/>
            <a:ext cx="178595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7-tub-ru.yandex.net/i?id=351794563-35-72&amp;n=21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12" y="428604"/>
            <a:ext cx="2143140" cy="2214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857E8918-0197-46DC-80CF-A9FAB67034DE}"/>
              </a:ext>
            </a:extLst>
          </p:cNvPr>
          <p:cNvSpPr/>
          <p:nvPr/>
        </p:nvSpPr>
        <p:spPr>
          <a:xfrm>
            <a:off x="3419872" y="260648"/>
            <a:ext cx="2736304" cy="648072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Тема урока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F2F4C651-D25A-4291-BF8F-AF613B8408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9744" y="4509120"/>
            <a:ext cx="230425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FAADA1FB-CEC0-4F75-AC05-6CC8A722FD1C}"/>
              </a:ext>
            </a:extLst>
          </p:cNvPr>
          <p:cNvSpPr/>
          <p:nvPr/>
        </p:nvSpPr>
        <p:spPr>
          <a:xfrm>
            <a:off x="1763688" y="1340768"/>
            <a:ext cx="5400600" cy="93610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</a:rPr>
              <a:t>Числа 1, 2, 3, 4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FA75330C-78FE-45E8-87FD-100C4DF43D66}"/>
              </a:ext>
            </a:extLst>
          </p:cNvPr>
          <p:cNvSpPr/>
          <p:nvPr/>
        </p:nvSpPr>
        <p:spPr>
          <a:xfrm>
            <a:off x="2915192" y="2708920"/>
            <a:ext cx="3313615" cy="93610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</a:rPr>
              <a:t>Цифра 4</a:t>
            </a:r>
          </a:p>
        </p:txBody>
      </p:sp>
    </p:spTree>
    <p:extLst>
      <p:ext uri="{BB962C8B-B14F-4D97-AF65-F5344CB8AC3E}">
        <p14:creationId xmlns:p14="http://schemas.microsoft.com/office/powerpoint/2010/main" xmlns="" val="2540227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открытый урок\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77020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052736"/>
            <a:ext cx="885698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Мы познакомимся, с числом и цифрой 4</a:t>
            </a:r>
          </a:p>
          <a:p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Мы узнаем, как получить число 4</a:t>
            </a:r>
          </a:p>
          <a:p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Научимся писать цифру 4</a:t>
            </a:r>
          </a:p>
        </p:txBody>
      </p:sp>
    </p:spTree>
    <p:extLst>
      <p:ext uri="{BB962C8B-B14F-4D97-AF65-F5344CB8AC3E}">
        <p14:creationId xmlns:p14="http://schemas.microsoft.com/office/powerpoint/2010/main" xmlns="" val="284253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457200" y="2209800"/>
            <a:ext cx="3581400" cy="3657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304800" y="457200"/>
            <a:ext cx="533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За тремя идут четыре,</a:t>
            </a:r>
          </a:p>
          <a:p>
            <a:pPr>
              <a:defRPr/>
            </a:pPr>
            <a:r>
              <a:rPr lang="ru-RU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Острый локоть </a:t>
            </a:r>
            <a:r>
              <a:rPr lang="ru-RU" sz="3200" b="1" dirty="0" err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оттопыря</a:t>
            </a:r>
            <a:r>
              <a:rPr lang="ru-RU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.</a:t>
            </a:r>
          </a:p>
        </p:txBody>
      </p:sp>
      <p:sp>
        <p:nvSpPr>
          <p:cNvPr id="75782" name="AutoShape 6"/>
          <p:cNvSpPr>
            <a:spLocks noChangeArrowheads="1"/>
          </p:cNvSpPr>
          <p:nvPr/>
        </p:nvSpPr>
        <p:spPr bwMode="auto">
          <a:xfrm>
            <a:off x="6629400" y="3962400"/>
            <a:ext cx="2286000" cy="220980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761847"/>
              </a:gs>
              <a:gs pos="50000">
                <a:srgbClr val="FF3399"/>
              </a:gs>
              <a:gs pos="100000">
                <a:srgbClr val="761847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783" name="Line 7"/>
          <p:cNvSpPr>
            <a:spLocks noChangeShapeType="1"/>
          </p:cNvSpPr>
          <p:nvPr/>
        </p:nvSpPr>
        <p:spPr bwMode="auto">
          <a:xfrm>
            <a:off x="4419600" y="6400800"/>
            <a:ext cx="685800" cy="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oval" w="med" len="sm"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75784" name="Line 8"/>
          <p:cNvSpPr>
            <a:spLocks noChangeShapeType="1"/>
          </p:cNvSpPr>
          <p:nvPr/>
        </p:nvSpPr>
        <p:spPr bwMode="auto">
          <a:xfrm>
            <a:off x="5029200" y="6400800"/>
            <a:ext cx="685800" cy="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none" w="med" len="sm"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75785" name="Line 9"/>
          <p:cNvSpPr>
            <a:spLocks noChangeShapeType="1"/>
          </p:cNvSpPr>
          <p:nvPr/>
        </p:nvSpPr>
        <p:spPr bwMode="auto">
          <a:xfrm>
            <a:off x="5638800" y="6400800"/>
            <a:ext cx="685800" cy="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none" w="med" len="sm"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75786" name="Line 10"/>
          <p:cNvSpPr>
            <a:spLocks noChangeShapeType="1"/>
          </p:cNvSpPr>
          <p:nvPr/>
        </p:nvSpPr>
        <p:spPr bwMode="auto">
          <a:xfrm>
            <a:off x="6248400" y="6400800"/>
            <a:ext cx="685800" cy="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none" w="med" len="sm"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75787" name="Line 11"/>
          <p:cNvSpPr>
            <a:spLocks noChangeShapeType="1"/>
          </p:cNvSpPr>
          <p:nvPr/>
        </p:nvSpPr>
        <p:spPr bwMode="auto">
          <a:xfrm flipH="1">
            <a:off x="1981200" y="2209800"/>
            <a:ext cx="685800" cy="1981200"/>
          </a:xfrm>
          <a:prstGeom prst="line">
            <a:avLst/>
          </a:prstGeom>
          <a:noFill/>
          <a:ln w="1143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5788" name="Line 12"/>
          <p:cNvSpPr>
            <a:spLocks noChangeShapeType="1"/>
          </p:cNvSpPr>
          <p:nvPr/>
        </p:nvSpPr>
        <p:spPr bwMode="auto">
          <a:xfrm>
            <a:off x="1981200" y="4191000"/>
            <a:ext cx="1600200" cy="0"/>
          </a:xfrm>
          <a:prstGeom prst="line">
            <a:avLst/>
          </a:prstGeom>
          <a:noFill/>
          <a:ln w="1143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5789" name="Line 13"/>
          <p:cNvSpPr>
            <a:spLocks noChangeShapeType="1"/>
          </p:cNvSpPr>
          <p:nvPr/>
        </p:nvSpPr>
        <p:spPr bwMode="auto">
          <a:xfrm flipH="1">
            <a:off x="3124200" y="2743200"/>
            <a:ext cx="838200" cy="3124200"/>
          </a:xfrm>
          <a:prstGeom prst="line">
            <a:avLst/>
          </a:prstGeom>
          <a:noFill/>
          <a:ln w="1143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5790" name="Oval 14"/>
          <p:cNvSpPr>
            <a:spLocks noChangeArrowheads="1"/>
          </p:cNvSpPr>
          <p:nvPr/>
        </p:nvSpPr>
        <p:spPr bwMode="auto">
          <a:xfrm>
            <a:off x="7315200" y="4648200"/>
            <a:ext cx="228600" cy="228600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791" name="Oval 15"/>
          <p:cNvSpPr>
            <a:spLocks noChangeArrowheads="1"/>
          </p:cNvSpPr>
          <p:nvPr/>
        </p:nvSpPr>
        <p:spPr bwMode="auto">
          <a:xfrm>
            <a:off x="7924800" y="4648200"/>
            <a:ext cx="228600" cy="228600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792" name="Oval 16"/>
          <p:cNvSpPr>
            <a:spLocks noChangeArrowheads="1"/>
          </p:cNvSpPr>
          <p:nvPr/>
        </p:nvSpPr>
        <p:spPr bwMode="auto">
          <a:xfrm>
            <a:off x="7391400" y="5257800"/>
            <a:ext cx="228600" cy="228600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793" name="Oval 17"/>
          <p:cNvSpPr>
            <a:spLocks noChangeArrowheads="1"/>
          </p:cNvSpPr>
          <p:nvPr/>
        </p:nvSpPr>
        <p:spPr bwMode="auto">
          <a:xfrm>
            <a:off x="7924800" y="5257800"/>
            <a:ext cx="228600" cy="228600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794" name="Oval 18"/>
          <p:cNvSpPr>
            <a:spLocks noChangeArrowheads="1"/>
          </p:cNvSpPr>
          <p:nvPr/>
        </p:nvSpPr>
        <p:spPr bwMode="auto">
          <a:xfrm>
            <a:off x="2590800" y="22098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795" name="Oval 19"/>
          <p:cNvSpPr>
            <a:spLocks noChangeArrowheads="1"/>
          </p:cNvSpPr>
          <p:nvPr/>
        </p:nvSpPr>
        <p:spPr bwMode="auto">
          <a:xfrm>
            <a:off x="1905000" y="41148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796" name="Oval 20"/>
          <p:cNvSpPr>
            <a:spLocks noChangeArrowheads="1"/>
          </p:cNvSpPr>
          <p:nvPr/>
        </p:nvSpPr>
        <p:spPr bwMode="auto">
          <a:xfrm>
            <a:off x="3886200" y="2667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797" name="Rectangle 21"/>
          <p:cNvSpPr>
            <a:spLocks noChangeArrowheads="1"/>
          </p:cNvSpPr>
          <p:nvPr/>
        </p:nvSpPr>
        <p:spPr bwMode="auto">
          <a:xfrm>
            <a:off x="7023100" y="-762000"/>
            <a:ext cx="2120900" cy="474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0500" b="1">
                <a:solidFill>
                  <a:srgbClr val="CC0000"/>
                </a:solidFill>
                <a:latin typeface="Times New Roman" pitchFamily="18" charset="0"/>
              </a:rPr>
              <a:t>4</a:t>
            </a:r>
          </a:p>
        </p:txBody>
      </p:sp>
      <p:pic>
        <p:nvPicPr>
          <p:cNvPr id="75798" name="Picture 22" descr="Рисунок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51336">
            <a:off x="4343400" y="1752600"/>
            <a:ext cx="2576513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99" name="Rectangle 23"/>
          <p:cNvSpPr>
            <a:spLocks noChangeArrowheads="1"/>
          </p:cNvSpPr>
          <p:nvPr/>
        </p:nvSpPr>
        <p:spPr bwMode="auto">
          <a:xfrm>
            <a:off x="4267200" y="5715000"/>
            <a:ext cx="412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latin typeface="Times New Roman" pitchFamily="18" charset="0"/>
              </a:rPr>
              <a:t>0</a:t>
            </a:r>
            <a:endParaRPr lang="ru-RU" sz="3600" b="1">
              <a:latin typeface="Times New Roman" pitchFamily="18" charset="0"/>
            </a:endParaRPr>
          </a:p>
        </p:txBody>
      </p:sp>
      <p:sp>
        <p:nvSpPr>
          <p:cNvPr id="75800" name="Rectangle 24"/>
          <p:cNvSpPr>
            <a:spLocks noChangeArrowheads="1"/>
          </p:cNvSpPr>
          <p:nvPr/>
        </p:nvSpPr>
        <p:spPr bwMode="auto">
          <a:xfrm>
            <a:off x="5410200" y="5715000"/>
            <a:ext cx="412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latin typeface="Times New Roman" pitchFamily="18" charset="0"/>
              </a:rPr>
              <a:t>2</a:t>
            </a:r>
            <a:endParaRPr lang="ru-RU" sz="3600" b="1">
              <a:latin typeface="Times New Roman" pitchFamily="18" charset="0"/>
            </a:endParaRPr>
          </a:p>
        </p:txBody>
      </p:sp>
      <p:sp>
        <p:nvSpPr>
          <p:cNvPr id="75801" name="Rectangle 25"/>
          <p:cNvSpPr>
            <a:spLocks noChangeArrowheads="1"/>
          </p:cNvSpPr>
          <p:nvPr/>
        </p:nvSpPr>
        <p:spPr bwMode="auto">
          <a:xfrm>
            <a:off x="4800600" y="5715000"/>
            <a:ext cx="412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latin typeface="Times New Roman" pitchFamily="18" charset="0"/>
              </a:rPr>
              <a:t>1</a:t>
            </a:r>
            <a:endParaRPr lang="ru-RU" sz="3600" b="1">
              <a:latin typeface="Times New Roman" pitchFamily="18" charset="0"/>
            </a:endParaRPr>
          </a:p>
        </p:txBody>
      </p:sp>
      <p:sp>
        <p:nvSpPr>
          <p:cNvPr id="75802" name="Rectangle 26"/>
          <p:cNvSpPr>
            <a:spLocks noChangeArrowheads="1"/>
          </p:cNvSpPr>
          <p:nvPr/>
        </p:nvSpPr>
        <p:spPr bwMode="auto">
          <a:xfrm>
            <a:off x="6019800" y="5715000"/>
            <a:ext cx="412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latin typeface="Times New Roman" pitchFamily="18" charset="0"/>
              </a:rPr>
              <a:t>3</a:t>
            </a:r>
            <a:endParaRPr lang="ru-RU" sz="3600" b="1">
              <a:latin typeface="Times New Roman" pitchFamily="18" charset="0"/>
            </a:endParaRPr>
          </a:p>
        </p:txBody>
      </p:sp>
      <p:sp>
        <p:nvSpPr>
          <p:cNvPr id="75803" name="Rectangle 27"/>
          <p:cNvSpPr>
            <a:spLocks noChangeArrowheads="1"/>
          </p:cNvSpPr>
          <p:nvPr/>
        </p:nvSpPr>
        <p:spPr bwMode="auto">
          <a:xfrm>
            <a:off x="6629400" y="5715000"/>
            <a:ext cx="412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3300"/>
                </a:solidFill>
                <a:latin typeface="Times New Roman" pitchFamily="18" charset="0"/>
              </a:rPr>
              <a:t>4</a:t>
            </a:r>
            <a:endParaRPr lang="ru-RU" sz="3600" b="1">
              <a:solidFill>
                <a:srgbClr val="FF33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50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5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400"/>
                            </p:stCondLst>
                            <p:childTnLst>
                              <p:par>
                                <p:cTn id="14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57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57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57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4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5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5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5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5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9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5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9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5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9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79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75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75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99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19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75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75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39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9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75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75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9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75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9900"/>
                            </p:stCondLst>
                            <p:childTnLst>
                              <p:par>
                                <p:cTn id="9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-0.075 0.27778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75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1900"/>
                            </p:stCondLst>
                            <p:childTnLst>
                              <p:par>
                                <p:cTn id="96" presetID="5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75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75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757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75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3900"/>
                            </p:stCondLst>
                            <p:childTnLst>
                              <p:par>
                                <p:cTn id="10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175 -1.11111E-6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757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900"/>
                            </p:stCondLst>
                            <p:childTnLst>
                              <p:par>
                                <p:cTn id="108" presetID="5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75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75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757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75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7900"/>
                            </p:stCondLst>
                            <p:childTnLst>
                              <p:par>
                                <p:cTn id="117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L -0.09166 0.45556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757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9900"/>
                            </p:stCondLst>
                            <p:childTnLst>
                              <p:par>
                                <p:cTn id="120" presetID="5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75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75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757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 animBg="1"/>
      <p:bldP spid="75782" grpId="0" animBg="1"/>
      <p:bldP spid="75783" grpId="0" animBg="1"/>
      <p:bldP spid="75784" grpId="0" animBg="1"/>
      <p:bldP spid="75785" grpId="0" animBg="1"/>
      <p:bldP spid="75786" grpId="0" animBg="1"/>
      <p:bldP spid="75787" grpId="0" animBg="1"/>
      <p:bldP spid="75788" grpId="0" animBg="1"/>
      <p:bldP spid="75789" grpId="0" animBg="1"/>
      <p:bldP spid="75790" grpId="0" animBg="1"/>
      <p:bldP spid="75791" grpId="0" animBg="1"/>
      <p:bldP spid="75792" grpId="0" animBg="1"/>
      <p:bldP spid="75793" grpId="0" animBg="1"/>
      <p:bldP spid="75794" grpId="0" animBg="1"/>
      <p:bldP spid="75794" grpId="1" animBg="1"/>
      <p:bldP spid="75794" grpId="2" animBg="1"/>
      <p:bldP spid="75795" grpId="0" animBg="1"/>
      <p:bldP spid="75795" grpId="1" animBg="1"/>
      <p:bldP spid="75795" grpId="2" animBg="1"/>
      <p:bldP spid="75796" grpId="0" animBg="1"/>
      <p:bldP spid="75796" grpId="1" animBg="1"/>
      <p:bldP spid="75796" grpId="2" animBg="1"/>
      <p:bldP spid="75797" grpId="0"/>
      <p:bldP spid="75799" grpId="0"/>
      <p:bldP spid="75800" grpId="0"/>
      <p:bldP spid="75801" grpId="0"/>
      <p:bldP spid="75802" grpId="0"/>
      <p:bldP spid="7580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39750" y="1125538"/>
            <a:ext cx="4953000" cy="5486400"/>
            <a:chOff x="336" y="720"/>
            <a:chExt cx="3120" cy="3456"/>
          </a:xfrm>
        </p:grpSpPr>
        <p:sp>
          <p:nvSpPr>
            <p:cNvPr id="35843" name="AutoShape 3"/>
            <p:cNvSpPr>
              <a:spLocks noChangeArrowheads="1"/>
            </p:cNvSpPr>
            <p:nvPr/>
          </p:nvSpPr>
          <p:spPr bwMode="auto">
            <a:xfrm>
              <a:off x="336" y="864"/>
              <a:ext cx="3072" cy="3168"/>
            </a:xfrm>
            <a:prstGeom prst="upArrow">
              <a:avLst>
                <a:gd name="adj1" fmla="val 88083"/>
                <a:gd name="adj2" fmla="val 25815"/>
              </a:avLst>
            </a:prstGeom>
            <a:solidFill>
              <a:srgbClr val="00FFFF"/>
            </a:soli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FFFF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 dirty="0"/>
            </a:p>
          </p:txBody>
        </p:sp>
        <p:sp>
          <p:nvSpPr>
            <p:cNvPr id="35844" name="Line 4"/>
            <p:cNvSpPr>
              <a:spLocks noChangeShapeType="1"/>
            </p:cNvSpPr>
            <p:nvPr/>
          </p:nvSpPr>
          <p:spPr bwMode="auto">
            <a:xfrm>
              <a:off x="336" y="1680"/>
              <a:ext cx="3120" cy="0"/>
            </a:xfrm>
            <a:prstGeom prst="line">
              <a:avLst/>
            </a:prstGeom>
            <a:noFill/>
            <a:ln w="28575">
              <a:solidFill>
                <a:srgbClr val="FCF98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5845" name="Line 5"/>
            <p:cNvSpPr>
              <a:spLocks noChangeShapeType="1"/>
            </p:cNvSpPr>
            <p:nvPr/>
          </p:nvSpPr>
          <p:spPr bwMode="auto">
            <a:xfrm flipV="1">
              <a:off x="1872" y="1680"/>
              <a:ext cx="0" cy="2352"/>
            </a:xfrm>
            <a:prstGeom prst="line">
              <a:avLst/>
            </a:prstGeom>
            <a:noFill/>
            <a:ln w="28575">
              <a:solidFill>
                <a:srgbClr val="FCF98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5846" name="Line 6"/>
            <p:cNvSpPr>
              <a:spLocks noChangeShapeType="1"/>
            </p:cNvSpPr>
            <p:nvPr/>
          </p:nvSpPr>
          <p:spPr bwMode="auto">
            <a:xfrm>
              <a:off x="528" y="2448"/>
              <a:ext cx="2688" cy="0"/>
            </a:xfrm>
            <a:prstGeom prst="line">
              <a:avLst/>
            </a:prstGeom>
            <a:noFill/>
            <a:ln w="28575">
              <a:solidFill>
                <a:srgbClr val="FCF98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5847" name="Line 7"/>
            <p:cNvSpPr>
              <a:spLocks noChangeShapeType="1"/>
            </p:cNvSpPr>
            <p:nvPr/>
          </p:nvSpPr>
          <p:spPr bwMode="auto">
            <a:xfrm>
              <a:off x="528" y="3216"/>
              <a:ext cx="2688" cy="0"/>
            </a:xfrm>
            <a:prstGeom prst="line">
              <a:avLst/>
            </a:prstGeom>
            <a:noFill/>
            <a:ln w="28575">
              <a:solidFill>
                <a:srgbClr val="FCF98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5848" name="WordArt 8"/>
            <p:cNvSpPr>
              <a:spLocks noChangeArrowheads="1" noChangeShapeType="1" noTextEdit="1"/>
            </p:cNvSpPr>
            <p:nvPr/>
          </p:nvSpPr>
          <p:spPr bwMode="auto">
            <a:xfrm>
              <a:off x="1728" y="1008"/>
              <a:ext cx="384" cy="6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kern="10" dirty="0">
                  <a:ln w="1905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66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35849" name="Line 9"/>
            <p:cNvSpPr>
              <a:spLocks noChangeShapeType="1"/>
            </p:cNvSpPr>
            <p:nvPr/>
          </p:nvSpPr>
          <p:spPr bwMode="auto">
            <a:xfrm flipV="1">
              <a:off x="3216" y="1680"/>
              <a:ext cx="0" cy="2352"/>
            </a:xfrm>
            <a:prstGeom prst="line">
              <a:avLst/>
            </a:prstGeom>
            <a:noFill/>
            <a:ln w="28575">
              <a:solidFill>
                <a:srgbClr val="FCF98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5850" name="Line 10"/>
            <p:cNvSpPr>
              <a:spLocks noChangeShapeType="1"/>
            </p:cNvSpPr>
            <p:nvPr/>
          </p:nvSpPr>
          <p:spPr bwMode="auto">
            <a:xfrm>
              <a:off x="1920" y="864"/>
              <a:ext cx="1536" cy="816"/>
            </a:xfrm>
            <a:prstGeom prst="line">
              <a:avLst/>
            </a:prstGeom>
            <a:noFill/>
            <a:ln w="28575">
              <a:solidFill>
                <a:srgbClr val="FCF98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5851" name="Line 11"/>
            <p:cNvSpPr>
              <a:spLocks noChangeShapeType="1"/>
            </p:cNvSpPr>
            <p:nvPr/>
          </p:nvSpPr>
          <p:spPr bwMode="auto">
            <a:xfrm flipV="1">
              <a:off x="336" y="864"/>
              <a:ext cx="1584" cy="816"/>
            </a:xfrm>
            <a:prstGeom prst="line">
              <a:avLst/>
            </a:prstGeom>
            <a:noFill/>
            <a:ln w="28575">
              <a:solidFill>
                <a:srgbClr val="FCF98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5852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2304" y="1728"/>
              <a:ext cx="480" cy="6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kern="10" dirty="0">
                  <a:ln w="1905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35853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1008" y="2544"/>
              <a:ext cx="528" cy="6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kern="10" dirty="0">
                  <a:ln w="1905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Arial"/>
                  <a:cs typeface="Arial"/>
                </a:rPr>
                <a:t>2</a:t>
              </a:r>
            </a:p>
          </p:txBody>
        </p:sp>
        <p:sp>
          <p:nvSpPr>
            <p:cNvPr id="35854" name="Line 14"/>
            <p:cNvSpPr>
              <a:spLocks noChangeShapeType="1"/>
            </p:cNvSpPr>
            <p:nvPr/>
          </p:nvSpPr>
          <p:spPr bwMode="auto">
            <a:xfrm flipV="1">
              <a:off x="1920" y="720"/>
              <a:ext cx="96" cy="144"/>
            </a:xfrm>
            <a:prstGeom prst="line">
              <a:avLst/>
            </a:prstGeom>
            <a:noFill/>
            <a:ln w="28575">
              <a:solidFill>
                <a:srgbClr val="FCF98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5855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2304" y="3312"/>
              <a:ext cx="432" cy="6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kern="10" dirty="0">
                  <a:ln w="1905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Arial"/>
                  <a:cs typeface="Arial"/>
                </a:rPr>
                <a:t>3</a:t>
              </a:r>
            </a:p>
          </p:txBody>
        </p:sp>
        <p:sp>
          <p:nvSpPr>
            <p:cNvPr id="35856" name="Rectangle 16"/>
            <p:cNvSpPr>
              <a:spLocks noChangeArrowheads="1"/>
            </p:cNvSpPr>
            <p:nvPr/>
          </p:nvSpPr>
          <p:spPr bwMode="auto">
            <a:xfrm>
              <a:off x="432" y="4128"/>
              <a:ext cx="2688" cy="48"/>
            </a:xfrm>
            <a:prstGeom prst="rect">
              <a:avLst/>
            </a:prstGeom>
            <a:solidFill>
              <a:srgbClr val="00FF00"/>
            </a:soli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FF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 dirty="0"/>
            </a:p>
          </p:txBody>
        </p:sp>
        <p:sp>
          <p:nvSpPr>
            <p:cNvPr id="35857" name="Line 17"/>
            <p:cNvSpPr>
              <a:spLocks noChangeShapeType="1"/>
            </p:cNvSpPr>
            <p:nvPr/>
          </p:nvSpPr>
          <p:spPr bwMode="auto">
            <a:xfrm flipV="1">
              <a:off x="3120" y="3936"/>
              <a:ext cx="240" cy="240"/>
            </a:xfrm>
            <a:prstGeom prst="line">
              <a:avLst/>
            </a:prstGeom>
            <a:noFill/>
            <a:ln w="57150">
              <a:solidFill>
                <a:srgbClr val="33996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35858" name="Rectangle 18"/>
          <p:cNvSpPr>
            <a:spLocks noGrp="1" noChangeArrowheads="1"/>
          </p:cNvSpPr>
          <p:nvPr>
            <p:ph type="ctrTitle"/>
          </p:nvPr>
        </p:nvSpPr>
        <p:spPr>
          <a:xfrm>
            <a:off x="4343400" y="457200"/>
            <a:ext cx="4648200" cy="914400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Состав числа </a:t>
            </a: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endParaRPr lang="ru-RU" sz="66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5859" name="Rectangle 19"/>
          <p:cNvSpPr>
            <a:spLocks noGrp="1" noChangeArrowheads="1"/>
          </p:cNvSpPr>
          <p:nvPr>
            <p:ph type="subTitle" idx="1"/>
          </p:nvPr>
        </p:nvSpPr>
        <p:spPr>
          <a:xfrm>
            <a:off x="4572000" y="1447800"/>
            <a:ext cx="4876800" cy="685800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дом № </a:t>
            </a:r>
            <a:r>
              <a:rPr lang="ru-RU" sz="44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 </a:t>
            </a:r>
            <a:endParaRPr lang="ru-RU" dirty="0">
              <a:solidFill>
                <a:srgbClr val="FF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5860" name="Rectangle 20"/>
          <p:cNvSpPr>
            <a:spLocks noChangeArrowheads="1"/>
          </p:cNvSpPr>
          <p:nvPr/>
        </p:nvSpPr>
        <p:spPr bwMode="auto">
          <a:xfrm>
            <a:off x="5638800" y="2348880"/>
            <a:ext cx="312420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назовём жителей этого дома </a:t>
            </a:r>
          </a:p>
        </p:txBody>
      </p:sp>
      <p:pic>
        <p:nvPicPr>
          <p:cNvPr id="35861" name="Picture 21" descr="cccf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438400" cy="2166938"/>
          </a:xfrm>
          <a:prstGeom prst="rect">
            <a:avLst/>
          </a:prstGeom>
          <a:noFill/>
        </p:spPr>
      </p:pic>
      <p:sp>
        <p:nvSpPr>
          <p:cNvPr id="35862" name="WordArt 22"/>
          <p:cNvSpPr>
            <a:spLocks noChangeArrowheads="1" noChangeShapeType="1" noTextEdit="1"/>
          </p:cNvSpPr>
          <p:nvPr/>
        </p:nvSpPr>
        <p:spPr bwMode="auto">
          <a:xfrm>
            <a:off x="1752600" y="2743200"/>
            <a:ext cx="6858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35863" name="WordArt 23"/>
          <p:cNvSpPr>
            <a:spLocks noChangeArrowheads="1" noChangeShapeType="1" noTextEdit="1"/>
          </p:cNvSpPr>
          <p:nvPr/>
        </p:nvSpPr>
        <p:spPr bwMode="auto">
          <a:xfrm>
            <a:off x="3657600" y="4038600"/>
            <a:ext cx="838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35864" name="WordArt 24"/>
          <p:cNvSpPr>
            <a:spLocks noChangeArrowheads="1" noChangeShapeType="1" noTextEdit="1"/>
          </p:cNvSpPr>
          <p:nvPr/>
        </p:nvSpPr>
        <p:spPr bwMode="auto">
          <a:xfrm>
            <a:off x="1600200" y="5257800"/>
            <a:ext cx="8382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1</a:t>
            </a:r>
          </a:p>
        </p:txBody>
      </p:sp>
      <p:pic>
        <p:nvPicPr>
          <p:cNvPr id="25" name="Picture 21" descr="4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62570" y="4643446"/>
            <a:ext cx="2181430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851977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8" grpId="0"/>
      <p:bldP spid="35859" grpId="0" build="p"/>
      <p:bldP spid="35860" grpId="0"/>
      <p:bldP spid="35862" grpId="0" animBg="1"/>
      <p:bldP spid="35863" grpId="0" animBg="1"/>
      <p:bldP spid="3586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857E8918-0197-46DC-80CF-A9FAB67034DE}"/>
              </a:ext>
            </a:extLst>
          </p:cNvPr>
          <p:cNvSpPr/>
          <p:nvPr/>
        </p:nvSpPr>
        <p:spPr>
          <a:xfrm>
            <a:off x="2555776" y="224644"/>
            <a:ext cx="4392488" cy="648072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Придумай задачи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ABC90B0-DE5D-4074-88F5-05CA77073E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550" t="26061" r="29525" b="46220"/>
          <a:stretch/>
        </p:blipFill>
        <p:spPr>
          <a:xfrm>
            <a:off x="719572" y="1124744"/>
            <a:ext cx="7704855" cy="51845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0428C6E5-2A84-4E43-9000-415E9DFCCA5F}"/>
              </a:ext>
            </a:extLst>
          </p:cNvPr>
          <p:cNvSpPr/>
          <p:nvPr/>
        </p:nvSpPr>
        <p:spPr>
          <a:xfrm>
            <a:off x="2987824" y="5589240"/>
            <a:ext cx="2592288" cy="64807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3 + 1 = 4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3DB914ED-AFE6-4A3A-AAFF-DE47D0E35765}"/>
              </a:ext>
            </a:extLst>
          </p:cNvPr>
          <p:cNvSpPr/>
          <p:nvPr/>
        </p:nvSpPr>
        <p:spPr>
          <a:xfrm>
            <a:off x="5712308" y="5588419"/>
            <a:ext cx="2592288" cy="64807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4 - 1 = 3</a:t>
            </a:r>
          </a:p>
        </p:txBody>
      </p:sp>
    </p:spTree>
    <p:extLst>
      <p:ext uri="{BB962C8B-B14F-4D97-AF65-F5344CB8AC3E}">
        <p14:creationId xmlns:p14="http://schemas.microsoft.com/office/powerpoint/2010/main" xmlns="" val="6638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745</TotalTime>
  <Words>122</Words>
  <Application>Microsoft Office PowerPoint</Application>
  <PresentationFormat>Экран (4:3)</PresentationFormat>
  <Paragraphs>43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   Число и цифра 4 </vt:lpstr>
      <vt:lpstr>Слайд 2</vt:lpstr>
      <vt:lpstr>Слайд 3</vt:lpstr>
      <vt:lpstr>Слайд 4</vt:lpstr>
      <vt:lpstr>Слайд 5</vt:lpstr>
      <vt:lpstr>Слайд 6</vt:lpstr>
      <vt:lpstr>Слайд 7</vt:lpstr>
      <vt:lpstr>Состав числа 4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Учим цифры</dc:title>
  <dc:creator>Бойкова Оксана Владимировна</dc:creator>
  <cp:lastModifiedBy>Пользователь Windows</cp:lastModifiedBy>
  <cp:revision>89</cp:revision>
  <dcterms:created xsi:type="dcterms:W3CDTF">2010-07-19T13:03:57Z</dcterms:created>
  <dcterms:modified xsi:type="dcterms:W3CDTF">2022-09-25T12:32:43Z</dcterms:modified>
</cp:coreProperties>
</file>