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40"/>
  </p:notesMasterIdLst>
  <p:sldIdLst>
    <p:sldId id="283" r:id="rId2"/>
    <p:sldId id="280" r:id="rId3"/>
    <p:sldId id="285" r:id="rId4"/>
    <p:sldId id="307" r:id="rId5"/>
    <p:sldId id="309" r:id="rId6"/>
    <p:sldId id="313" r:id="rId7"/>
    <p:sldId id="312" r:id="rId8"/>
    <p:sldId id="366" r:id="rId9"/>
    <p:sldId id="315" r:id="rId10"/>
    <p:sldId id="308" r:id="rId11"/>
    <p:sldId id="319" r:id="rId12"/>
    <p:sldId id="367" r:id="rId13"/>
    <p:sldId id="335" r:id="rId14"/>
    <p:sldId id="336" r:id="rId15"/>
    <p:sldId id="339" r:id="rId16"/>
    <p:sldId id="337" r:id="rId17"/>
    <p:sldId id="338" r:id="rId18"/>
    <p:sldId id="344" r:id="rId19"/>
    <p:sldId id="343" r:id="rId20"/>
    <p:sldId id="345" r:id="rId21"/>
    <p:sldId id="347" r:id="rId22"/>
    <p:sldId id="348" r:id="rId23"/>
    <p:sldId id="342" r:id="rId24"/>
    <p:sldId id="368" r:id="rId25"/>
    <p:sldId id="369" r:id="rId26"/>
    <p:sldId id="370" r:id="rId27"/>
    <p:sldId id="350" r:id="rId28"/>
    <p:sldId id="354" r:id="rId29"/>
    <p:sldId id="355" r:id="rId30"/>
    <p:sldId id="356" r:id="rId31"/>
    <p:sldId id="357" r:id="rId32"/>
    <p:sldId id="358" r:id="rId33"/>
    <p:sldId id="359" r:id="rId34"/>
    <p:sldId id="371" r:id="rId35"/>
    <p:sldId id="361" r:id="rId36"/>
    <p:sldId id="362" r:id="rId37"/>
    <p:sldId id="363" r:id="rId38"/>
    <p:sldId id="364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мпьютер" initials="К" lastIdx="1" clrIdx="0">
    <p:extLst>
      <p:ext uri="{19B8F6BF-5375-455C-9EA6-DF929625EA0E}">
        <p15:presenceInfo xmlns:p15="http://schemas.microsoft.com/office/powerpoint/2012/main" userId="Компьюте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FF00"/>
    <a:srgbClr val="FF6600"/>
    <a:srgbClr val="00FFFF"/>
    <a:srgbClr val="FF00FF"/>
    <a:srgbClr val="CC99FF"/>
    <a:srgbClr val="0033CC"/>
    <a:srgbClr val="FF9900"/>
    <a:srgbClr val="FFFF66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51" autoAdjust="0"/>
    <p:restoredTop sz="94129" autoAdjust="0"/>
  </p:normalViewPr>
  <p:slideViewPr>
    <p:cSldViewPr>
      <p:cViewPr varScale="1">
        <p:scale>
          <a:sx n="67" d="100"/>
          <a:sy n="67" d="100"/>
        </p:scale>
        <p:origin x="131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CE7A864-8403-4B7F-A47A-BE89067760A5}" type="datetimeFigureOut">
              <a:rPr lang="ru-RU"/>
              <a:pPr>
                <a:defRPr/>
              </a:pPr>
              <a:t>25.11.2016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18045C6-F68D-4B84-99D5-E6179225B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140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8045C6-F68D-4B84-99D5-E6179225BBE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0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7B4B6-F5AD-458F-ABAA-A25CDBEC58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6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21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1304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66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8329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29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D922E-77CA-46F6-BF35-3EF67FEF50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57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5F1CA6-E241-4B81-9984-BD391D6E3F6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8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63C916-8626-418F-91A3-4DB871F533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4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5B781-C1E4-419F-92B7-1A664B9683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102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03E2E-9645-4B5B-9CE1-A84D5B67EB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62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21CFC-D3AD-40F3-80AA-05941AEC3B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1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3E1F9-5417-44A3-8532-F5DE78FB16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1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66B48-2DD5-4F51-AB0B-6CA7695E9E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19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D5CA82-3AA2-4271-99E8-2E44D4BF15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49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B1B044-7790-46C7-B398-3E886DCBC8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2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A0C8B35-B0B4-47EF-992C-BE118CD1A9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537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38.xml"/><Relationship Id="rId7" Type="http://schemas.openxmlformats.org/officeDocument/2006/relationships/slide" Target="slide10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6.xml"/><Relationship Id="rId4" Type="http://schemas.openxmlformats.org/officeDocument/2006/relationships/slide" Target="slide28.xml"/><Relationship Id="rId9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8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slide" Target="slide3.xml"/><Relationship Id="rId2" Type="http://schemas.openxmlformats.org/officeDocument/2006/relationships/image" Target="../media/image13.pn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618" y="3020684"/>
            <a:ext cx="5447503" cy="8309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7106" name="Picture 2" descr="http://gimnasium12.ucoz.ru/_nw/4/954191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53544"/>
            <a:ext cx="3997740" cy="41044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783005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1"/>
                </a:solidFill>
              </a:rPr>
              <a:t>«ЕСЛИ ХОЧЕШЬ БЫТЬ ЗДОРОВ»</a:t>
            </a:r>
            <a:endParaRPr lang="ru-RU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60648"/>
            <a:ext cx="8244408" cy="1669752"/>
          </a:xfrm>
        </p:spPr>
        <p:txBody>
          <a:bodyPr>
            <a:noAutofit/>
          </a:bodyPr>
          <a:lstStyle/>
          <a:p>
            <a:pPr algn="ctr"/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1033155"/>
              </p:ext>
            </p:extLst>
          </p:nvPr>
        </p:nvGraphicFramePr>
        <p:xfrm>
          <a:off x="251520" y="1268760"/>
          <a:ext cx="8208911" cy="4680520"/>
        </p:xfrm>
        <a:graphic>
          <a:graphicData uri="http://schemas.openxmlformats.org/drawingml/2006/table">
            <a:tbl>
              <a:tblPr/>
              <a:tblGrid>
                <a:gridCol w="8208911"/>
              </a:tblGrid>
              <a:tr h="4680520">
                <a:tc>
                  <a:txBody>
                    <a:bodyPr/>
                    <a:lstStyle/>
                    <a:p>
                      <a:pPr marL="457200" indent="-457200"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v"/>
                      </a:pPr>
                      <a:r>
                        <a:rPr lang="ru-RU" sz="2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соразмерности красоты и здоровья требуется не только образование в области наук и искусства, но и занятия всю жизнь физическими упражне­ниями</a:t>
                      </a:r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-457200"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v"/>
                      </a:pPr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Движение есть жизнь, уменьшение же подвижности означает снижение жизненных процессов.</a:t>
                      </a:r>
                    </a:p>
                    <a:p>
                      <a:endParaRPr lang="ru-RU" dirty="0" smtClean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endParaRPr lang="ru-RU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701" y="91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5" name="Picture 3" descr="http://sarcasm.zone/static/images/tags/zdorov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568" y="3956956"/>
            <a:ext cx="4497382" cy="299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09598" y="332656"/>
            <a:ext cx="7634809" cy="570870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двигательной активностью понимается сумма всех движений, производимых человеком в процессе своей жизнедеятельности</a:t>
            </a:r>
            <a:r>
              <a:rPr lang="ru-RU" sz="2800" dirty="0"/>
              <a:t>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5842" name="Picture 2" descr="http://neosports.ru/wp-content/uploads/2014/08/Sport-i-zdorovy-j-obraz-zhizni-chem-zanyat-s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8" y="2636912"/>
            <a:ext cx="4464496" cy="389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ic.pics.livejournal.com/i_bloger/52347093/9136/9136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408" y="2361626"/>
            <a:ext cx="3613796" cy="270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76672"/>
            <a:ext cx="4238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buFont typeface="Arial" panose="020B0604020202020204" pitchFamily="34" charset="0"/>
              <a:buChar char="•"/>
            </a:pPr>
            <a:r>
              <a:rPr lang="ru-RU" sz="2800" dirty="0" smtClean="0"/>
              <a:t>Мышцы более сильные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788" y="999892"/>
            <a:ext cx="8110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buFont typeface="Arial" panose="020B0604020202020204" pitchFamily="34" charset="0"/>
              <a:buChar char="•"/>
            </a:pPr>
            <a:r>
              <a:rPr lang="ru-RU" sz="2800" dirty="0"/>
              <a:t>Организм более приспособленным к условиям внешней среды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788" y="1952255"/>
            <a:ext cx="8614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buFont typeface="Arial" panose="020B0604020202020204" pitchFamily="34" charset="0"/>
              <a:buChar char="•"/>
            </a:pPr>
            <a:r>
              <a:rPr lang="ru-RU" sz="2800" dirty="0"/>
              <a:t>Увеличивается частота сердцебиения, </a:t>
            </a:r>
            <a:r>
              <a:rPr lang="ru-RU" sz="2800" dirty="0" smtClean="0"/>
              <a:t>мышца сердца сокращается сильнее, повышается артериальное давление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18415" y="3337828"/>
            <a:ext cx="8330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buFont typeface="Arial" panose="020B0604020202020204" pitchFamily="34" charset="0"/>
              <a:buChar char="•"/>
            </a:pPr>
            <a:r>
              <a:rPr lang="ru-RU" sz="2800" dirty="0" smtClean="0"/>
              <a:t>Во время мышечной работы увеличивается частота дыхания, углубляется вдох, усиливается вентиляционная работа легких.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2400" y="4789543"/>
            <a:ext cx="8098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buFont typeface="Arial" panose="020B0604020202020204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/>
              <a:t>Интенсивное полное расправление легких ликвидирует в них застойные явления и служит профилактикой возможных заболеваний</a:t>
            </a:r>
            <a:r>
              <a:rPr lang="ru-RU" sz="2800" dirty="0"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</p:txBody>
      </p:sp>
      <p:pic>
        <p:nvPicPr>
          <p:cNvPr id="11" name="Picture 2" descr="http://im5-tub-ru.yandex.net/i?id=16822399-30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668345" y="5284718"/>
            <a:ext cx="1475656" cy="152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135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7634809" cy="129614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196752"/>
            <a:ext cx="8076691" cy="5472608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 – свод правил поведения человека в быту и на производстве.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узком понимании гигиена – это гигиеническое содержание тела, одежды и предметов домашнего обихода.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02" name="Picture 2" descr="http://www.bydzdorov.ru/images/gi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56992"/>
            <a:ext cx="410596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http://zdorovobraz.ru/wp-content/uploads/2012/05/%D0%9B%D0%B8%D1%87%D0%BD%D0%B0%D1%8F-%D0%B3%D0%B8%D0%B3%D0%B8%D0%B5%D0%BD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" r="5450"/>
          <a:stretch/>
        </p:blipFill>
        <p:spPr bwMode="auto">
          <a:xfrm>
            <a:off x="323527" y="3843872"/>
            <a:ext cx="4608513" cy="28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02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476672"/>
            <a:ext cx="8210873" cy="55646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 </a:t>
            </a: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365151" y="1151094"/>
            <a:ext cx="1423466" cy="33580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9667" y="147496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Гигиена питания</a:t>
            </a:r>
            <a:endParaRPr lang="ru-RU" sz="2800" dirty="0"/>
          </a:p>
        </p:txBody>
      </p:sp>
      <p:pic>
        <p:nvPicPr>
          <p:cNvPr id="7" name="Picture 15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67" y="1998186"/>
            <a:ext cx="1440160" cy="1633445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1907704" y="1205136"/>
            <a:ext cx="1160512" cy="1487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046764" y="1151094"/>
            <a:ext cx="1117524" cy="3238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399984" y="1205136"/>
            <a:ext cx="2410085" cy="35920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533189" y="1205136"/>
            <a:ext cx="18734" cy="20538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4954" y="4759871"/>
            <a:ext cx="2695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Гигиена одежды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93645" y="3291445"/>
            <a:ext cx="2279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Гигиена кожи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45271" y="1474966"/>
            <a:ext cx="2359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Гигиена воды</a:t>
            </a:r>
          </a:p>
        </p:txBody>
      </p:sp>
      <p:pic>
        <p:nvPicPr>
          <p:cNvPr id="35" name="Picture 17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598" y="5210972"/>
            <a:ext cx="1586138" cy="1488127"/>
          </a:xfrm>
          <a:prstGeom prst="rect">
            <a:avLst/>
          </a:prstGeom>
          <a:noFill/>
        </p:spPr>
      </p:pic>
      <p:pic>
        <p:nvPicPr>
          <p:cNvPr id="36" name="Picture 16" descr="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6596" y="4027145"/>
            <a:ext cx="1976377" cy="1883355"/>
          </a:xfrm>
          <a:prstGeom prst="rect">
            <a:avLst/>
          </a:prstGeom>
          <a:noFill/>
        </p:spPr>
      </p:pic>
      <p:pic>
        <p:nvPicPr>
          <p:cNvPr id="37" name="Picture 18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70814" y="2067483"/>
            <a:ext cx="730250" cy="1223962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5937617" y="4594737"/>
            <a:ext cx="2758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Гигиена жилища</a:t>
            </a:r>
          </a:p>
        </p:txBody>
      </p:sp>
      <p:pic>
        <p:nvPicPr>
          <p:cNvPr id="39" name="Picture 14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48551" y="5118220"/>
            <a:ext cx="1967865" cy="1638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67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0" grpId="0"/>
      <p:bldP spid="31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620688"/>
            <a:ext cx="7778825" cy="5688632"/>
          </a:xfrm>
        </p:spPr>
        <p:txBody>
          <a:bodyPr/>
          <a:lstStyle/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Мойтесь ежедневно теплой водой. Температура воды должна быть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37-38</a:t>
            </a:r>
            <a:r>
              <a:rPr lang="ru-RU" sz="2800" baseline="30000" dirty="0" smtClean="0"/>
              <a:t>0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т.е. немного выше нормальной температуры тела. Через кожный покров человека за неделю выделяется до 300 г сала и до 7 литров пота. Чтобы защитные свойства кожи не нарушались необходимо эти выделения регулярно смывать. В противном случае на коже создаются благоприятные условия для размножения болезнетворных микробов, грибков и других вредных микроорганизмов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537321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ВЕРНО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6222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88641"/>
            <a:ext cx="7634809" cy="439248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Следите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чистотой рук и ногтей. Открытые участки кожи особенно подвержены загрязнению. Грязь, содержащая болезнетворные микробы может попасть с рук в рот через пищу. Дизентерию, например, называют болезнью грязных рук. Руки нужно мыть до посещения туалета, 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уже после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туалета не обязательно, перед едой и после приема пищи –на ваше усмотрение, после контакта с животными –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обязательно.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63265" y="4581129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954971" y="5165904"/>
            <a:ext cx="69440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П</a:t>
            </a:r>
            <a:r>
              <a:rPr lang="ru-RU" sz="2800" u="dotted" dirty="0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осле </a:t>
            </a:r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посещения туалета, перед и после приема пищи – обязательно надо мыть руки</a:t>
            </a:r>
            <a:r>
              <a:rPr lang="ru-RU" sz="2800" u="dotted" dirty="0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!!! </a:t>
            </a:r>
            <a:endParaRPr lang="ru-RU" sz="2800" u="dotted" dirty="0">
              <a:uFill>
                <a:solidFill>
                  <a:srgbClr val="FF0000"/>
                </a:solidFill>
              </a:u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3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332656"/>
            <a:ext cx="7922841" cy="11521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водные процедуры (ванна, душ, баня) с применение мочалки вредно для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32240" y="1259004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098985" y="1764336"/>
            <a:ext cx="6944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Пользоваться мочалкой необходимо не реже одного раза в неделю</a:t>
            </a:r>
          </a:p>
        </p:txBody>
      </p:sp>
      <p:sp>
        <p:nvSpPr>
          <p:cNvPr id="8" name="TextBox 7"/>
          <p:cNvSpPr txBox="1"/>
          <p:nvPr/>
        </p:nvSpPr>
        <p:spPr>
          <a:xfrm flipH="1">
            <a:off x="609596" y="3356991"/>
            <a:ext cx="7922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/>
              <a:t>На процедуру мытья головы не надо уделять слишком много внимания и времени.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3645" y="4005875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27583" y="4513765"/>
            <a:ext cx="73761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SzPct val="80000"/>
            </a:pPr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Правильный уход за кожей головы и волос нормализует деятельность сальных желез, а также улучшает кровообращение и обменные </a:t>
            </a:r>
            <a:r>
              <a:rPr lang="ru-RU" sz="2800" u="dotted" dirty="0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процессы</a:t>
            </a:r>
            <a:endParaRPr lang="ru-RU" sz="2800" u="dotted" dirty="0">
              <a:uFill>
                <a:solidFill>
                  <a:srgbClr val="FF0000"/>
                </a:solidFill>
              </a:u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1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620688"/>
            <a:ext cx="7778825" cy="5688632"/>
          </a:xfrm>
        </p:spPr>
        <p:txBody>
          <a:bodyPr/>
          <a:lstStyle/>
          <a:p>
            <a:pPr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Голову необходимо мыть по мере загрязнения. Сказать точное количество раз невозможно. Частота мытья волос зависит от различных факторов: длины волос, типа волос и кожи головы, характера работы, времени года и т.д. Зимой, как правило, голову моют чаще, потому что головной убор не дает коже головы дышать, из-за чего кожного сала выделяется гораздо больше чем обычно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99010" y="4941168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ВЕРНО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975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7268"/>
            <a:ext cx="8095788" cy="23305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Волосы необходимо мыть очень горячей водой. Горячая вода активизирует работу сальных желез и помогает моющим средствам (мылам и шампуням) оседать на волосах в виде серого налета, который сложно смывать.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952" y="2023588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899592" y="2663200"/>
            <a:ext cx="7488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Необходимо мыть водой комнатной температуры).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7562" y="3972424"/>
            <a:ext cx="79928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>
                <a:cs typeface="Times New Roman" panose="02020603050405020304" pitchFamily="18" charset="0"/>
              </a:rPr>
              <a:t>Тщательно относитесь к выбору средств по уходу за волосами (шампуни, бальзамы, лосьоны и т.п.). Волосы очень хорошо впитывают воду, а с ней и вещества, которые могут навредить волосам, коже головы и организму в целом.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36096" y="5926805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2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188640"/>
            <a:ext cx="8172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endParaRPr lang="ru-RU" sz="4000" dirty="0"/>
          </a:p>
          <a:p>
            <a:pPr algn="ctr"/>
            <a:endParaRPr lang="ru-RU" sz="4000" dirty="0" smtClean="0"/>
          </a:p>
          <a:p>
            <a:pPr algn="ctr"/>
            <a:r>
              <a:rPr lang="ru-RU" sz="4400" dirty="0" smtClean="0"/>
              <a:t>«</a:t>
            </a:r>
            <a:r>
              <a:rPr lang="ru-RU" sz="4400" dirty="0"/>
              <a:t>Здоров будешь- все добудешь!»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CC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4034" name="Picture 2" descr="http://www.zdorovih.net/uploads/images/1394528783_kak-uluchshit-zdorovy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032" y="3366510"/>
            <a:ext cx="5507839" cy="349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http://tentorium1.com/wp-content/uploads/2013/04/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839" y="27332"/>
            <a:ext cx="4021161" cy="271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http://xfakts.ru/wp-content/uploads/2012/02/%D0%BF%D1%80%D0%BE%D0%B1%D0%BB%D0%B5%D0%BC%D0%B0-%D0%B7%D0%B4%D0%BE%D1%80%D0%BE%D0%B2%D1%8C%D1%8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87" y="144459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7268"/>
            <a:ext cx="8095788" cy="11235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Вытирать голову после мытья желательно теплым полотенцем, а затем просушить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феном.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7652" y="1337035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699014" y="1911056"/>
            <a:ext cx="7488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Фен очень сушит волосы, лучше дать просохнуть волосам на </a:t>
            </a:r>
            <a:r>
              <a:rPr lang="ru-RU" sz="2800" u="dotted" dirty="0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воздухе.  </a:t>
            </a:r>
            <a:endParaRPr lang="ru-RU" sz="2800" u="dotted" dirty="0">
              <a:uFill>
                <a:solidFill>
                  <a:srgbClr val="FF0000"/>
                </a:solidFill>
              </a:uFill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6245" y="4506398"/>
            <a:ext cx="79928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>
                <a:cs typeface="Times New Roman" panose="02020603050405020304" pitchFamily="18" charset="0"/>
              </a:rPr>
              <a:t>При расчесывании волос недопустимо использование чужих расчесок</a:t>
            </a:r>
            <a:r>
              <a:rPr lang="ru-RU" sz="2800" dirty="0" smtClean="0">
                <a:cs typeface="Times New Roman" panose="02020603050405020304" pitchFamily="18" charset="0"/>
              </a:rPr>
              <a:t>.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2950" y="5589240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05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7268"/>
            <a:ext cx="8095788" cy="11235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Чистить зубы необходимо ежедневно 5 раз в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6809" y="748750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768273" y="1336032"/>
            <a:ext cx="7488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dotted" dirty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Достаточно утром и вечером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721465"/>
            <a:ext cx="79928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 Пользоваться </a:t>
            </a:r>
            <a:r>
              <a:rPr lang="ru-RU" sz="2800" dirty="0">
                <a:cs typeface="Times New Roman" panose="02020603050405020304" pitchFamily="18" charset="0"/>
              </a:rPr>
              <a:t>одной зубной щеткой могут </a:t>
            </a:r>
            <a:r>
              <a:rPr lang="ru-RU" sz="2800" dirty="0" smtClean="0">
                <a:cs typeface="Times New Roman" panose="02020603050405020304" pitchFamily="18" charset="0"/>
              </a:rPr>
              <a:t>сразу </a:t>
            </a:r>
          </a:p>
          <a:p>
            <a:pPr>
              <a:buClr>
                <a:schemeClr val="accent1"/>
              </a:buClr>
              <a:buSzPct val="80000"/>
            </a:pPr>
            <a:r>
              <a:rPr lang="ru-RU" sz="2800" dirty="0" smtClean="0">
                <a:cs typeface="Times New Roman" panose="02020603050405020304" pitchFamily="18" charset="0"/>
              </a:rPr>
              <a:t>    несколько </a:t>
            </a:r>
            <a:r>
              <a:rPr lang="ru-RU" sz="2800" dirty="0">
                <a:cs typeface="Times New Roman" panose="02020603050405020304" pitchFamily="18" charset="0"/>
              </a:rPr>
              <a:t>человек</a:t>
            </a:r>
            <a:r>
              <a:rPr lang="ru-RU" sz="2800" dirty="0" smtClean="0">
                <a:cs typeface="Times New Roman" panose="02020603050405020304" pitchFamily="18" charset="0"/>
              </a:rPr>
              <a:t>. 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95852" y="5881627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4715" y="3383184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НЕВЕРНО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65745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>
                <a:cs typeface="Times New Roman" panose="02020603050405020304" pitchFamily="18" charset="0"/>
              </a:rPr>
              <a:t>При появлении первых признаков заболевания зубов или десен незамедлительно обращайтесь к стоматологу для своевременного лечения. </a:t>
            </a:r>
          </a:p>
        </p:txBody>
      </p:sp>
    </p:spTree>
    <p:extLst>
      <p:ext uri="{BB962C8B-B14F-4D97-AF65-F5344CB8AC3E}">
        <p14:creationId xmlns:p14="http://schemas.microsoft.com/office/powerpoint/2010/main" val="20483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11" grpId="0"/>
      <p:bldP spid="8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346" y="548680"/>
            <a:ext cx="8095788" cy="11235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члена семьи должны быть свое полотенце и своя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постель.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795" y="4667787"/>
            <a:ext cx="79928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 </a:t>
            </a:r>
            <a:r>
              <a:rPr lang="ru-RU" sz="2800" dirty="0">
                <a:cs typeface="Times New Roman" panose="02020603050405020304" pitchFamily="18" charset="0"/>
              </a:rPr>
              <a:t>Перед сном необходимо проветривать спальное помещение.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8422" y="1435474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968" y="2446529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SzPct val="80000"/>
              <a:buFont typeface="Wingdings" panose="05000000000000000000" pitchFamily="2" charset="2"/>
              <a:buChar char="v"/>
            </a:pPr>
            <a:r>
              <a:rPr lang="ru-RU" sz="2800" dirty="0">
                <a:cs typeface="Times New Roman" panose="02020603050405020304" pitchFamily="18" charset="0"/>
              </a:rPr>
              <a:t>Постельное белье необходимо менять еженедельно.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08" y="3402979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1239" y="5717152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ВЕРНО</a:t>
            </a:r>
            <a:endParaRPr lang="ru-RU" sz="3200" b="1" dirty="0">
              <a:solidFill>
                <a:srgbClr val="92D050"/>
              </a:solidFill>
            </a:endParaRPr>
          </a:p>
        </p:txBody>
      </p:sp>
      <p:pic>
        <p:nvPicPr>
          <p:cNvPr id="8" name="Picture 2" descr="http://im5-tub-ru.yandex.net/i?id=16822399-30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668345" y="5284718"/>
            <a:ext cx="1475656" cy="152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69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6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09600"/>
            <a:ext cx="7920879" cy="1320800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/>
              <a:t>Положительные эмоции</a:t>
            </a:r>
            <a:endParaRPr lang="ru-RU" sz="5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930400"/>
            <a:ext cx="8066857" cy="4110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Хорошее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– залог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крепкого здоровья»!!!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28" name="Picture 4" descr="http://zenslim.ru/sites/default/files/resize/uploads/positive-emotion-338x2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645"/>
            <a:ext cx="4536504" cy="344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8" descr="http://larisa-petrushkevich.ru/wp-content/uploads/2012/10/retsep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37" y="3573016"/>
            <a:ext cx="4268111" cy="315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9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476673"/>
            <a:ext cx="6986737" cy="6073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 эмоций</a:t>
            </a:r>
            <a:endParaRPr lang="ru-RU" sz="36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907704" y="1084021"/>
            <a:ext cx="1112284" cy="3909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39666" y="1474966"/>
            <a:ext cx="29921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cs typeface="Times New Roman" panose="02020603050405020304" pitchFamily="18" charset="0"/>
              </a:rPr>
              <a:t>эмоциональные </a:t>
            </a:r>
            <a:r>
              <a:rPr lang="ru-RU" sz="3200" u="sng" dirty="0" smtClean="0">
                <a:cs typeface="Times New Roman" panose="02020603050405020304" pitchFamily="18" charset="0"/>
              </a:rPr>
              <a:t>реакции</a:t>
            </a:r>
          </a:p>
          <a:p>
            <a:pPr algn="ctr"/>
            <a:r>
              <a:rPr lang="ru-RU" dirty="0" smtClean="0">
                <a:cs typeface="Times New Roman" panose="02020603050405020304" pitchFamily="18" charset="0"/>
              </a:rPr>
              <a:t>(плач</a:t>
            </a:r>
            <a:r>
              <a:rPr lang="ru-RU" dirty="0">
                <a:cs typeface="Times New Roman" panose="02020603050405020304" pitchFamily="18" charset="0"/>
              </a:rPr>
              <a:t>, </a:t>
            </a:r>
            <a:r>
              <a:rPr lang="ru-RU" dirty="0" smtClean="0">
                <a:cs typeface="Times New Roman" panose="02020603050405020304" pitchFamily="18" charset="0"/>
              </a:rPr>
              <a:t>смех)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10963" y="3099148"/>
            <a:ext cx="294813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u="sng" dirty="0">
                <a:cs typeface="Times New Roman" panose="02020603050405020304" pitchFamily="18" charset="0"/>
              </a:rPr>
              <a:t>эмоциональные состояния  </a:t>
            </a:r>
            <a:r>
              <a:rPr lang="ru-RU" u="sng" dirty="0" smtClean="0">
                <a:cs typeface="Times New Roman" panose="02020603050405020304" pitchFamily="18" charset="0"/>
              </a:rPr>
              <a:t>(</a:t>
            </a:r>
            <a:r>
              <a:rPr lang="ru-RU" dirty="0" smtClean="0">
                <a:cs typeface="Times New Roman" panose="02020603050405020304" pitchFamily="18" charset="0"/>
              </a:rPr>
              <a:t>настроение</a:t>
            </a:r>
            <a:r>
              <a:rPr lang="ru-RU" dirty="0">
                <a:cs typeface="Times New Roman" panose="02020603050405020304" pitchFamily="18" charset="0"/>
              </a:rPr>
              <a:t>, тревога, волнение, бурная эмоциональная вспышка (аффект</a:t>
            </a:r>
            <a:r>
              <a:rPr lang="ru-RU" dirty="0" smtClean="0">
                <a:cs typeface="Times New Roman" panose="02020603050405020304" pitchFamily="18" charset="0"/>
              </a:rPr>
              <a:t>))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2335" y="1772816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u="sng" dirty="0">
                <a:cs typeface="Times New Roman" panose="02020603050405020304" pitchFamily="18" charset="0"/>
              </a:rPr>
              <a:t>эмоциональное </a:t>
            </a:r>
            <a:r>
              <a:rPr lang="ru-RU" sz="3200" u="sng" dirty="0" smtClean="0">
                <a:cs typeface="Times New Roman" panose="02020603050405020304" pitchFamily="18" charset="0"/>
              </a:rPr>
              <a:t>отношения</a:t>
            </a:r>
            <a:r>
              <a:rPr lang="ru-RU" sz="3200" u="sng" dirty="0">
                <a:cs typeface="Times New Roman" panose="02020603050405020304" pitchFamily="18" charset="0"/>
              </a:rPr>
              <a:t> </a:t>
            </a:r>
            <a:r>
              <a:rPr lang="ru-RU" sz="3200" u="sng" dirty="0" smtClean="0">
                <a:cs typeface="Times New Roman" panose="02020603050405020304" pitchFamily="18" charset="0"/>
              </a:rPr>
              <a:t>или чувства</a:t>
            </a:r>
            <a:endParaRPr lang="ru-RU" sz="2800" dirty="0">
              <a:cs typeface="Times New Roman" panose="02020603050405020304" pitchFamily="18" charset="0"/>
            </a:endParaRPr>
          </a:p>
          <a:p>
            <a:pPr lvl="0" algn="ctr"/>
            <a:r>
              <a:rPr lang="ru-RU" dirty="0" smtClean="0">
                <a:cs typeface="Times New Roman" panose="02020603050405020304" pitchFamily="18" charset="0"/>
              </a:rPr>
              <a:t>(любовь</a:t>
            </a:r>
            <a:r>
              <a:rPr lang="ru-RU" dirty="0">
                <a:cs typeface="Times New Roman" panose="02020603050405020304" pitchFamily="18" charset="0"/>
              </a:rPr>
              <a:t>, ненависть, </a:t>
            </a:r>
            <a:r>
              <a:rPr lang="ru-RU" dirty="0" smtClean="0">
                <a:cs typeface="Times New Roman" panose="02020603050405020304" pitchFamily="18" charset="0"/>
              </a:rPr>
              <a:t>ревность)</a:t>
            </a:r>
            <a:endParaRPr lang="ru-RU" dirty="0"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085031" y="1083304"/>
            <a:ext cx="0" cy="16248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224264" y="1083304"/>
            <a:ext cx="1028265" cy="5413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1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257" y="469658"/>
            <a:ext cx="4771906" cy="1667272"/>
          </a:xfrm>
        </p:spPr>
        <p:txBody>
          <a:bodyPr>
            <a:normAutofit fontScale="90000"/>
          </a:bodyPr>
          <a:lstStyle/>
          <a:p>
            <a:pPr marL="571500" indent="-57150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Стенические эмоции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повышающие работоспособности человека (задор, уверенность в успехе </a:t>
            </a: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</a:t>
            </a:r>
            <a:endParaRPr lang="ru-RU" sz="31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1572" y="3645024"/>
            <a:ext cx="4886775" cy="20988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2400" indent="-572400" fontAlgn="auto"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ru-RU" sz="3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Астенические эмоции </a:t>
            </a:r>
            <a:endParaRPr lang="ru-RU" sz="32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2400" indent="-572400" fontAlgn="auto">
              <a:spcAft>
                <a:spcPts val="0"/>
              </a:spcAft>
              <a:buClr>
                <a:schemeClr val="accent1"/>
              </a:buClr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мешающие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осуществлять задуманные действия (волнение). </a:t>
            </a:r>
          </a:p>
        </p:txBody>
      </p:sp>
      <p:pic>
        <p:nvPicPr>
          <p:cNvPr id="12" name="Picture 8" descr="Картинки по запросу эмоция психолог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329" y="1303294"/>
            <a:ext cx="3882782" cy="368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25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data:image/jpeg;base64,/9j/4AAQSkZJRgABAQAAAQABAAD/2wCEAAkGBxMQEhUTExMWFRUXGRsZFxcVGRUYGRUaGhYYFhoYHRgYHSggHRolHxcXITEhJSkrLi4xGB8zODMsNygtLisBCgoKDg0OGxAQGy8mICY3LS0tLS8vLS8tOC0tLS8tLS8vLS0tNS0tLS0tLS0tLS0tLS0tLS0tLS0tLS0tLS0tLf/AABEIAMwA9wMBIgACEQEDEQH/xAAcAAEAAgMBAQEAAAAAAAAAAAAABgcDBAUBAgj/xAA/EAABAwIEAwYEBAQEBgMAAAABAAIRAwQFEiExBkFREyJhcYGRBzKhsULB0fAjUmLhFDNyohVDgpKy8RY0U//EABkBAAIDAQAAAAAAAAAAAAAAAAAFAQIEA//EACgRAAMAAgIDAAEEAQUAAAAAAAABAgMRBBIhMUFRExQi8CMFMmGB4f/aAAwDAQACEQMRAD8AvFERABEXOx3GaVnSNWqYA2A1LvABQ3olLfo6KKpcX+Lc6UGgA7EiT9VxKHxOugSc88tQI9iFT9VHT9Gi9UVd8M/EtlXu1wAZjMNtdNR5wrCpvDgCCCDsRsVaaVeilS59n0iIrFQiIgAiIgAiwXV5TpCXva0eJXEfxrZh2XtCfEAwPzUOkiVLfokSLRw/GKFx/lVGuPTY+x1W8p3shrQREQAREQAREQARRnHOOLS1c5heHVG7tHL1/RQq8+K7y7+G1obPSTofHqqPJKOix0y20VZYR8UszgKrAAeY381YGFYpSuWZ6TpGxHMHoQpm0/RFQ59m6iIrFAiIgAiIgDFdVxTY57tmgk+glfnzjLiSrf1nMzECYAEwB0j3BV28aPIsq2UwS2B6kaKieF7TtKhc7qsnJydTdw8Ss2uH+A31Rme6NZA6/v8AfjJrPgCmCc2328PLVSjCIAAhdYQsSyVXnZqqFL1orjGOC6bGksJGm3L96Suv8MuIXsrG1qkkO+SeTh+v6KQYkdNFDbhvZV6dVje814J08VOPM5vQZMKqGy5UXjDIBXqbicIiIAKK8a8WssmOa1w7WP8At8/FSl7oBJ5ar85cUXz7i7dJmT+Lz6fvkuObJ1R3wYu7Ode8T3FcuzPLp67wT/dfLKVZxIgz+XVT7hThaiBncwEkbcvZSylg9JhBDBpt+ixfrJ+jd+lr2VNZVri3cD3hppv+9zCtngXjUXWWjVBFSNCecawfGP319vsPa5vyj2UDuLSpb1w9ndAdy0CmM7VFb46qS8kWGyripTY8fiaD7hZkyFgREQAUS+IPFIsaWVvzuH/aNp9VLVSvxie5121h2gR02XLNXWfB248K70yJ2+E1r+tnzaOMk9PfdTC0+HjWhsukjn+RW7wpbim0KaUiISxZXfoZ3iUETqcFW+WIM9f3+9Fw6NWphlcOpl2WZcCfm2mfOFZFfZRfGKOaZbKh5Khkzjm15RYthdtrU2VG/K8Aj9FsKLfDu4c62LHD/LcQD1B1/NSlN4rtKYnuetNBERWKhERAHD40bNnV8h/5AKrrWz7ENygExuTAPOSYP2Vh/ENzxbgNJDSSHxz0kA+GhUbZaNdNN38sSNCNORSrm1u9DfgpzHb8mpRx6pTMBlKpGpDKhzAdcpbt4qRWuKdpTLwIgag8vBcjC+G2UX5wxhOUMnLqWiPSdB3okwui0tHaNAgEageULi9L0zsvPtEfveIaky51OkwmBmBJd5d4SfRfVlUFUF2bOIOoEbDw03XZusOZXayQ3ukOHdaQHDY6jdKNhTpQ0cyXOPMk/MSp8eGvZDb8r4T6hWa8S1wcOrSCNPELIuRwrZilbM5Zu/HTNqB7QuunENuU2JrlTTSCIisUMN3/AJb/APSfsV+eaVoTdufHdB57T0Cv3HL4UKD6hBIAiGxOunNVNQoF7Gn8Rn/2l/NvWkM/9Pjbbfok+EGGhdXtFXrbu7Ja2lTqNbJBq1KgERz7MtPdPKPopDhBupy1S09094HfzAEArH1cybHqmzv13yI5qMY5bF7cvVaOJULyHOFRs7Npy5oPejUtIO0lZcJtqurqtKmyI71KYfMEyCZkHmfzUtP/AHEeF/EsjhRhbaUQZnLrPWSusoxwjdVS59Igdmwd3rLnEj7u9gpOm+KlUpoS5Zc00wiIuhzCq7j2wFS+k7NYDHjAVoqsL+i83ddzyS4SNemaBHhEe6ycytRo28Gd3v8ABzrS6dRaSX0qbRzqE/qABPiuxhuOucRmFNzT8r6ZMH3+6x/8Co3OVzmgkAth2rYO/dOmq3nWbKDMogCAAIAgCIAAGwgJdKSnYyp7rTPjG76qCGMOWRvAJGvIHSVGbbFKNZ+VtWq9+YtBfnYMzYLmxAYTrspfUIJ72xA/f1Xgs6VPvDU8pMq3hplfK0kbvCd4ym40nGHPylu/e0I/Ie6liiPDtAVKzXx8jXGfGcoH1d7KXJlxm3HkVcpJWERFoM4REQBp4vYivSdTPMaeB5fvxVe3Ycx1MmQcsOnQy0ls/RWcotxrZSGVQNB3XeHQrFzMW57r4buFm610fpmjaV5Gq4j6tzTfUAoh4d8pDhv/AFSBlG3XmtigZaQDB67rTNKrrNWsfFha0DzEfaUunz7GaXlnWsnPbTGcAO5gGQPWAmGUTXrZdxBnyOh+hK51s1zWnPUL/wDUAD7gCVKODLT56vL5R7yfyXXDHfIkcM99IbJQ0QIC9RE5EoREQBpYzZ9vQqU+bm6eY1H1AVYUwaYp5hBiCPJxH5K3FCeObANfTqAQHSHR1mZ9ZKw83Fue6+DHgZur/Tf0w0KlNzcxA05wsNreNc4gZRE+fkfFalJncIC134C+4Iq06T6biB/Fa+m0vGg1BBB35idFgndDB9V7Z1ad43PBg+XLz81ixG+GjRstFlkbcimaBpTJzFzXdoWxJLhqTqN/RZKVsalQNG7nABS099SG51snfD1n2dMu51DnPhLQAPYfVdRfNNgaABsBHsvpOpnqkhDddqbCIisVCi/EeGntm1Ggw9rmPidO6SCfYexUoXhErnlxrJOmdcWV462ir7O87IO6j6rDVuO0HdrsbU/FPfHtIIhdPEbHsa5BGk+7Xafdc+7qXVs/+BVpMou1LatEPDHEyYLIdDj1mJPhCiY8uWO+3ZJyt7Pk16rjNaqxjQIy05eXjnLi0ZR4b+Kx2+JZg7IczJ0I1DSDBb/bzW1i2J4iQAK9rTLiYFKk97jI61DEjfbzW1TsyRTpAlznHvOdEvPNxgRJJJKtcJeiFT9taJVwlallEPP4xP1d+q7ix0KQY1rRs0AD0ELIm2OespCPJfenQREVygREQAXK4pDv8JWLDDgwuHPVveiDuDER4rqrl8SXTadB8/iBaB1nf6LnlaUPZ0xJ91r8lT4fxGwmHg0ncxqWny5geBmOqkNLG2x8zfQt/Vc+4wOnXbMQ7qFx6nCNWdHAhJU0x69HTxLHqbeedx2az83bD0k+StDh/wD+tRJABLGkgaAEidPdVfh/DbaIzP1dy8FZ/D9y2pQZH4WhpHSBC2cJru0Yeav4LR0UREyFgREQAWjjVgLii6nz3aejhst5eOcACSYA1JPJRSVLTLTTlporW1+VwOh2PUciq/qcO3tiS22vqoYelRzZGhBiYnyVg4jiFM3Ry90VBmb0dyJ8+ZHQz1SnTrMzNDGVGEzlfBAPUSCEpx10bSHfWb06RFODsCqdp/i69w+rUlzAHOc4agFxl3pt08FY3CNpnqOqkaM7rf8AUd/YfdRyvVe3PVrFrQ0R4NHIAD8l3uBsZaWBjtM5JE7jaAfEjXzK6Y6VZU6OXInrjahE0RETMThERABERAEJ+Id6KDqLnjuODmlw3YdIPi0zr0gHrOjZ3bKoBJB8tiPDwW9xrWp13CkYcG7+Z3/fgoPeYPWtjmty7Kfw7x6FKM9p5Xodcef8S2TS5t6TNWgDqQsvCVyyrdPG5YwnTZuoHvqfL7V/TN5XIYS4A7mA367+ymvCNJli+OThDj9Z90Y6lZE2GaX+m19LAReNM6hepuJQiIgAiIgAuFjWBuruzCpts12w8iP0XdRUyY5yLVF8eSoe5IfSwGqwxl08CCvr/hlX+UqXIs37KPyzR+8siFXA6z9I08SFv4XgVSk7N2mXqG6z7qQIrRxIl7K1yrpaAREWozBERABa2I2YrU3UyXAOEEtMFbKKGk1pkptPaKr4k4DuG96jUFUDUAy17TuCCJBPsuRb4pfUxkfbPcRpmBaJjqFda+DSB5BZnxJ+GyebetMp63wa9xJ4DmClSaZIcTqepga+SnGGcEspwX1HOP8ASA0fmVKw0DZeqZ4sL35KXzMlevB8sbAA1066n3X0iLSZQiIgAviqzMCNRPQwfdfa8QBE73hVwJLHZufe0PvsfosTcMqga0zPv9lMkWOuFjb2vBrXMyJefJEaeGVf/wAyPYL2hw3UcZeQ36n6afVSxeoXCx/dg+Zfw1cPshRblBJ8z+XJbSItcpJaRlbbe2ERFJAREQAREQAREQAREQAREQAREQAREQAREQAREQAREQAREQAREQAREQAREQAREQAREQAREQAXH4i4jo2LM1Q68miJ3ifJbOO4k21oPrO/CNPEkwPqQvzpxZjda8c5ziXa6x+nQLlkydfCO2LF28v0TzGvihVP+VDByiCdOpK5Ft8R7tv/ADiZP4g0/cKEYbhlWqRDXQZEwYmNNfVdyx4TrPgBpB+2gXB3r2zQsa+Itbhb4hMuC1lYBhP4h8s+M7eanIMr861MAr0O9sGmfQSrK+FmPOqNNu92YtktJ5DSW+Wsq+PNt6Zyy4NLsiwURFpMwREQARFBfiLxY2hTfQpuPaEQ7KYInkOnmq1SlbZaIdPSJNi3EFvaialQA9BqVHR8S7STOaOR6+ipmzwq7uTOV7hP4j4zzK7FhwVWcYJjnJ+vqs1cj/k1Txi78I4it7ofw6gn+U6FdVUceGa1sMzapBH8szoZ3U+4F4sNyTQrH+K0SD/OOfqFfHyJp6KZePUrZM0RFoMwREQAXjjGp0C9Vc/FDi7sWPt6fzR3o5zy8oKrVKVstEOnpHbx7jq3thoRUPgdJ5eahtT4r1JJDWxyEH33VZ4bY17k6Ne4A6nePFSbC+CajzDtI59RJ/ss1ZvyzXOBfgsHBviZTqaVWRrEs/Q+inttcsqtDmODmnmDP7Ko284KdTae/p4eiycJcSvsLgNc4lriA8HY67+YlEchb0yMnGetovNF410iRsV6tZjCIiACIiAIj8UKhbYmObhPlDjtz2VJ8P2Pa1SdSJ1V4fEmhnsz4PafeW/mq3wvDxbxHPU/2hLeZfVjXgyqkl+EWzKbQMojyW8wtbsFxBjtCnAe5zTyzMeJ9wt84jTyZ2kFo3I6Ruse2vZr6rZ8YtQFRpBC4HDVB1tfUez1zOAPkdCPaVsVOLaLzkbvtL3MY33JW9g9VrXtqOAEOa4kd4ABwkiBrpKvi3No55UnjaLNRYrW4bUYHt2IkLKnaexI1rwEREEHxVflaT0BPsJX5+xEG5v3FxmD4kDwX6AuKeZrm9QR7iFRVphb216lSdTUIHlO6xcytJG/gSnTJphFEMAgQuvEqL0Qxri1j6z3Dc5qhEgAmY7oOxiApFhd0Xgg7jrzWCY17N9Pfo1sSqsb8zmt/wBRA+6iv+Mbb16VzSLXAPglp0IOh2811sUvW0GPrVAA0EAucJnMYHp5SsApCu52anle05H7a6S0giQdCCD4qVLlqyG1ScFrtMherBZVxUY1zSDoJgzBjUHxWdOkImERFIBfnbioOr379SddufrC/RKpjHsILburViIdHn4rJy3qdm3gpO9M6/DdBtNgAHmpBmHIKJ22NUqTZcKkdQx0e5AC7uG4rTrtlnTnulkt/Rnc+fBtXYkbKCcS4a0DMxveXXv+JXsJlrGsmM7pgEmPIrFb3guNWvZUGmrQRE9RJ3VtNPsRrx1ZYHAty+pY0XP1dBHoHED6ALvKK8F39NjBbTDw58ADQCc0T1jVSpOMdKpWhJllzT2ERF0OYREQBEfiO15oNDSQ0khwGx2LZ9io22wz5mg5XBsA9DG6sXGLAXFJ1M8xp4EbKv7lz6bqbiCHFsOkQZaS0n1iUr5sNX2+DfhWnj6r3/f/AE5uHcLNFUvrB1Ulob/EcHBpES9sjnG2wkru0cOpMZUphoAiY6LctbuRsuLXxWnTq1mvLgeUhwzDo3TvHwE7jquDvsjvMa2kfWIcPsqupODGjszmZvoTG+sOGgMHotq2wxlBgpMEw12g5mCYjzWa2rnsmmCNJ7wII8CDqFscNUzWr5idGifqFaW7pSUtKJdEws6ApsawbNAH0WZEThLXgSt7e2ERFJBrYlcGlSe8DMWtJjqqzwxodBIgOc49Y1Okq0qtMOaWnYgg+REKt7+zNvmZza+f+l40Pkcp90v5yfh/BlwHPlfTJT4ca2pTqNOtNznUyRqwv1fB5yddZXQdUioGgawdlq2N6ToViuLWrUq56VRrY5ETm0iD99Fk7ulo2dOr8m6aQqtyumBymF4+mym0NbpLp9zqfqte0oOog56uckzJAHUxpy5DnA3O603E1HgTzAHuobfoOq9ky4RtTTpOJ0zPcQPAHL9YJXcWOhSDGho5LInOOespCTJXamwiIrlAqyvy6s+oXDKTUggaxpB+ys1QjiOwdTq1SIyVB2jOoez5x4yDm9Fj5ktx4NvBpK3v3/f7/wBEOZw3WfWDn1HlrXyGtdlaW6Q0ga8uuuZSa1t2UqggQSCD4/kvnDL2RBWHF7t1Ksx4pPqNiCWjMG76kDXol/dtDPrpmxXwunXaWlrcp0cIBzazBB31A9gvaeHUrZjsoEkCTpsBAHkAvnC6tQ5nOZ2YJ7oJEuHWBt5FYcTqlxhS6etEa8nX4UsR/iX1I0axp/6nNj/x+6mS5mA2fZ05O74PkMoAH76rpprgjrAn5F97CIi7HAIiIAKL8bWJc1tUfh0d4A7FShc/iAO/w1bKYcGOI8wJE+Gi5Z4V42mdsFuMiaIVbVoYddQuXccUU2HKXsYRyfDj56OC5tljlOocrx2bubXasPkeXkfcruMrgDuloaekR9Ennwx4tJ+ULPFG1W5pEeBBn9+alvB1rDHVP5tB5Df6/ZV/iGK0aUDRzzs1kf7iPlHhurbsWBtNgAAho0G2y1cSN32fww829TpfTOiImYrCIiAC5mPYaK9JwAGeNDz01AnpqfddNFWpVLTLTTl7RVVF5BynQ7eShvE/EV3TrmhQbIYO8SHGS4SNiNgQVPOIYbdVQNHNcC4eDhma4eBBjzBXIv7VjqjXOc5nUggBw5AyD6H+yT40otpj5f5JWnrZwOD8Wu6tZ9K4BAy52kCAIIBH1+6sXhWy7WuHH5Wd4+fL9+CjuHUabM3ZyeriS6YnQTy15Ke8FUgKLjzLyD6AafVd8cq8xn5NPHja2SFERMxOEREAFgvLVtVsOAO8E/hJaWyPQkeqzooaTWmSm09oq9tE06rmO0IJHkV8V6tZr4Du7/Q2X/7jH0XZ+JFanb9lVc0jOS0ubyIiJHMb67iOa4mH4k14DmODvLf2OoSXJjeO2h7iy95VH3SFUuBc+s0dHCnr7N09CtunR7aq1jRqTH6n0WtdYqGAueYgc/03Povfh3jBuLxwaIYGO1PzOMj2HgPUnSJxz3tJkZr1LpFnMbAAHLReoidCIIiIAIiIALhcU4mKVMsGrnCI6DnK7q0r3CqVbV7AT1Gh9wuWZU4an2dcNTNp16KsucDp12yBDuq4r+Fq3UFW2eGGD5XuHgYP6L5bw4edT/b/AHSxcbMvGhr+8xP6Vph/DnZd+pq7kOitvA8RbWpt17wADh5aT5LT/wDjNM/M559h+S3bPB6VIy1uvUklaePiyxW36MvJz4sk6+nQREW8XhERABfNR4aCSYA1JPJfSx16DXgtcAQdwVD3rwStb8lUcY5rmsa9A5ajRA/qaORHMERotTB8ft6zctdrWvboWv29CdwrFueE6LnZmlzDtAgj2Ov1URxv4Vmq8vp12tneWE/ZyWPBl3/JDeOTh66T0cbE8cpCKVqGmo7QZYIZ4mNNN48lLeCb8WzRReZadS48nEySfPqtfAfhk2gc1SsXO/oaG/clSy04doU/wlx/qM/TZWx4Ms0nJzzcjDU9fZ1muBEgyPBer5YwAQBA6BfSZCsIiIAISiEIArj4i3DLsCi3UMMz1Ox9FXjsKrUTDQSORCvO/wCHaFXXLlPVun02Wg7hQcnj1H90sy4czpv2NcPKwzCn0VBb4TWrOAIMdTyUz4botsarHDlo7xB0Kl9PhmP+Z7N/us9HhmiDLszz4mB9FWcGbaetE3ysTTR2aNVrwHNIIOxC+1it7dtMQ1oaPBZU0W9eRU9b8BERSQEREAEREAEREAEREAEREAEREAEREAEREAEREAeL1EQAREQAREQAREQAREQB4vURABERAH//2Q=="/>
          <p:cNvSpPr>
            <a:spLocks noChangeAspect="1" noChangeArrowheads="1"/>
          </p:cNvSpPr>
          <p:nvPr/>
        </p:nvSpPr>
        <p:spPr bwMode="auto">
          <a:xfrm>
            <a:off x="971600" y="980728"/>
            <a:ext cx="4752528" cy="475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data:image/jpeg;base64,/9j/4AAQSkZJRgABAQAAAQABAAD/2wCEAAkGBxMQEhUTExMWFRUXGRsZFxcVGRUYGRUaGhYYFhoYHRgYHSggHRolHxcXITEhJSkrLi4xGB8zODMsNygtLisBCgoKDg0OGxAQGy8mICY3LS0tLS8vLS8tOC0tLS8tLS8vLS0tNS0tLS0tLS0tLS0tLS0tLS0tLS0tLS0tLS0tLf/AABEIAMwA9wMBIgACEQEDEQH/xAAcAAEAAgMBAQEAAAAAAAAAAAAABgcDBAUBAgj/xAA/EAABAwIEAwYEBAQEBgMAAAABAAIRAwQFEiExBkFREyJhcYGRBzKhsULB0fAjUmLhFDNyohVDgpKy8RY0U//EABkBAAIDAQAAAAAAAAAAAAAAAAAFAQIEA//EACgRAAMAAgIDAAEEAQUAAAAAAAABAgMRBBIhMUFRExQi8CMFMmGB4f/aAAwDAQACEQMRAD8AvFERABEXOx3GaVnSNWqYA2A1LvABQ3olLfo6KKpcX+Lc6UGgA7EiT9VxKHxOugSc88tQI9iFT9VHT9Gi9UVd8M/EtlXu1wAZjMNtdNR5wrCpvDgCCCDsRsVaaVeilS59n0iIrFQiIgAiIgAiwXV5TpCXva0eJXEfxrZh2XtCfEAwPzUOkiVLfokSLRw/GKFx/lVGuPTY+x1W8p3shrQREQAREQAREQARRnHOOLS1c5heHVG7tHL1/RQq8+K7y7+G1obPSTofHqqPJKOix0y20VZYR8UszgKrAAeY381YGFYpSuWZ6TpGxHMHoQpm0/RFQ59m6iIrFAiIgAiIgDFdVxTY57tmgk+glfnzjLiSrf1nMzECYAEwB0j3BV28aPIsq2UwS2B6kaKieF7TtKhc7qsnJydTdw8Ss2uH+A31Rme6NZA6/v8AfjJrPgCmCc2328PLVSjCIAAhdYQsSyVXnZqqFL1orjGOC6bGksJGm3L96Suv8MuIXsrG1qkkO+SeTh+v6KQYkdNFDbhvZV6dVje814J08VOPM5vQZMKqGy5UXjDIBXqbicIiIAKK8a8WssmOa1w7WP8At8/FSl7oBJ5ar85cUXz7i7dJmT+Lz6fvkuObJ1R3wYu7Ode8T3FcuzPLp67wT/dfLKVZxIgz+XVT7hThaiBncwEkbcvZSylg9JhBDBpt+ixfrJ+jd+lr2VNZVri3cD3hppv+9zCtngXjUXWWjVBFSNCecawfGP319vsPa5vyj2UDuLSpb1w9ndAdy0CmM7VFb46qS8kWGyripTY8fiaD7hZkyFgREQAUS+IPFIsaWVvzuH/aNp9VLVSvxie5121h2gR02XLNXWfB248K70yJ2+E1r+tnzaOMk9PfdTC0+HjWhsukjn+RW7wpbim0KaUiISxZXfoZ3iUETqcFW+WIM9f3+9Fw6NWphlcOpl2WZcCfm2mfOFZFfZRfGKOaZbKh5Khkzjm15RYthdtrU2VG/K8Aj9FsKLfDu4c62LHD/LcQD1B1/NSlN4rtKYnuetNBERWKhERAHD40bNnV8h/5AKrrWz7ENygExuTAPOSYP2Vh/ENzxbgNJDSSHxz0kA+GhUbZaNdNN38sSNCNORSrm1u9DfgpzHb8mpRx6pTMBlKpGpDKhzAdcpbt4qRWuKdpTLwIgag8vBcjC+G2UX5wxhOUMnLqWiPSdB3okwui0tHaNAgEageULi9L0zsvPtEfveIaky51OkwmBmBJd5d4SfRfVlUFUF2bOIOoEbDw03XZusOZXayQ3ukOHdaQHDY6jdKNhTpQ0cyXOPMk/MSp8eGvZDb8r4T6hWa8S1wcOrSCNPELIuRwrZilbM5Zu/HTNqB7QuunENuU2JrlTTSCIisUMN3/AJb/APSfsV+eaVoTdufHdB57T0Cv3HL4UKD6hBIAiGxOunNVNQoF7Gn8Rn/2l/NvWkM/9Pjbbfok+EGGhdXtFXrbu7Ja2lTqNbJBq1KgERz7MtPdPKPopDhBupy1S09094HfzAEArH1cybHqmzv13yI5qMY5bF7cvVaOJULyHOFRs7Npy5oPejUtIO0lZcJtqurqtKmyI71KYfMEyCZkHmfzUtP/AHEeF/EsjhRhbaUQZnLrPWSusoxwjdVS59Igdmwd3rLnEj7u9gpOm+KlUpoS5Zc00wiIuhzCq7j2wFS+k7NYDHjAVoqsL+i83ddzyS4SNemaBHhEe6ycytRo28Gd3v8ABzrS6dRaSX0qbRzqE/qABPiuxhuOucRmFNzT8r6ZMH3+6x/8Co3OVzmgkAth2rYO/dOmq3nWbKDMogCAAIAgCIAAGwgJdKSnYyp7rTPjG76qCGMOWRvAJGvIHSVGbbFKNZ+VtWq9+YtBfnYMzYLmxAYTrspfUIJ72xA/f1Xgs6VPvDU8pMq3hplfK0kbvCd4ym40nGHPylu/e0I/Ie6liiPDtAVKzXx8jXGfGcoH1d7KXJlxm3HkVcpJWERFoM4REQBp4vYivSdTPMaeB5fvxVe3Ycx1MmQcsOnQy0ls/RWcotxrZSGVQNB3XeHQrFzMW57r4buFm610fpmjaV5Gq4j6tzTfUAoh4d8pDhv/AFSBlG3XmtigZaQDB67rTNKrrNWsfFha0DzEfaUunz7GaXlnWsnPbTGcAO5gGQPWAmGUTXrZdxBnyOh+hK51s1zWnPUL/wDUAD7gCVKODLT56vL5R7yfyXXDHfIkcM99IbJQ0QIC9RE5EoREQBpYzZ9vQqU+bm6eY1H1AVYUwaYp5hBiCPJxH5K3FCeObANfTqAQHSHR1mZ9ZKw83Fue6+DHgZur/Tf0w0KlNzcxA05wsNreNc4gZRE+fkfFalJncIC134C+4Iq06T6biB/Fa+m0vGg1BBB35idFgndDB9V7Z1ad43PBg+XLz81ixG+GjRstFlkbcimaBpTJzFzXdoWxJLhqTqN/RZKVsalQNG7nABS099SG51snfD1n2dMu51DnPhLQAPYfVdRfNNgaABsBHsvpOpnqkhDddqbCIisVCi/EeGntm1Ggw9rmPidO6SCfYexUoXhErnlxrJOmdcWV462ir7O87IO6j6rDVuO0HdrsbU/FPfHtIIhdPEbHsa5BGk+7Xafdc+7qXVs/+BVpMou1LatEPDHEyYLIdDj1mJPhCiY8uWO+3ZJyt7Pk16rjNaqxjQIy05eXjnLi0ZR4b+Kx2+JZg7IczJ0I1DSDBb/bzW1i2J4iQAK9rTLiYFKk97jI61DEjfbzW1TsyRTpAlznHvOdEvPNxgRJJJKtcJeiFT9taJVwlallEPP4xP1d+q7ix0KQY1rRs0AD0ELIm2OespCPJfenQREVygREQAXK4pDv8JWLDDgwuHPVveiDuDER4rqrl8SXTadB8/iBaB1nf6LnlaUPZ0xJ91r8lT4fxGwmHg0ncxqWny5geBmOqkNLG2x8zfQt/Vc+4wOnXbMQ7qFx6nCNWdHAhJU0x69HTxLHqbeedx2az83bD0k+StDh/wD+tRJABLGkgaAEidPdVfh/DbaIzP1dy8FZ/D9y2pQZH4WhpHSBC2cJru0Yeav4LR0UREyFgREQAWjjVgLii6nz3aejhst5eOcACSYA1JPJRSVLTLTTlporW1+VwOh2PUciq/qcO3tiS22vqoYelRzZGhBiYnyVg4jiFM3Ry90VBmb0dyJ8+ZHQz1SnTrMzNDGVGEzlfBAPUSCEpx10bSHfWb06RFODsCqdp/i69w+rUlzAHOc4agFxl3pt08FY3CNpnqOqkaM7rf8AUd/YfdRyvVe3PVrFrQ0R4NHIAD8l3uBsZaWBjtM5JE7jaAfEjXzK6Y6VZU6OXInrjahE0RETMThERABERAEJ+Id6KDqLnjuODmlw3YdIPi0zr0gHrOjZ3bKoBJB8tiPDwW9xrWp13CkYcG7+Z3/fgoPeYPWtjmty7Kfw7x6FKM9p5Xodcef8S2TS5t6TNWgDqQsvCVyyrdPG5YwnTZuoHvqfL7V/TN5XIYS4A7mA367+ymvCNJli+OThDj9Z90Y6lZE2GaX+m19LAReNM6hepuJQiIgAiIgAuFjWBuruzCpts12w8iP0XdRUyY5yLVF8eSoe5IfSwGqwxl08CCvr/hlX+UqXIs37KPyzR+8siFXA6z9I08SFv4XgVSk7N2mXqG6z7qQIrRxIl7K1yrpaAREWozBERABa2I2YrU3UyXAOEEtMFbKKGk1pkptPaKr4k4DuG96jUFUDUAy17TuCCJBPsuRb4pfUxkfbPcRpmBaJjqFda+DSB5BZnxJ+GyebetMp63wa9xJ4DmClSaZIcTqepga+SnGGcEspwX1HOP8ASA0fmVKw0DZeqZ4sL35KXzMlevB8sbAA1066n3X0iLSZQiIgAviqzMCNRPQwfdfa8QBE73hVwJLHZufe0PvsfosTcMqga0zPv9lMkWOuFjb2vBrXMyJefJEaeGVf/wAyPYL2hw3UcZeQ36n6afVSxeoXCx/dg+Zfw1cPshRblBJ8z+XJbSItcpJaRlbbe2ERFJAREQAREQAREQAREQAREQAREQAREQAREQAREQAREQAREQAREQAREQAREQAREQAREQAREQAXH4i4jo2LM1Q68miJ3ifJbOO4k21oPrO/CNPEkwPqQvzpxZjda8c5ziXa6x+nQLlkydfCO2LF28v0TzGvihVP+VDByiCdOpK5Ft8R7tv/ADiZP4g0/cKEYbhlWqRDXQZEwYmNNfVdyx4TrPgBpB+2gXB3r2zQsa+Itbhb4hMuC1lYBhP4h8s+M7eanIMr861MAr0O9sGmfQSrK+FmPOqNNu92YtktJ5DSW+Wsq+PNt6Zyy4NLsiwURFpMwREQARFBfiLxY2hTfQpuPaEQ7KYInkOnmq1SlbZaIdPSJNi3EFvaialQA9BqVHR8S7STOaOR6+ipmzwq7uTOV7hP4j4zzK7FhwVWcYJjnJ+vqs1cj/k1Txi78I4it7ofw6gn+U6FdVUceGa1sMzapBH8szoZ3U+4F4sNyTQrH+K0SD/OOfqFfHyJp6KZePUrZM0RFoMwREQAXjjGp0C9Vc/FDi7sWPt6fzR3o5zy8oKrVKVstEOnpHbx7jq3thoRUPgdJ5eahtT4r1JJDWxyEH33VZ4bY17k6Ne4A6nePFSbC+CajzDtI59RJ/ss1ZvyzXOBfgsHBviZTqaVWRrEs/Q+inttcsqtDmODmnmDP7Ko284KdTae/p4eiycJcSvsLgNc4lriA8HY67+YlEchb0yMnGetovNF410iRsV6tZjCIiACIiAIj8UKhbYmObhPlDjtz2VJ8P2Pa1SdSJ1V4fEmhnsz4PafeW/mq3wvDxbxHPU/2hLeZfVjXgyqkl+EWzKbQMojyW8wtbsFxBjtCnAe5zTyzMeJ9wt84jTyZ2kFo3I6Ruse2vZr6rZ8YtQFRpBC4HDVB1tfUez1zOAPkdCPaVsVOLaLzkbvtL3MY33JW9g9VrXtqOAEOa4kd4ABwkiBrpKvi3No55UnjaLNRYrW4bUYHt2IkLKnaexI1rwEREEHxVflaT0BPsJX5+xEG5v3FxmD4kDwX6AuKeZrm9QR7iFRVphb216lSdTUIHlO6xcytJG/gSnTJphFEMAgQuvEqL0Qxri1j6z3Dc5qhEgAmY7oOxiApFhd0Xgg7jrzWCY17N9Pfo1sSqsb8zmt/wBRA+6iv+Mbb16VzSLXAPglp0IOh2811sUvW0GPrVAA0EAucJnMYHp5SsApCu52anle05H7a6S0giQdCCD4qVLlqyG1ScFrtMherBZVxUY1zSDoJgzBjUHxWdOkImERFIBfnbioOr379SddufrC/RKpjHsILburViIdHn4rJy3qdm3gpO9M6/DdBtNgAHmpBmHIKJ22NUqTZcKkdQx0e5AC7uG4rTrtlnTnulkt/Rnc+fBtXYkbKCcS4a0DMxveXXv+JXsJlrGsmM7pgEmPIrFb3guNWvZUGmrQRE9RJ3VtNPsRrx1ZYHAty+pY0XP1dBHoHED6ALvKK8F39NjBbTDw58ADQCc0T1jVSpOMdKpWhJllzT2ERF0OYREQBEfiO15oNDSQ0khwGx2LZ9io22wz5mg5XBsA9DG6sXGLAXFJ1M8xp4EbKv7lz6bqbiCHFsOkQZaS0n1iUr5sNX2+DfhWnj6r3/f/AE5uHcLNFUvrB1Ulob/EcHBpES9sjnG2wkru0cOpMZUphoAiY6LctbuRsuLXxWnTq1mvLgeUhwzDo3TvHwE7jquDvsjvMa2kfWIcPsqupODGjszmZvoTG+sOGgMHotq2wxlBgpMEw12g5mCYjzWa2rnsmmCNJ7wII8CDqFscNUzWr5idGifqFaW7pSUtKJdEws6ApsawbNAH0WZEThLXgSt7e2ERFJBrYlcGlSe8DMWtJjqqzwxodBIgOc49Y1Okq0qtMOaWnYgg+REKt7+zNvmZza+f+l40Pkcp90v5yfh/BlwHPlfTJT4ca2pTqNOtNznUyRqwv1fB5yddZXQdUioGgawdlq2N6ToViuLWrUq56VRrY5ETm0iD99Fk7ulo2dOr8m6aQqtyumBymF4+mym0NbpLp9zqfqte0oOog56uckzJAHUxpy5DnA3O603E1HgTzAHuobfoOq9ky4RtTTpOJ0zPcQPAHL9YJXcWOhSDGho5LInOOespCTJXamwiIrlAqyvy6s+oXDKTUggaxpB+ys1QjiOwdTq1SIyVB2jOoez5x4yDm9Fj5ktx4NvBpK3v3/f7/wBEOZw3WfWDn1HlrXyGtdlaW6Q0ga8uuuZSa1t2UqggQSCD4/kvnDL2RBWHF7t1Ksx4pPqNiCWjMG76kDXol/dtDPrpmxXwunXaWlrcp0cIBzazBB31A9gvaeHUrZjsoEkCTpsBAHkAvnC6tQ5nOZ2YJ7oJEuHWBt5FYcTqlxhS6etEa8nX4UsR/iX1I0axp/6nNj/x+6mS5mA2fZ05O74PkMoAH76rpprgjrAn5F97CIi7HAIiIAKL8bWJc1tUfh0d4A7FShc/iAO/w1bKYcGOI8wJE+Gi5Z4V42mdsFuMiaIVbVoYddQuXccUU2HKXsYRyfDj56OC5tljlOocrx2bubXasPkeXkfcruMrgDuloaekR9Ennwx4tJ+ULPFG1W5pEeBBn9+alvB1rDHVP5tB5Df6/ZV/iGK0aUDRzzs1kf7iPlHhurbsWBtNgAAho0G2y1cSN32fww829TpfTOiImYrCIiAC5mPYaK9JwAGeNDz01AnpqfddNFWpVLTLTTl7RVVF5BynQ7eShvE/EV3TrmhQbIYO8SHGS4SNiNgQVPOIYbdVQNHNcC4eDhma4eBBjzBXIv7VjqjXOc5nUggBw5AyD6H+yT40otpj5f5JWnrZwOD8Wu6tZ9K4BAy52kCAIIBH1+6sXhWy7WuHH5Wd4+fL9+CjuHUabM3ZyeriS6YnQTy15Ke8FUgKLjzLyD6AafVd8cq8xn5NPHja2SFERMxOEREAFgvLVtVsOAO8E/hJaWyPQkeqzooaTWmSm09oq9tE06rmO0IJHkV8V6tZr4Du7/Q2X/7jH0XZ+JFanb9lVc0jOS0ubyIiJHMb67iOa4mH4k14DmODvLf2OoSXJjeO2h7iy95VH3SFUuBc+s0dHCnr7N09CtunR7aq1jRqTH6n0WtdYqGAueYgc/03Povfh3jBuLxwaIYGO1PzOMj2HgPUnSJxz3tJkZr1LpFnMbAAHLReoidCIIiIAIiIALhcU4mKVMsGrnCI6DnK7q0r3CqVbV7AT1Gh9wuWZU4an2dcNTNp16KsucDp12yBDuq4r+Fq3UFW2eGGD5XuHgYP6L5bw4edT/b/AHSxcbMvGhr+8xP6Vph/DnZd+pq7kOitvA8RbWpt17wADh5aT5LT/wDjNM/M559h+S3bPB6VIy1uvUklaePiyxW36MvJz4sk6+nQREW8XhERABfNR4aCSYA1JPJfSx16DXgtcAQdwVD3rwStb8lUcY5rmsa9A5ajRA/qaORHMERotTB8ft6zctdrWvboWv29CdwrFueE6LnZmlzDtAgj2Ov1URxv4Vmq8vp12tneWE/ZyWPBl3/JDeOTh66T0cbE8cpCKVqGmo7QZYIZ4mNNN48lLeCb8WzRReZadS48nEySfPqtfAfhk2gc1SsXO/oaG/clSy04doU/wlx/qM/TZWx4Ms0nJzzcjDU9fZ1muBEgyPBer5YwAQBA6BfSZCsIiIAISiEIArj4i3DLsCi3UMMz1Ox9FXjsKrUTDQSORCvO/wCHaFXXLlPVun02Wg7hQcnj1H90sy4czpv2NcPKwzCn0VBb4TWrOAIMdTyUz4botsarHDlo7xB0Kl9PhmP+Z7N/us9HhmiDLszz4mB9FWcGbaetE3ysTTR2aNVrwHNIIOxC+1it7dtMQ1oaPBZU0W9eRU9b8BERSQEREAEREAEREAEREAEREAEREAEREAEREAEREAeL1EQAREQAREQAREQAREQB4vURABER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654170" cy="36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11560" y="520690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cs typeface="Times New Roman" panose="02020603050405020304" pitchFamily="18" charset="0"/>
              </a:rPr>
              <a:t>Удивление</a:t>
            </a:r>
            <a:r>
              <a:rPr lang="ru-RU" sz="3200" dirty="0" smtClean="0"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2058" name="Picture 10" descr="Картинки по запросу эмоция психолог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55576" y="600167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Злость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6084168" y="2433661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Радость 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3599892" y="5972471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Грусть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899210" y="240196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Обида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6300192" y="594928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Страх 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3275856" y="2516910"/>
            <a:ext cx="2436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Удивление 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2000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8066857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Игра «Грубых слов не говорите, только добрые дарите»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7992888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Встанем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круг, возьмемся за руки, улыбнемся друг другу. Все по очереди поворачиваемся к соседу справа, называем его имя и говорим о нем что-то доброе и хорошее. </a:t>
            </a:r>
          </a:p>
        </p:txBody>
      </p:sp>
      <p:pic>
        <p:nvPicPr>
          <p:cNvPr id="4" name="Picture 2" descr="http://im5-tub-ru.yandex.net/i?id=16822399-30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686921" y="5335744"/>
            <a:ext cx="1475656" cy="152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asokur.com.ua/uploads/posts/2013-05/1368249643_druzhba-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7434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://www.cosmo.com.ua/i/publications/22/310_233/00TB3qg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05" y="3116418"/>
            <a:ext cx="3290019" cy="247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0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04664"/>
            <a:ext cx="7274769" cy="15257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«Отказ от вредных привычек»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2770" name="Picture 2" descr="http://www.profi-forex.org/system/news/vrednye_privychk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39" y="1930400"/>
            <a:ext cx="7488832" cy="471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31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620688"/>
            <a:ext cx="7706817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Вредная привычка – это короткий и легкий путь получить удовольствие. Именно поэтому вредные привычки столь привязчивы и быстро перерастают в пристрастия, без которых человек себя не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мыслит.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6" name="Picture 2" descr="http://kuldoshina.ru/wp-content/uploads/2012/04/x_b89501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903" y="2305049"/>
            <a:ext cx="3000375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http://zdorovobraz.ru/wp-content/uploads/2012/05/%D0%92%D1%80%D0%B5%D0%B4%D0%BD%D1%8B%D0%B5-%D0%BF%D1%80%D0%B8%D0%B2%D1%8B%D1%87%D0%BA%D0%B8-%D1%83-%D0%BF%D0%BE%D0%B4%D1%80%D0%BE%D1%81%D1%82%D0%BA%D0%BE%D0%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98168"/>
            <a:ext cx="5238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74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maistr.ru/wp-content/uploads/2012/05/TSitatyi-o-zdorov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"/>
          <a:stretch/>
        </p:blipFill>
        <p:spPr bwMode="auto">
          <a:xfrm>
            <a:off x="0" y="-4026"/>
            <a:ext cx="9143999" cy="686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3366067" y="2874490"/>
            <a:ext cx="1133925" cy="1002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 rot="2050360">
            <a:off x="859282" y="1960601"/>
            <a:ext cx="2619208" cy="1102797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</a:t>
            </a:r>
            <a:r>
              <a:rPr lang="ru-RU" sz="1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вредных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привычек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>
            <a:hlinkClick r:id="rId5" action="ppaction://hlinksldjump"/>
          </p:cNvPr>
          <p:cNvSpPr/>
          <p:nvPr/>
        </p:nvSpPr>
        <p:spPr>
          <a:xfrm rot="5400000">
            <a:off x="2726120" y="962598"/>
            <a:ext cx="2413819" cy="1133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hlinkClick r:id="rId6" action="ppaction://hlinksldjump"/>
          </p:cNvPr>
          <p:cNvSpPr/>
          <p:nvPr/>
        </p:nvSpPr>
        <p:spPr>
          <a:xfrm rot="19945538">
            <a:off x="4441774" y="1914259"/>
            <a:ext cx="2413819" cy="1195480"/>
          </a:xfrm>
          <a:prstGeom prst="ellipse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 rot="2366179">
            <a:off x="4236161" y="3885228"/>
            <a:ext cx="2413819" cy="1182237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вигательная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>
            <a:hlinkClick r:id="rId8" action="ppaction://hlinksldjump"/>
          </p:cNvPr>
          <p:cNvSpPr/>
          <p:nvPr/>
        </p:nvSpPr>
        <p:spPr>
          <a:xfrm rot="19681583">
            <a:off x="926458" y="3836286"/>
            <a:ext cx="2413819" cy="1107612"/>
          </a:xfrm>
          <a:prstGeom prst="ellipse">
            <a:avLst/>
          </a:prstGeom>
          <a:solidFill>
            <a:srgbClr val="00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Положитель-ные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эмоции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 rot="16200000">
            <a:off x="2586032" y="4683251"/>
            <a:ext cx="2413819" cy="1150455"/>
          </a:xfrm>
          <a:prstGeom prst="ellipse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0436" y="1182190"/>
            <a:ext cx="917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cs typeface="Times New Roman" panose="02020603050405020304" pitchFamily="18" charset="0"/>
              </a:rPr>
              <a:t>Режим дня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7714" y="4804616"/>
            <a:ext cx="1084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Личная гигиена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280919" cy="2592288"/>
          </a:xfrm>
        </p:spPr>
        <p:txBody>
          <a:bodyPr/>
          <a:lstStyle/>
          <a:p>
            <a:pPr marL="0" indent="45720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бывает достаточно попробовать один раз -  и это станет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СМЫСЛОМ ТВОЕЙ ЖИЗНИ!!!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Покурить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компанию» с друзьями и выглядеть при этом «круче» –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на чем основываются вредные привычки молодежи. </a:t>
            </a:r>
            <a:endParaRPr lang="ru-RU" dirty="0"/>
          </a:p>
          <a:p>
            <a:pPr marL="0" indent="457200">
              <a:buNone/>
            </a:pPr>
            <a:endParaRPr lang="ru-RU" sz="28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4" name="Picture 6" descr="http://poselokverbilki.ru/upload/verbart_2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56" y="2696256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8" name="Picture 10" descr="http://sairon.ru/images/vrednye-privychki-1-sairon-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248" y="2213341"/>
            <a:ext cx="3600400" cy="463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194649" cy="86409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Наркотики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4" name="Picture 2" descr="http://stolicadetstva.com/images/text/narkotiki01_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0" y="987945"/>
            <a:ext cx="325632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venus-med.ru/uploads/posts/2011-11/1321550812_99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"/>
          <a:stretch/>
        </p:blipFill>
        <p:spPr bwMode="auto">
          <a:xfrm>
            <a:off x="1056358" y="3434037"/>
            <a:ext cx="4376526" cy="257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://www.medialipetsk.ru/upload/news/december2014/30_december2014/nark/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57" y="188640"/>
            <a:ext cx="3591780" cy="3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http://www.klassnye-chasy.ru/userfiles/kurenie-alkog-narkom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7" y="1354877"/>
            <a:ext cx="2371725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http://venus-med.ru/uploads/posts/2012-09/1348901806_lechenie_narkomani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595" y="4403313"/>
            <a:ext cx="3389115" cy="224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37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770713" cy="86409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http://s40.radikal.ru/i088/1103/93/6fe20e2ecb8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2847" r="5501"/>
          <a:stretch/>
        </p:blipFill>
        <p:spPr bwMode="auto">
          <a:xfrm>
            <a:off x="0" y="908720"/>
            <a:ext cx="3312368" cy="245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healthyclopedia.com/uploads/images/00/00/01/2014/01/12/afc4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33780"/>
            <a:ext cx="4121969" cy="309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www.medhack.net/wp-content/uploads/2008/12/alk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156" y="1213534"/>
            <a:ext cx="2071948" cy="229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wiki.iteach.ru/images/thumb/c/cf/%D0%90%D0%BB%D0%BA%D0%BE%D0%B3%D0%BE%D0%BB%D1%8C))))).JPG/180px-%D0%90%D0%BB%D0%BA%D0%BE%D0%B3%D0%BE%D0%BB%D1%8C))))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429" y="4031205"/>
            <a:ext cx="3719218" cy="278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8" name="Picture 8" descr="http://sigaretastop.ru/wp-content/uploads/2012/02/3f6d0a08907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62" y="620688"/>
            <a:ext cx="3367781" cy="328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5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770713" cy="86409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</a:p>
        </p:txBody>
      </p:sp>
      <p:pic>
        <p:nvPicPr>
          <p:cNvPr id="39944" name="Picture 8" descr="http://clinik.ucoz.ru/_pu/0/0427771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0234"/>
            <a:ext cx="3600400" cy="23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https://encrypted-tbn1.gstatic.com/images?q=tbn:ANd9GcSwnNeXh7qdjY090Vuydi97xgpoHeTrLZKPV_LglYw4h343dR1Vm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t="742" b="19234"/>
          <a:stretch/>
        </p:blipFill>
        <p:spPr bwMode="auto">
          <a:xfrm>
            <a:off x="5292080" y="-52982"/>
            <a:ext cx="3685414" cy="250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0" name="Picture 14" descr="http://napozitive2.ru/wp-content/uploads/2015/08/pochemu-kurenie-ubivaet-organizm-chelovek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8" y="3859998"/>
            <a:ext cx="3744416" cy="241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2" name="Picture 16" descr="http://i1.poltava.to/news/115/11489/phot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693" y="4607396"/>
            <a:ext cx="3462468" cy="225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4" name="Picture 18" descr="http://kroha03.ru/sites/default/files/styles/medium/public/berem/alkogol-pri-beremennosti.jpg?itok=ut_K0mCT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t="9586" r="12844" b="17378"/>
          <a:stretch/>
        </p:blipFill>
        <p:spPr bwMode="auto">
          <a:xfrm>
            <a:off x="4072067" y="2456367"/>
            <a:ext cx="2952328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6" name="Picture 20" descr="http://happymama.ru/sites/default/files/kak-brosit-kri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570906" y="3058990"/>
            <a:ext cx="3234917" cy="21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3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502149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7" t="22451" r="16667" b="6864"/>
          <a:stretch/>
        </p:blipFill>
        <p:spPr bwMode="auto">
          <a:xfrm>
            <a:off x="2699792" y="3451687"/>
            <a:ext cx="410445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S502149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5" b="14770"/>
          <a:stretch/>
        </p:blipFill>
        <p:spPr bwMode="auto">
          <a:xfrm>
            <a:off x="251520" y="260648"/>
            <a:ext cx="7998618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47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332656"/>
            <a:ext cx="7994849" cy="57087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привычки – путь в никуда!!!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6" name="Picture 2" descr="https://encrypted-tbn0.gstatic.com/images?q=tbn:ANd9GcTFMtuBWJmA4gmNTruZfI4TExNil_qOve3J0XQyAxQtvskrzEv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77" y="3223174"/>
            <a:ext cx="4498855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://st2-fashiony.ru/pic/beauty/pic/70827/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r="11026"/>
          <a:stretch/>
        </p:blipFill>
        <p:spPr bwMode="auto">
          <a:xfrm>
            <a:off x="4733910" y="2348880"/>
            <a:ext cx="362059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5-tub-ru.yandex.net/i?id=16822399-30-72&amp;n=2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742558" y="5517232"/>
            <a:ext cx="1475656" cy="152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782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7274769" cy="108012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Режим дня</a:t>
            </a:r>
            <a:endParaRPr lang="ru-RU" sz="6000" dirty="0"/>
          </a:p>
        </p:txBody>
      </p:sp>
      <p:pic>
        <p:nvPicPr>
          <p:cNvPr id="46084" name="Picture 4" descr="http://daily-health.net/wp-content/uploads/2013/01/Pravilnyiy-rezhim-dnya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912" y="2609106"/>
            <a:ext cx="3245346" cy="32453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http://stanmolod.ru/wp-content/uploads/2015/07/rezhim-dnya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59" y="4000500"/>
            <a:ext cx="4458652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557644"/>
            <a:ext cx="6347714" cy="429680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 – это грамотное распределение времени с учетом всех потребностей в течение суток, а не четкое и строгое следование определенному расписанию.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09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>
            <a:noAutofit/>
          </a:bodyPr>
          <a:lstStyle/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04:00.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циркадного ритма.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05:00 – 06:00.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Пробуждение организма.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07:00 – </a:t>
            </a: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легкой физической нагрузки. Хорошо работает пищеварительная система.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09:00 – </a:t>
            </a: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 усваивания энергии, от приема пищи.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– 12:00.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пик работоспособности.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 – 14:00.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ухудшения работоспособности.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14:00 – 16:00.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Время спокойного переваривания съеденного.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– 18:00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Второй пик активности и работоспособности.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18:00 – 20:00.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Лучшее время для ужина.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20:00 – 21:00.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спортом, секций, общение.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21:00 – 22:00.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Возрастает способность мозга к запоминанию.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22:00</a:t>
            </a: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фазы сна. 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23:00 – 01:00.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Фаза глубокого сна.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02:00 – 03:00.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Период, когда все хим. реакции замедлены.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im5-tub-ru.yandex.net/i?id=16822399-30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84368" y="5661248"/>
            <a:ext cx="1336049" cy="1378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5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66857" cy="1320800"/>
          </a:xfrm>
        </p:spPr>
        <p:txBody>
          <a:bodyPr>
            <a:noAutofit/>
          </a:bodyPr>
          <a:lstStyle/>
          <a:p>
            <a:pPr algn="ctr"/>
            <a:r>
              <a:rPr lang="ru-RU" sz="5000" dirty="0"/>
              <a:t>З</a:t>
            </a:r>
            <a:r>
              <a:rPr lang="ru-RU" sz="5000" dirty="0" smtClean="0"/>
              <a:t>доровье </a:t>
            </a:r>
            <a:r>
              <a:rPr lang="ru-RU" sz="5000" dirty="0"/>
              <a:t>– самое главное богатство </a:t>
            </a:r>
            <a:r>
              <a:rPr lang="ru-RU" sz="5000" dirty="0" smtClean="0"/>
              <a:t>человека!!!</a:t>
            </a:r>
            <a:endParaRPr lang="ru-RU" sz="5000" dirty="0"/>
          </a:p>
        </p:txBody>
      </p:sp>
      <p:pic>
        <p:nvPicPr>
          <p:cNvPr id="50178" name="Picture 2" descr="http://www.pressfoto.ru/i/bg_clipart_ma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960440" cy="441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http://elatriym.com/wp-content/uploads/2011/11/%D0%B7%D0%B4%D0%BE%D1%80%D0%BE%D0%B2%D1%8B%D0%B9-%D0%BE%D0%B1%D1%80%D0%B0%D0%B7-%D0%B6%D0%B8%D0%B7%D0%BD%D0%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58151"/>
            <a:ext cx="3600400" cy="44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1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599" y="404664"/>
            <a:ext cx="7562801" cy="100811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772816"/>
            <a:ext cx="6698705" cy="42685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едим для того чтобы жить, а не живем для того, чтобы есть»</a:t>
            </a:r>
          </a:p>
        </p:txBody>
      </p:sp>
      <p:pic>
        <p:nvPicPr>
          <p:cNvPr id="49154" name="Picture 2" descr="http://meditation-portal.com/wp-content/uploads/2011/08/ist2_6148437-i-love-healthy-ea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4638" r="6496" b="4922"/>
          <a:stretch/>
        </p:blipFill>
        <p:spPr bwMode="auto">
          <a:xfrm>
            <a:off x="5004048" y="3140968"/>
            <a:ext cx="4032448" cy="3574215"/>
          </a:xfrm>
          <a:prstGeom prst="hear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https://encrypted-tbn0.gstatic.com/images?q=tbn:ANd9GcQH1i0zmfuv1tXOl4PLVgUh-wo11LkylSnhT4diRWY7vqhruJ2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3" y="3789040"/>
            <a:ext cx="4110867" cy="2735597"/>
          </a:xfrm>
          <a:prstGeom prst="hear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72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784976" cy="604867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–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питание, обеспечивающее рост, нормальное развитие и жизнедеятельность человека, способствующее укреплению его здоровья и профилактике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krasulya.ru/images/stories/poleznyie-produk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308" y="3378261"/>
            <a:ext cx="3292645" cy="2996309"/>
          </a:xfrm>
          <a:prstGeom prst="hear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tofeelwell.ru/wp-content/uploads/2011/05/1236032722_6-300x2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4" y="3378261"/>
            <a:ext cx="3888432" cy="309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7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1cookit.com/uploads/posts/2012-12/1356471360_post-5-117240600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5" y="14202"/>
            <a:ext cx="8748464" cy="679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news-ontime.ru/wp-content/uploads/2016/02/Poleznyye-i-vrednyye-produkty-dlya-organizm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6647"/>
            <a:ext cx="8657217" cy="649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06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ежим пит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7879"/>
            <a:ext cx="7416824" cy="649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88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32" name="Picture 36" descr="st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57594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04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25" y="4005263"/>
            <a:ext cx="2479675" cy="263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9" name="Picture 13" descr="365_thumb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1F4F9"/>
              </a:clrFrom>
              <a:clrTo>
                <a:srgbClr val="F1F4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33375"/>
            <a:ext cx="180022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3" name="Picture 17" descr="frukti_klubnik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1657350" cy="128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5" name="Picture 19" descr="kon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49275"/>
            <a:ext cx="201612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7" name="Picture 21" descr="h_6913568e8e5b970e79dfcbce99a930cb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765175"/>
            <a:ext cx="1008063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1" name="Picture 25" descr="Yogur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4813"/>
            <a:ext cx="1031875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9" name="Picture 23" descr="7aea9789014ac156d89457ad4aa944e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7" y="1501106"/>
            <a:ext cx="2233613" cy="14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5" name="Picture 9" descr="top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620713"/>
            <a:ext cx="1344613" cy="155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3" name="Picture 27" descr="chipsy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04813"/>
            <a:ext cx="1728788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5" name="Picture 29" descr="coca_cola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33375"/>
            <a:ext cx="795338" cy="148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7" name="Picture 31" descr="tort_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76250"/>
            <a:ext cx="2016125" cy="181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175" y="1608495"/>
            <a:ext cx="2092200" cy="1710612"/>
          </a:xfrm>
          <a:prstGeom prst="ellipse">
            <a:avLst/>
          </a:prstGeom>
          <a:effectLst/>
        </p:spPr>
      </p:pic>
      <p:pic>
        <p:nvPicPr>
          <p:cNvPr id="17" name="Picture 6" descr="https://i.ytimg.com/vi/GAvie2Smees/maxresdefault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4" t="6350" r="13075" b="8975"/>
          <a:stretch/>
        </p:blipFill>
        <p:spPr bwMode="auto">
          <a:xfrm>
            <a:off x="-160826" y="-12961"/>
            <a:ext cx="2390536" cy="17707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365diet.ru/wp-content/uploads/2013/04/pravilnoe-pitanie-zavtrak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4" r="3234"/>
          <a:stretch/>
        </p:blipFill>
        <p:spPr bwMode="auto">
          <a:xfrm>
            <a:off x="3433255" y="722138"/>
            <a:ext cx="2271140" cy="200995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5-tub-ru.yandex.net/i?id=16822399-30-72&amp;n=21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5693378" y="5815814"/>
            <a:ext cx="1037019" cy="1069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979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4 -0.01574 C -0.14566 0.13102 -0.31059 0.27778 -0.38559 0.3463 C -0.46059 0.41482 -0.42691 0.39213 -0.43056 0.39537 C -0.43421 0.39861 -0.42084 0.38241 -0.4073 0.36644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10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741 C 0.11268 -0.03681 0.22535 -0.06598 0.31858 0.04977 C 0.41163 0.16574 0.51893 0.58171 0.55903 0.68842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3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C 0.10295 0.14028 0.20608 0.28056 0.23611 0.36343 C 0.26615 0.44607 0.28559 0.51366 0.18038 0.49676 C 0.07535 0.4801 -0.29878 0.30162 -0.39444 0.2625 " pathEditMode="relative" rAng="0" ptsTypes="aaaA">
                                      <p:cBhvr>
                                        <p:cTn id="35" dur="2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C -0.06025 0.13171 -0.12049 0.26389 -0.14427 0.316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7 C -0.18629 0.10857 -0.37241 0.21713 -0.44827 0.27778 C -0.52414 0.33843 -0.55626 0.34792 -0.45487 0.36459 C -0.35348 0.38125 0.02257 0.37153 0.16007 0.37778 C 0.29757 0.38403 0.33629 0.3426 0.37014 0.40232 C 0.40399 0.46204 0.36458 0.6801 0.36337 0.73565 " pathEditMode="relative" ptsTypes="aaaaaA">
                                      <p:cBhvr>
                                        <p:cTn id="57" dur="2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5573 0.16945 0.11163 0.33912 0.13403 0.4071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C -0.19219 0.03542 -0.38403 0.0713 -0.45399 0.12408 C -0.52379 0.17686 -0.49427 0.22454 -0.42083 0.3169 C -0.34705 0.40926 -0.08021 0.61806 -0.01233 0.67801 " pathEditMode="relative" rAng="0" ptsTypes="aaaA">
                                      <p:cBhvr>
                                        <p:cTn id="79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98" y="3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11302 0.11389 0.22621 0.22824 0.2717 0.2740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C -0.17361 0.0706 -0.34705 0.1412 -0.4184 0.1912 C -0.48976 0.2412 -0.49757 0.28032 -0.42847 0.3 C -0.35938 0.31968 -0.08125 0.28542 -0.00347 0.30903 C 0.07431 0.33264 0.03125 0.42014 0.03819 0.44236 " pathEditMode="relative" ptsTypes="aaaaA">
                                      <p:cBhvr>
                                        <p:cTn id="101" dur="2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046 C -0.01684 -0.0007 -0.03351 -0.00116 -0.0467 0.00995 C -0.05989 0.02106 -0.06944 0.02338 -0.07951 0.06759 C -0.08941 0.11157 -0.10191 0.24051 -0.10642 0.27523 " pathEditMode="relative" rAng="0" ptsTypes="AAAA">
                                      <p:cBhvr>
                                        <p:cTn id="112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5.55556E-6 L 3.61111E-6 -5.55556E-6 L -0.11042 0.00185 C -0.11198 0.00185 -0.11337 0.00347 -0.11493 0.00393 C -0.12031 0.00486 -0.12587 0.00509 -0.13125 0.00578 C -0.14063 0.00995 -0.13247 0.00694 -0.14913 0.00972 C -0.15226 0.01041 -0.15521 0.01111 -0.15816 0.0118 C -0.16025 0.01226 -0.16215 0.01342 -0.16406 0.01388 C -0.1691 0.01481 -0.17413 0.01504 -0.179 0.01574 C -0.18212 0.0162 -0.18507 0.01712 -0.18802 0.01782 C -0.19045 0.01921 -0.19288 0.02083 -0.19549 0.02175 C -0.20174 0.0243 -0.21268 0.02499 -0.21788 0.02569 C -0.22031 0.02638 -0.22292 0.02708 -0.22535 0.02777 C -0.22726 0.02824 -0.22934 0.02939 -0.23125 0.02962 C -0.23681 0.03078 -0.24219 0.03101 -0.24775 0.03171 C -0.25799 0.03518 -0.25018 0.03287 -0.26406 0.03564 C -0.28143 0.03935 -0.26476 0.03657 -0.28959 0.03958 L -0.29844 0.04374 C -0.3 0.04421 -0.30139 0.04513 -0.30295 0.0456 L -0.30886 0.04768 C -0.31094 0.04907 -0.31268 0.05092 -0.31493 0.05162 C -0.32031 0.05347 -0.32587 0.05393 -0.33125 0.05555 C -0.33281 0.05601 -0.33438 0.05694 -0.33577 0.05763 C -0.33681 0.05949 -0.33733 0.06203 -0.33872 0.06365 C -0.33993 0.06481 -0.34184 0.06481 -0.34323 0.0655 C -0.34861 0.06851 -0.34913 0.06944 -0.35365 0.07361 C -0.35417 0.07546 -0.35417 0.078 -0.35521 0.07939 C -0.35729 0.08217 -0.36025 0.08333 -0.36268 0.08541 C -0.36927 0.09097 -0.36476 0.08842 -0.3717 0.09143 C -0.37309 0.09351 -0.37483 0.09513 -0.37604 0.09745 C -0.37934 0.10277 -0.37934 0.10509 -0.38212 0.11134 C -0.38663 0.12222 -0.38386 0.11226 -0.38646 0.12314 C -0.38611 0.13796 -0.38629 0.15254 -0.38507 0.16712 C -0.3849 0.16944 -0.38281 0.17083 -0.38212 0.17291 C -0.3783 0.18472 -0.3842 0.18009 -0.37465 0.19282 C -0.36806 0.20162 -0.37101 0.19861 -0.36111 0.20694 C -0.35868 0.20902 -0.3566 0.2118 -0.35365 0.21273 C -0.34011 0.21736 -0.35695 0.21203 -0.33733 0.21689 C -0.33525 0.21736 -0.33334 0.21828 -0.33125 0.21874 C -0.3283 0.21967 -0.32535 0.21967 -0.3224 0.22083 C -0.31927 0.22175 -0.3165 0.22361 -0.31337 0.22476 C -0.29358 0.23194 -0.31511 0.22268 -0.30139 0.2287 C -0.29236 0.22847 -0.25122 0.22824 -0.23281 0.22476 C -0.23125 0.22453 -0.22986 0.22337 -0.2283 0.22268 C -0.22639 0.22199 -0.22431 0.22152 -0.2224 0.22083 C -0.21788 0.21898 -0.21337 0.21689 -0.20886 0.21481 C -0.20747 0.21412 -0.2059 0.21365 -0.20452 0.21273 C -0.20243 0.21157 -0.20035 0.21018 -0.19844 0.20879 C -0.19688 0.20763 -0.19566 0.20601 -0.19393 0.20486 C -0.19254 0.20393 -0.19097 0.2037 -0.18959 0.20277 C -0.1875 0.20162 -0.18559 0.19999 -0.18351 0.19884 C -0.18056 0.19722 -0.17726 0.19722 -0.17465 0.1949 C -0.17136 0.19189 -0.16788 0.18865 -0.16406 0.18703 C -0.16025 0.18518 -0.15608 0.18472 -0.15226 0.18287 L -0.14323 0.17893 C -0.13889 0.17523 -0.13681 0.17268 -0.13125 0.17106 C -0.12743 0.1699 -0.12327 0.16967 -0.11927 0.16898 C -0.1158 0.16759 -0.10868 0.16388 -0.10452 0.16296 C -0.09045 0.16018 -0.079 0.16064 -0.06406 0.15902 C -0.05955 0.15856 -0.05521 0.15763 -0.0507 0.15717 C -0.04375 0.15624 -0.03681 0.15578 -0.02986 0.15509 L 0.0434 0.15717 C 0.04687 0.15717 0.05035 0.15787 0.05382 0.15902 C 0.0559 0.15995 0.05764 0.16203 0.05972 0.16296 C 0.06354 0.16504 0.06666 0.16458 0.07014 0.16712 C 0.07187 0.16805 0.07309 0.17013 0.07465 0.17106 C 0.0776 0.17268 0.08107 0.17268 0.08368 0.17499 L 0.09253 0.18287 L 0.09705 0.18703 C 0.1026 0.19791 0.09705 0.18865 0.10451 0.19699 C 0.11597 0.20972 0.10243 0.19699 0.11354 0.20694 C 0.12153 0.22268 0.11094 0.20347 0.121 0.21689 C 0.12222 0.21851 0.12274 0.22083 0.12396 0.22268 C 0.13125 0.23449 0.12535 0.22384 0.13298 0.23263 C 0.13611 0.23634 0.13958 0.24004 0.14184 0.24467 C 0.14288 0.24652 0.14357 0.24884 0.14479 0.25069 C 0.14618 0.25231 0.14791 0.253 0.1493 0.25462 C 0.15243 0.25833 0.15503 0.26296 0.15833 0.26643 C 0.16076 0.26921 0.16337 0.27175 0.1658 0.27453 C 0.1743 0.28449 0.16823 0.28101 0.17621 0.28449 C 0.1776 0.28634 0.17899 0.28865 0.18073 0.2905 C 0.18767 0.29768 0.19097 0.29814 0.19705 0.30624 C 0.19878 0.30856 0.19965 0.31203 0.20156 0.31435 C 0.2033 0.3162 0.20573 0.31666 0.20746 0.31828 C 0.21649 0.32569 0.21059 0.32199 0.21805 0.33032 C 0.22205 0.33472 0.22465 0.33541 0.22986 0.33819 C 0.2309 0.34027 0.2316 0.34259 0.23298 0.34421 C 0.24548 0.35879 0.2375 0.34814 0.24635 0.35416 C 0.24791 0.35509 0.2493 0.35694 0.25087 0.3581 C 0.25225 0.35902 0.25382 0.35925 0.25538 0.35995 C 0.25937 0.36249 0.26302 0.3662 0.26719 0.36805 C 0.28055 0.37384 0.25955 0.36458 0.27916 0.37407 C 0.28212 0.37546 0.28524 0.37615 0.28819 0.378 C 0.2901 0.37939 0.29219 0.38055 0.2941 0.38194 C 0.29566 0.3831 0.29705 0.38495 0.29861 0.38587 C 0.3 0.3868 0.30156 0.38726 0.30312 0.38796 C 0.30503 0.3905 0.30677 0.39351 0.30903 0.39583 C 0.31076 0.39768 0.31302 0.39837 0.31493 0.39976 C 0.31649 0.40115 0.31788 0.40277 0.31944 0.40393 C 0.32344 0.40671 0.3283 0.40763 0.33142 0.4118 C 0.3335 0.41435 0.33507 0.41759 0.33732 0.41967 C 0.33923 0.42152 0.34149 0.42222 0.3434 0.42384 C 0.34583 0.42569 0.34826 0.428 0.35087 0.42962 C 0.35225 0.43055 0.35382 0.43101 0.35538 0.43171 C 0.36649 0.43726 0.35885 0.43472 0.37031 0.43773 C 0.37795 0.44467 0.37153 0.44004 0.38368 0.44374 C 0.38524 0.44398 0.38663 0.44537 0.38819 0.4456 C 0.39514 0.44722 0.40208 0.44837 0.40903 0.44953 L 0.40903 0.44953 L 0.421 0.45162 C 0.42396 0.45208 0.43003 0.4537 0.43003 0.4537 L 0.43003 0.4537 L 0.42847 0.4537 " pathEditMode="relative" ptsTypes="AAAAAAAAAAAAAAAAAAAAAAAAAAAAAAAAAAAAAAAAAAAAAAAAAAAAAAAAAAAAAAAAAAAAAAAAAAAAAAAAAAAAAAAAAAAAAAAAAAAAAAAAAAAAAAAAA">
                                      <p:cBhvr>
                                        <p:cTn id="123" dur="3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5.92593E-6 L 0.46702 -0.0118 C 0.50904 -0.00717 0.50088 -0.01666 0.53421 0.02385 C 0.53664 0.02686 0.53716 0.03195 0.53872 0.03589 C 0.5382 0.04306 0.54098 0.05255 0.53716 0.05765 C 0.51494 0.0889 0.51529 0.07732 0.49845 0.08357 C 0.44029 0.10533 0.49845 0.08658 0.42223 0.11158 C 0.35504 0.13357 0.39636 0.1176 0.29688 0.14329 C 0.279 0.14792 0.26095 0.15209 0.24324 0.15718 C 0.23108 0.16066 0.21945 0.16644 0.2073 0.16922 C 0.18421 0.17431 0.1606 0.17686 0.13716 0.18103 C 0.13473 0.18149 0.13213 0.18195 0.1297 0.18311 C 0.11928 0.18797 0.10886 0.19376 0.09845 0.19908 C 0.07292 0.23496 0.07188 0.2338 0.0507 0.27454 C 0.04879 0.27825 0.04775 0.28265 0.04619 0.28658 C 0.04133 0.32593 0.03959 0.32362 0.04324 0.36621 C 0.04393 0.3757 0.04567 0.38496 0.04775 0.39399 C 0.0507 0.40718 0.05591 0.41922 0.06407 0.42779 C 0.06754 0.43149 0.07223 0.43288 0.07605 0.43589 C 0.10122 0.45556 0.10001 0.45996 0.1297 0.47177 C 0.15122 0.4801 0.17345 0.48103 0.19549 0.48357 C 0.19688 0.48427 0.19827 0.48542 0.19983 0.48566 C 0.24619 0.48866 0.35435 0.49214 0.39393 0.49353 C 0.41338 0.50232 0.40279 0.49816 0.44758 0.49954 C 0.49289 0.50093 0.5382 0.50093 0.58352 0.50163 L 0.81477 0.49954 C 0.81824 0.49954 0.81893 0.49792 0.82084 0.49561 L 0.82084 0.49561 " pathEditMode="relative" ptsTypes="AAAAAAAAAAAAAAAAAAAAAAAAAAAA">
                                      <p:cBhvr>
                                        <p:cTn id="134" dur="4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431 0.01181 L 0.17431 0.01204 C 0.22327 0.01343 0.23663 0.0088 0.28316 0.02963 C 0.404 0.08334 0.30851 0.05093 0.33993 0.06134 C 0.34636 0.06875 0.35365 0.075 0.35938 0.08334 C 0.37136 0.10139 0.38282 0.13079 0.38924 0.15301 C 0.39775 0.18264 0.40469 0.21574 0.41163 0.24653 C 0.40955 0.26435 0.40886 0.28264 0.40556 0.30023 C 0.40469 0.30486 0.40157 0.3081 0.39966 0.31227 C 0.39809 0.31551 0.39636 0.31875 0.39514 0.32222 C 0.39445 0.32408 0.39462 0.32639 0.39358 0.32801 C 0.38959 0.33449 0.38542 0.34121 0.38021 0.34607 C 0.34827 0.375 0.32084 0.37709 0.28021 0.38773 C 0.27188 0.39005 0.26337 0.39051 0.25486 0.3919 C 0.22153 0.39051 0.18802 0.39097 0.15486 0.38773 C 0.1415 0.38658 0.12118 0.37755 0.10851 0.36991 C 0.10191 0.36574 0.09566 0.36042 0.08924 0.35602 C 0.0842 0.35278 0.07969 0.35371 0.07431 0.35209 C 0.06372 0.34838 0.05278 0.34607 0.04288 0.34005 C 0.0066 0.31806 -0.03073 0.29908 -0.06597 0.27431 C -0.08958 0.25787 -0.11059 0.23542 -0.13316 0.21667 C -0.13802 0.21273 -0.14062 0.21343 -0.14514 0.21065 C -0.24496 0.15301 -0.20642 0.16412 -0.24809 0.15301 C -0.25503 0.14769 -0.26163 0.14121 -0.26909 0.13704 C -0.30052 0.11968 -0.3184 0.1331 -0.35712 0.13912 C -0.36701 0.14352 -0.36284 0.14306 -0.36892 0.14306 L -0.36892 0.14329 " pathEditMode="relative" rAng="0" ptsTypes="AAAAAAAAAAAAAAAAAAAAAAAAAAA">
                                      <p:cBhvr>
                                        <p:cTn id="145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95" y="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1807</TotalTime>
  <Words>1047</Words>
  <Application>Microsoft Office PowerPoint</Application>
  <PresentationFormat>Экран (4:3)</PresentationFormat>
  <Paragraphs>118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Правильное 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Двигательная активность</vt:lpstr>
      <vt:lpstr>Презентация PowerPoint</vt:lpstr>
      <vt:lpstr>Презентация PowerPoint</vt:lpstr>
      <vt:lpstr>Личная гигиена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Положительные эмоции</vt:lpstr>
      <vt:lpstr>Презентация PowerPoint</vt:lpstr>
      <vt:lpstr>Стенические эмоции  повышающие работоспособности человека (задор, уверенность в успехе дела</vt:lpstr>
      <vt:lpstr>Презентация PowerPoint</vt:lpstr>
      <vt:lpstr>Игра «Грубых слов не говорите, только добрые дарите» </vt:lpstr>
      <vt:lpstr>«Отказ от вредных привычек»  </vt:lpstr>
      <vt:lpstr>Презентация PowerPoint</vt:lpstr>
      <vt:lpstr>Презентация PowerPoint</vt:lpstr>
      <vt:lpstr>Наркотики</vt:lpstr>
      <vt:lpstr>Алкоголь</vt:lpstr>
      <vt:lpstr>Курение</vt:lpstr>
      <vt:lpstr>Презентация PowerPoint</vt:lpstr>
      <vt:lpstr>Презентация PowerPoint</vt:lpstr>
      <vt:lpstr>Режим дня</vt:lpstr>
      <vt:lpstr>Презентация PowerPoint</vt:lpstr>
      <vt:lpstr>Здоровье – самое главное богатство человека!!!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Цветик семицветик</dc:title>
  <dc:subject>Легенды о цветах</dc:subject>
  <dc:creator>Оськина Т.А.</dc:creator>
  <cp:lastModifiedBy>Компьютер</cp:lastModifiedBy>
  <cp:revision>312</cp:revision>
  <dcterms:created xsi:type="dcterms:W3CDTF">2010-01-08T14:00:33Z</dcterms:created>
  <dcterms:modified xsi:type="dcterms:W3CDTF">2016-11-24T23:01:53Z</dcterms:modified>
</cp:coreProperties>
</file>