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ink/ink1.xml" ContentType="application/inkml+xml"/>
  <Override PartName="/ppt/ink/ink2.xml" ContentType="application/inkml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46" r:id="rId2"/>
    <p:sldId id="305" r:id="rId3"/>
    <p:sldId id="324" r:id="rId4"/>
    <p:sldId id="316" r:id="rId5"/>
    <p:sldId id="331" r:id="rId6"/>
    <p:sldId id="330" r:id="rId7"/>
    <p:sldId id="332" r:id="rId8"/>
    <p:sldId id="317" r:id="rId9"/>
    <p:sldId id="319" r:id="rId10"/>
    <p:sldId id="320" r:id="rId11"/>
    <p:sldId id="322" r:id="rId12"/>
    <p:sldId id="321" r:id="rId13"/>
    <p:sldId id="323" r:id="rId14"/>
    <p:sldId id="333" r:id="rId15"/>
    <p:sldId id="334" r:id="rId16"/>
    <p:sldId id="340" r:id="rId17"/>
    <p:sldId id="303" r:id="rId18"/>
    <p:sldId id="347" r:id="rId19"/>
    <p:sldId id="344" r:id="rId20"/>
    <p:sldId id="348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8F8F8"/>
    <a:srgbClr val="FCE988"/>
    <a:srgbClr val="A8C1FA"/>
    <a:srgbClr val="FF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78" autoAdjust="0"/>
    <p:restoredTop sz="94660"/>
  </p:normalViewPr>
  <p:slideViewPr>
    <p:cSldViewPr>
      <p:cViewPr>
        <p:scale>
          <a:sx n="53" d="100"/>
          <a:sy n="53" d="100"/>
        </p:scale>
        <p:origin x="-1746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E65F7B2-B301-48BF-A74B-9A0E507111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510681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  <inkml:channel name="T" type="integer" max="2.14748E9" units="dev"/>
        </inkml:traceFormat>
        <inkml:channelProperties>
          <inkml:channelProperty channel="X" name="resolution" value="28.31858" units="1/cm"/>
          <inkml:channelProperty channel="Y" name="resolution" value="28.36565" units="1/cm"/>
          <inkml:channelProperty channel="T" name="resolution" value="1" units="1/dev"/>
        </inkml:channelProperties>
      </inkml:inkSource>
      <inkml:timestamp xml:id="ts0" timeString="2021-12-07T14:39:51.12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2401 7699 0,'0'0'109,"0"0"-109,20 0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  <inkml:channel name="T" type="integer" max="2.14748E9" units="dev"/>
        </inkml:traceFormat>
        <inkml:channelProperties>
          <inkml:channelProperty channel="X" name="resolution" value="28.31858" units="1/cm"/>
          <inkml:channelProperty channel="Y" name="resolution" value="28.36565" units="1/cm"/>
          <inkml:channelProperty channel="T" name="resolution" value="1" units="1/dev"/>
        </inkml:channelProperties>
      </inkml:inkSource>
      <inkml:timestamp xml:id="ts0" timeString="2021-12-07T14:37:54.30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9A79E6E0-2D80-4681-9D76-A26ECD5C3FB6}" emma:medium="tactile" emma:mode="ink">
          <msink:context xmlns:msink="http://schemas.microsoft.com/ink/2010/main" type="writingRegion" rotatedBoundingBox="9897,2330 9912,2330 9912,2345 9897,2345"/>
        </emma:interpretation>
      </emma:emma>
    </inkml:annotationXML>
    <inkml:traceGroup>
      <inkml:annotationXML>
        <emma:emma xmlns:emma="http://www.w3.org/2003/04/emma" version="1.0">
          <emma:interpretation id="{BF380D4E-ED2D-492A-A2EA-20C80FF408DD}" emma:medium="tactile" emma:mode="ink">
            <msink:context xmlns:msink="http://schemas.microsoft.com/ink/2010/main" type="paragraph" rotatedBoundingBox="9897,2330 9912,2330 9912,2345 9897,234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ED21CA8-6994-440F-A9A2-486E79F957F1}" emma:medium="tactile" emma:mode="ink">
              <msink:context xmlns:msink="http://schemas.microsoft.com/ink/2010/main" type="line" rotatedBoundingBox="9897,2330 9912,2330 9912,2345 9897,2345"/>
            </emma:interpretation>
          </emma:emma>
        </inkml:annotationXML>
        <inkml:traceGroup>
          <inkml:annotationXML>
            <emma:emma xmlns:emma="http://www.w3.org/2003/04/emma" version="1.0">
              <emma:interpretation id="{D40B6A95-F0B8-499B-A4C7-10E459E31068}" emma:medium="tactile" emma:mode="ink">
                <msink:context xmlns:msink="http://schemas.microsoft.com/ink/2010/main" type="inkWord" rotatedBoundingBox="9897,2330 9912,2330 9912,2345 9897,2345"/>
              </emma:interpretation>
              <emma:one-of disjunction-type="recognition" id="oneOf0">
                <emma:interpretation id="interp0" emma:lang="" emma:confidence="0">
                  <emma:literal>.</emma:literal>
                </emma:interpretation>
                <emma:interpretation id="interp1" emma:lang="" emma:confidence="0">
                  <emma:literal>:</emma:literal>
                </emma:interpretation>
                <emma:interpretation id="interp2" emma:lang="" emma:confidence="0">
                  <emma:literal>'</emma:literal>
                </emma:interpretation>
                <emma:interpretation id="interp3" emma:lang="" emma:confidence="0">
                  <emma:literal>,</emma:literal>
                </emma:interpretation>
                <emma:interpretation id="interp4" emma:lang="" emma:confidence="0">
                  <emma:literal>1</emma:literal>
                </emma:interpretation>
              </emma:one-of>
            </emma:emma>
          </inkml:annotationXML>
          <inkml:trace contextRef="#ctx0" brushRef="#br0">0 0 0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31A13B-6B56-4CEB-8003-91FA4C31A198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CDC944-90A8-40B6-A8B8-99DAADF98F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4811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Oval 20"/>
          <p:cNvSpPr>
            <a:spLocks noChangeArrowheads="1"/>
          </p:cNvSpPr>
          <p:nvPr/>
        </p:nvSpPr>
        <p:spPr bwMode="ltGray">
          <a:xfrm>
            <a:off x="1143000" y="1600200"/>
            <a:ext cx="5181600" cy="525780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>
                  <a:alpha val="3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108" name="Group 36"/>
          <p:cNvGrpSpPr>
            <a:grpSpLocks/>
          </p:cNvGrpSpPr>
          <p:nvPr/>
        </p:nvGrpSpPr>
        <p:grpSpPr bwMode="auto">
          <a:xfrm>
            <a:off x="0" y="0"/>
            <a:ext cx="5449888" cy="6858000"/>
            <a:chOff x="0" y="0"/>
            <a:chExt cx="3433" cy="4320"/>
          </a:xfrm>
        </p:grpSpPr>
        <p:pic>
          <p:nvPicPr>
            <p:cNvPr id="3102" name="Picture 30" descr="11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29" b="-53"/>
            <a:stretch>
              <a:fillRect/>
            </a:stretch>
          </p:blipFill>
          <p:spPr bwMode="gray">
            <a:xfrm>
              <a:off x="0" y="336"/>
              <a:ext cx="3433" cy="398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03" name="Picture 31" descr="07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016" y="0"/>
              <a:ext cx="1200" cy="16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089" name="Oval 17"/>
          <p:cNvSpPr>
            <a:spLocks noChangeArrowheads="1"/>
          </p:cNvSpPr>
          <p:nvPr/>
        </p:nvSpPr>
        <p:spPr bwMode="ltGray">
          <a:xfrm>
            <a:off x="5562600" y="3581400"/>
            <a:ext cx="2209800" cy="2227263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tint val="0"/>
                  <a:invGamma/>
                </a:schemeClr>
              </a:gs>
              <a:gs pos="100000">
                <a:schemeClr val="accent2">
                  <a:alpha val="39999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Oval 18"/>
          <p:cNvSpPr>
            <a:spLocks noChangeArrowheads="1"/>
          </p:cNvSpPr>
          <p:nvPr/>
        </p:nvSpPr>
        <p:spPr bwMode="ltGray">
          <a:xfrm>
            <a:off x="7772400" y="228600"/>
            <a:ext cx="1066800" cy="99060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100000">
                <a:schemeClr val="hlink">
                  <a:alpha val="39999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gray">
          <a:xfrm>
            <a:off x="7815263" y="555625"/>
            <a:ext cx="1035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/>
              <a:t>L/O/G/O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2057400"/>
            <a:ext cx="6248400" cy="2003425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5500"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30538" y="3886200"/>
            <a:ext cx="5961062" cy="533400"/>
          </a:xfrm>
        </p:spPr>
        <p:txBody>
          <a:bodyPr/>
          <a:lstStyle>
            <a:lvl1pPr marL="0" indent="0" algn="r">
              <a:buFontTx/>
              <a:buNone/>
              <a:defRPr sz="2000"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pic>
        <p:nvPicPr>
          <p:cNvPr id="3098" name="Picture 26" descr="0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7"/>
          <a:stretch>
            <a:fillRect/>
          </a:stretch>
        </p:blipFill>
        <p:spPr bwMode="gray">
          <a:xfrm>
            <a:off x="0" y="0"/>
            <a:ext cx="5715000" cy="68548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0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 rot="3067933">
            <a:off x="7177088" y="5645150"/>
            <a:ext cx="754062" cy="268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0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 rot="1840479">
            <a:off x="5978525" y="5614988"/>
            <a:ext cx="1870075" cy="3032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0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 rot="895542">
            <a:off x="5464175" y="5962650"/>
            <a:ext cx="2178050" cy="3540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0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257800" y="6470650"/>
            <a:ext cx="2384425" cy="3873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0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162800" y="5059363"/>
            <a:ext cx="1981200" cy="17986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sz="1000"/>
            </a:lvl1pPr>
          </a:lstStyle>
          <a:p>
            <a:fld id="{987B68D8-DA87-496D-8C53-30E177121C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826 0.20195 C -0.33038 0.16748 -0.32951 0.06246 -0.24132 -0.00486 C -0.15312 -0.07217 -0.04843 -0.00856 0.00226 -0.00948 " pathEditMode="relative" rAng="0" ptsTypes="asa">
                                      <p:cBhvr>
                                        <p:cTn id="6" dur="2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17" y="-1371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9" grpId="0" animBg="1"/>
      <p:bldP spid="3090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DFF83-316C-4E1D-B760-45735E78779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720010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668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668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B9C8B-C8E2-486E-9B6C-FE6F1FCAE6F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241177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654F9-1BB7-466A-A191-A2067C707C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929591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0E389B-9430-4B60-B390-D5FECFE4A5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792461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AE0910-7272-4A71-B45E-BB1065AFA8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10753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57576F-F6CD-4DF2-8D26-CC4F5C4745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219557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9A3E9-0B59-41E1-9EF4-286C505A61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485649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24163-AFDC-47A9-BA70-B6483D7D46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391537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2C153A-E954-4A31-886A-7564136903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711255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69F616-01E5-4C06-B422-80D0BA3066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30967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Oval 9"/>
          <p:cNvSpPr>
            <a:spLocks noChangeArrowheads="1"/>
          </p:cNvSpPr>
          <p:nvPr/>
        </p:nvSpPr>
        <p:spPr bwMode="ltGray">
          <a:xfrm>
            <a:off x="1752600" y="5562600"/>
            <a:ext cx="1143000" cy="106680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100000">
                <a:schemeClr val="hlink">
                  <a:alpha val="2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grpSp>
        <p:nvGrpSpPr>
          <p:cNvPr id="1048" name="Group 24"/>
          <p:cNvGrpSpPr>
            <a:grpSpLocks/>
          </p:cNvGrpSpPr>
          <p:nvPr/>
        </p:nvGrpSpPr>
        <p:grpSpPr bwMode="auto">
          <a:xfrm>
            <a:off x="7239000" y="5943600"/>
            <a:ext cx="1905000" cy="914400"/>
            <a:chOff x="4458" y="42"/>
            <a:chExt cx="1296" cy="600"/>
          </a:xfrm>
        </p:grpSpPr>
        <p:pic>
          <p:nvPicPr>
            <p:cNvPr id="1035" name="Picture 11" descr="03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rot="3067933">
              <a:off x="5098" y="237"/>
              <a:ext cx="252" cy="9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6" name="Picture 12" descr="02"/>
            <p:cNvPicPr>
              <a:picLocks noChangeAspect="1" noChangeArrowheads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rot="1840479">
              <a:off x="4698" y="227"/>
              <a:ext cx="624" cy="10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7" name="Picture 13" descr="02"/>
            <p:cNvPicPr>
              <a:picLocks noChangeAspect="1" noChangeArrowheads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rot="895542">
              <a:off x="4527" y="343"/>
              <a:ext cx="726" cy="11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8" name="Picture 14" descr="02"/>
            <p:cNvPicPr>
              <a:picLocks noChangeAspect="1" noChangeArrowheads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458" y="513"/>
              <a:ext cx="795" cy="12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9" name="Picture 15" descr="04"/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093" y="42"/>
              <a:ext cx="661" cy="6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41" name="Rectangle 17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477000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743200" y="6477000"/>
            <a:ext cx="1295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191000" y="6477000"/>
            <a:ext cx="838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19B2FCD-324F-4337-9083-DC34879D6297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46" name="Picture 22" descr="0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0" y="0"/>
            <a:ext cx="914400" cy="1066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3" name="Oval 29"/>
          <p:cNvSpPr>
            <a:spLocks noChangeArrowheads="1"/>
          </p:cNvSpPr>
          <p:nvPr/>
        </p:nvSpPr>
        <p:spPr bwMode="ltGray">
          <a:xfrm>
            <a:off x="-457200" y="4343400"/>
            <a:ext cx="2590800" cy="2743200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24001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054" name="Group 30"/>
          <p:cNvGrpSpPr>
            <a:grpSpLocks/>
          </p:cNvGrpSpPr>
          <p:nvPr/>
        </p:nvGrpSpPr>
        <p:grpSpPr bwMode="auto">
          <a:xfrm>
            <a:off x="7696200" y="228600"/>
            <a:ext cx="1219200" cy="1066800"/>
            <a:chOff x="4416" y="144"/>
            <a:chExt cx="1200" cy="1008"/>
          </a:xfrm>
        </p:grpSpPr>
        <p:sp>
          <p:nvSpPr>
            <p:cNvPr id="1047" name="Oval 23"/>
            <p:cNvSpPr>
              <a:spLocks noChangeArrowheads="1"/>
            </p:cNvSpPr>
            <p:nvPr userDrawn="1"/>
          </p:nvSpPr>
          <p:spPr bwMode="ltGray">
            <a:xfrm>
              <a:off x="4416" y="192"/>
              <a:ext cx="1008" cy="960"/>
            </a:xfrm>
            <a:prstGeom prst="ellipse">
              <a:avLst/>
            </a:prstGeom>
            <a:gradFill rotWithShape="1">
              <a:gsLst>
                <a:gs pos="0">
                  <a:srgbClr val="A8C1FA">
                    <a:gamma/>
                    <a:tint val="0"/>
                    <a:invGamma/>
                  </a:srgbClr>
                </a:gs>
                <a:gs pos="100000">
                  <a:srgbClr val="A8C1FA">
                    <a:alpha val="10001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2" name="Oval 28"/>
            <p:cNvSpPr>
              <a:spLocks noChangeArrowheads="1"/>
            </p:cNvSpPr>
            <p:nvPr userDrawn="1"/>
          </p:nvSpPr>
          <p:spPr bwMode="ltGray">
            <a:xfrm>
              <a:off x="5136" y="144"/>
              <a:ext cx="480" cy="48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100000">
                  <a:schemeClr val="hlink">
                    <a:alpha val="2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762000" y="457200"/>
            <a:ext cx="7924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customXml" Target="../ink/ink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gif"/><Relationship Id="rId5" Type="http://schemas.openxmlformats.org/officeDocument/2006/relationships/image" Target="../media/image24.emf"/><Relationship Id="rId4" Type="http://schemas.openxmlformats.org/officeDocument/2006/relationships/customXml" Target="../ink/ink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6357950" cy="378619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 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Кто же сделает причёску,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Феном, щёткой и расчёской,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Пышно локоны завьёт,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Чёлку щёткою взобьёт?  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Всё в его руках горит,         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Кто изменит внешний вид?</a:t>
            </a:r>
            <a:endParaRPr lang="ru-RU" dirty="0"/>
          </a:p>
        </p:txBody>
      </p:sp>
      <p:pic>
        <p:nvPicPr>
          <p:cNvPr id="5" name="Picture 2" descr="C:\Users\User\Desktop\профессии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000504"/>
            <a:ext cx="2556000" cy="2857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072330" y="0"/>
            <a:ext cx="571504" cy="624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dirty="0" smtClean="0">
                <a:solidFill>
                  <a:srgbClr val="7030A0"/>
                </a:solidFill>
              </a:rPr>
              <a:t>П</a:t>
            </a:r>
            <a:r>
              <a:rPr lang="ru-RU" b="1" dirty="0" smtClean="0">
                <a:solidFill>
                  <a:srgbClr val="7030A0"/>
                </a:solidFill>
              </a:rPr>
              <a:t>арикмахер</a:t>
            </a:r>
            <a:endParaRPr lang="ru-RU" alt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92335"/>
            <a:ext cx="8686800" cy="521326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None/>
            </a:pPr>
            <a:r>
              <a:rPr lang="ru-RU" sz="5400" dirty="0"/>
              <a:t>Всех лохматых расчесать,</a:t>
            </a:r>
          </a:p>
          <a:p>
            <a:pPr>
              <a:buNone/>
            </a:pPr>
            <a:r>
              <a:rPr lang="ru-RU" sz="5400" dirty="0"/>
              <a:t>Кудри в косы заплетать,</a:t>
            </a:r>
          </a:p>
          <a:p>
            <a:pPr>
              <a:buNone/>
            </a:pPr>
            <a:r>
              <a:rPr lang="ru-RU" sz="5400" dirty="0"/>
              <a:t>Делать модную прическу</a:t>
            </a:r>
          </a:p>
          <a:p>
            <a:pPr>
              <a:buNone/>
            </a:pPr>
            <a:r>
              <a:rPr lang="ru-RU" sz="5400" dirty="0"/>
              <a:t>Помогает нам … </a:t>
            </a:r>
            <a:endParaRPr lang="ru-RU" altLang="ru-RU" sz="5400" b="1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476672"/>
            <a:ext cx="402635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6000" b="1" dirty="0">
                <a:solidFill>
                  <a:srgbClr val="FF0000"/>
                </a:solidFill>
              </a:rPr>
              <a:t>ЗАГАДКА: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2828480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dirty="0"/>
              <a:t>ОТВЕТ:</a:t>
            </a:r>
            <a:endParaRPr lang="ru-RU" altLang="ru-RU" dirty="0" smtClean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500938" y="1071563"/>
            <a:ext cx="357187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dirty="0" smtClean="0"/>
              <a:t>РАСЧЕСКА</a:t>
            </a:r>
            <a:endParaRPr lang="ru-RU" altLang="ru-RU" b="1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34" y="1772816"/>
            <a:ext cx="1941220" cy="412816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624" y="2714624"/>
            <a:ext cx="3306663" cy="33066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622931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4282" y="1492335"/>
            <a:ext cx="8929718" cy="521326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None/>
            </a:pPr>
            <a:r>
              <a:rPr lang="ru-RU" sz="5400" dirty="0"/>
              <a:t>Угадай, кто ветром дует</a:t>
            </a:r>
          </a:p>
          <a:p>
            <a:pPr>
              <a:buNone/>
            </a:pPr>
            <a:r>
              <a:rPr lang="ru-RU" sz="5400" dirty="0"/>
              <a:t>И над головой колдует?</a:t>
            </a:r>
          </a:p>
          <a:p>
            <a:pPr>
              <a:buNone/>
            </a:pPr>
            <a:r>
              <a:rPr lang="ru-RU" sz="5400" dirty="0"/>
              <a:t>Смыв с волос густую пену,</a:t>
            </a:r>
          </a:p>
          <a:p>
            <a:pPr>
              <a:buNone/>
            </a:pPr>
            <a:r>
              <a:rPr lang="ru-RU" sz="5400" dirty="0"/>
              <a:t>Сушат их все люди … </a:t>
            </a:r>
            <a:endParaRPr lang="ru-RU" altLang="ru-RU" sz="5400" b="1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476672"/>
            <a:ext cx="402635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6000" b="1" dirty="0">
                <a:solidFill>
                  <a:srgbClr val="FF0000"/>
                </a:solidFill>
              </a:rPr>
              <a:t>ЗАГАДКА:</a:t>
            </a:r>
            <a:endParaRPr lang="ru-RU" sz="60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="" xmlns:p14="http://schemas.microsoft.com/office/powerpoint/2010/main" Requires="p14">
          <p:contentPart p14:bwMode="auto" r:id="rId2">
            <p14:nvContentPartPr>
              <p14:cNvPr id="3" name="Рукописный ввод 2"/>
              <p14:cNvContentPartPr/>
              <p14:nvPr/>
            </p14:nvContentPartPr>
            <p14:xfrm>
              <a:off x="864360" y="2771640"/>
              <a:ext cx="7560" cy="360"/>
            </p14:xfrm>
          </p:contentPart>
        </mc:Choice>
        <mc:Fallback>
          <p:pic>
            <p:nvPicPr>
              <p:cNvPr id="3" name="Рукописный ввод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55000" y="2762280"/>
                <a:ext cx="262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="" xmlns:p14="http://schemas.microsoft.com/office/powerpoint/2010/main" val="259364488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dirty="0"/>
              <a:t>ОТВЕТ:</a:t>
            </a:r>
            <a:endParaRPr lang="ru-RU" altLang="ru-RU" dirty="0" smtClean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500938" y="1071563"/>
            <a:ext cx="815478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8000" b="1" dirty="0" smtClean="0"/>
              <a:t>фен</a:t>
            </a:r>
            <a:endParaRPr lang="ru-RU" altLang="ru-RU" sz="8000" b="1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0768"/>
            <a:ext cx="3329334" cy="2141572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187" y="2538412"/>
            <a:ext cx="3136662" cy="3554884"/>
          </a:xfrm>
          <a:prstGeom prst="rect">
            <a:avLst/>
          </a:prstGeom>
        </p:spPr>
      </p:pic>
      <mc:AlternateContent xmlns:mc="http://schemas.openxmlformats.org/markup-compatibility/2006">
        <mc:Choice xmlns="" xmlns:p14="http://schemas.microsoft.com/office/powerpoint/2010/main" Requires="p14">
          <p:contentPart p14:bwMode="auto" r:id="rId4">
            <p14:nvContentPartPr>
              <p14:cNvPr id="6" name="Рукописный ввод 5"/>
              <p14:cNvContentPartPr/>
              <p14:nvPr/>
            </p14:nvContentPartPr>
            <p14:xfrm>
              <a:off x="3563232" y="839078"/>
              <a:ext cx="360" cy="360"/>
            </p14:xfrm>
          </p:contentPart>
        </mc:Choice>
        <mc:Fallback>
          <p:pic>
            <p:nvPicPr>
              <p:cNvPr id="6" name="Рукописный ввод 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51352" y="827198"/>
                <a:ext cx="24120" cy="24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="" xmlns:p14="http://schemas.microsoft.com/office/powerpoint/2010/main" val="1030241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2816"/>
            <a:ext cx="8686800" cy="4932784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None/>
            </a:pPr>
            <a:r>
              <a:rPr lang="ru-RU" sz="5400" dirty="0" smtClean="0"/>
              <a:t>Есть в комнате предмет </a:t>
            </a:r>
          </a:p>
          <a:p>
            <a:pPr>
              <a:buNone/>
            </a:pPr>
            <a:r>
              <a:rPr lang="ru-RU" sz="5400" dirty="0" smtClean="0"/>
              <a:t>Во всем на вас похожий.</a:t>
            </a:r>
          </a:p>
          <a:p>
            <a:pPr>
              <a:buNone/>
            </a:pPr>
            <a:r>
              <a:rPr lang="ru-RU" sz="5400" dirty="0" smtClean="0"/>
              <a:t>Засмейтесь – и в ответ</a:t>
            </a:r>
          </a:p>
          <a:p>
            <a:pPr>
              <a:buNone/>
            </a:pPr>
            <a:r>
              <a:rPr lang="ru-RU" sz="5400" dirty="0" smtClean="0"/>
              <a:t>Он засмеется тоже </a:t>
            </a:r>
            <a:endParaRPr lang="ru-RU" sz="5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476672"/>
            <a:ext cx="402635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6000" b="1" dirty="0" smtClean="0">
                <a:solidFill>
                  <a:srgbClr val="FF0000"/>
                </a:solidFill>
              </a:rPr>
              <a:t>ЗАГАДКА: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9250054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dirty="0"/>
              <a:t>ОТВЕТ:</a:t>
            </a:r>
            <a:endParaRPr lang="ru-RU" altLang="ru-RU" dirty="0" smtClean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500938" y="571481"/>
            <a:ext cx="815478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800" b="1" dirty="0" smtClean="0"/>
              <a:t>зеркало</a:t>
            </a:r>
            <a:endParaRPr lang="ru-RU" altLang="ru-RU" sz="4800" b="1" dirty="0"/>
          </a:p>
        </p:txBody>
      </p:sp>
      <mc:AlternateContent xmlns:mc="http://schemas.openxmlformats.org/markup-compatibility/2006">
        <mc:Choice xmlns="" xmlns:p14="http://schemas.microsoft.com/office/powerpoint/2010/main" Requires="p14">
          <p:contentPart p14:bwMode="auto" r:id="rId4">
            <p14:nvContentPartPr>
              <p14:cNvPr id="6" name="Рукописный ввод 5"/>
              <p14:cNvContentPartPr/>
              <p14:nvPr/>
            </p14:nvContentPartPr>
            <p14:xfrm>
              <a:off x="3563232" y="839078"/>
              <a:ext cx="360" cy="360"/>
            </p14:xfrm>
          </p:contentPart>
        </mc:Choice>
        <mc:Fallback>
          <p:pic>
            <p:nvPicPr>
              <p:cNvPr id="6" name="Рукописный ввод 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51352" y="827198"/>
                <a:ext cx="24120" cy="24120"/>
              </a:xfrm>
              <a:prstGeom prst="rect">
                <a:avLst/>
              </a:prstGeom>
            </p:spPr>
          </p:pic>
        </mc:Fallback>
      </mc:AlternateContent>
      <p:pic>
        <p:nvPicPr>
          <p:cNvPr id="3075" name="Picture 3" descr="C:\Users\User\Desktop\КАРТИНКИ\професс\VF3Y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85852" y="1142984"/>
            <a:ext cx="5429288" cy="5429288"/>
          </a:xfrm>
          <a:prstGeom prst="rect">
            <a:avLst/>
          </a:prstGeom>
          <a:noFill/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30241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57158" y="285728"/>
            <a:ext cx="9215502" cy="85727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Трудовые обязанности парикмахера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dirty="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0" y="1142984"/>
            <a:ext cx="8686800" cy="4983179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расчесывание и мытьё волос;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разные виды окрашивания, завивки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и укладки;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стрижка;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бритьё;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моделирование причёсок.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7924" y="1000108"/>
            <a:ext cx="2226076" cy="2654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620" y="2126110"/>
            <a:ext cx="2286016" cy="15886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32" y="4500570"/>
            <a:ext cx="2754662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16" y="4214818"/>
            <a:ext cx="2733497" cy="1819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388" y="4143380"/>
            <a:ext cx="2714612" cy="18573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750"/>
                            </p:stCondLst>
                            <p:childTnLst>
                              <p:par>
                                <p:cTn id="5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250"/>
                            </p:stCondLst>
                            <p:childTnLst>
                              <p:par>
                                <p:cTn id="6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8858280" cy="1524138"/>
          </a:xfrm>
        </p:spPr>
        <p:txBody>
          <a:bodyPr/>
          <a:lstStyle/>
          <a:p>
            <a:r>
              <a:rPr lang="ru-RU" sz="4000" dirty="0" smtClean="0"/>
              <a:t>Каким должен быть парикмахер, </a:t>
            </a:r>
            <a:br>
              <a:rPr lang="ru-RU" sz="4000" dirty="0" smtClean="0"/>
            </a:br>
            <a:r>
              <a:rPr lang="ru-RU" sz="4000" dirty="0" smtClean="0"/>
              <a:t>чтобы снова захотелось прийти к нему?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учитель\Desktop\Новая папка\c1dff5ead78f7a443c9c6cb27692b94b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863" t="17856" r="8965" b="13786"/>
          <a:stretch/>
        </p:blipFill>
        <p:spPr bwMode="auto">
          <a:xfrm>
            <a:off x="0" y="2143116"/>
            <a:ext cx="6143636" cy="4714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651229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857224" y="285728"/>
            <a:ext cx="7924800" cy="685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Личные качества:</a:t>
            </a:r>
            <a:endParaRPr lang="ru-RU" sz="5400" dirty="0" smtClean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29388" y="1214422"/>
            <a:ext cx="2428924" cy="19651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934" y="3429000"/>
            <a:ext cx="3254795" cy="242889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Содержимое 2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800" b="1" dirty="0" smtClean="0">
                <a:ea typeface="Calibri"/>
                <a:cs typeface="Times New Roman"/>
              </a:rPr>
              <a:t>ОБЩИТЕЛЬНЫЙ</a:t>
            </a:r>
          </a:p>
          <a:p>
            <a:pPr>
              <a:lnSpc>
                <a:spcPct val="110000"/>
              </a:lnSpc>
              <a:spcAft>
                <a:spcPts val="1000"/>
              </a:spcAft>
            </a:pPr>
            <a:r>
              <a:rPr lang="ru-RU" sz="2800" b="1" dirty="0" smtClean="0">
                <a:ea typeface="Calibri"/>
                <a:cs typeface="Times New Roman"/>
              </a:rPr>
              <a:t>ДОБРОЖЕЛАТЕЛЬНЫЙ  </a:t>
            </a:r>
            <a:endParaRPr lang="ru-RU" sz="2800" b="1" dirty="0" smtClean="0">
              <a:ea typeface="Calibri"/>
              <a:cs typeface="Times New Roman"/>
            </a:endParaRPr>
          </a:p>
          <a:p>
            <a:pPr>
              <a:lnSpc>
                <a:spcPct val="110000"/>
              </a:lnSpc>
              <a:spcAft>
                <a:spcPts val="1000"/>
              </a:spcAft>
            </a:pPr>
            <a:r>
              <a:rPr lang="ru-RU" sz="2800" b="1" dirty="0" smtClean="0">
                <a:ea typeface="Calibri"/>
                <a:cs typeface="Times New Roman"/>
              </a:rPr>
              <a:t>АККУРАТНЫЙ</a:t>
            </a:r>
          </a:p>
          <a:p>
            <a:r>
              <a:rPr lang="ru-RU" sz="2800" b="1" dirty="0" smtClean="0">
                <a:ea typeface="Calibri"/>
                <a:cs typeface="Times New Roman"/>
              </a:rPr>
              <a:t>ВЕЖЛИВЫЙ</a:t>
            </a:r>
          </a:p>
          <a:p>
            <a:pPr>
              <a:lnSpc>
                <a:spcPct val="110000"/>
              </a:lnSpc>
              <a:spcAft>
                <a:spcPts val="1000"/>
              </a:spcAft>
            </a:pPr>
            <a:r>
              <a:rPr lang="ru-RU" sz="2800" b="1" dirty="0" smtClean="0">
                <a:ea typeface="Calibri"/>
                <a:cs typeface="Times New Roman"/>
              </a:rPr>
              <a:t>ТВОРЧЕСКИЙ </a:t>
            </a:r>
            <a:endParaRPr lang="ru-RU" sz="2800" b="1" dirty="0" smtClean="0">
              <a:ea typeface="Calibri"/>
              <a:cs typeface="Times New Roman"/>
            </a:endParaRPr>
          </a:p>
          <a:p>
            <a:pPr>
              <a:lnSpc>
                <a:spcPct val="110000"/>
              </a:lnSpc>
              <a:spcAft>
                <a:spcPts val="1000"/>
              </a:spcAft>
            </a:pPr>
            <a:r>
              <a:rPr lang="ru-RU" sz="2800" b="1" dirty="0" smtClean="0">
                <a:ea typeface="Calibri"/>
                <a:cs typeface="Times New Roman"/>
              </a:rPr>
              <a:t>ТЕРПЕЛИВЫЙ</a:t>
            </a:r>
            <a:endParaRPr lang="ru-RU" sz="2800" b="1" dirty="0" smtClean="0"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60648"/>
            <a:ext cx="5572164" cy="6858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 труда: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 descr="конкурсы парикмахерского искусств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2915" t="7143" r="15813" b="26786"/>
          <a:stretch>
            <a:fillRect/>
          </a:stretch>
        </p:blipFill>
        <p:spPr bwMode="auto">
          <a:xfrm rot="20911418">
            <a:off x="231233" y="807159"/>
            <a:ext cx="1903758" cy="2515662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</p:pic>
      <p:pic>
        <p:nvPicPr>
          <p:cNvPr id="9" name="Рисунок 8" descr="http://www.myjulia.ru/data/cache/2012/03/19/1010780_2323nothumb500.jpg"/>
          <p:cNvPicPr/>
          <p:nvPr/>
        </p:nvPicPr>
        <p:blipFill>
          <a:blip r:embed="rId3" cstate="print"/>
          <a:srcRect b="13333"/>
          <a:stretch>
            <a:fillRect/>
          </a:stretch>
        </p:blipFill>
        <p:spPr bwMode="auto">
          <a:xfrm rot="1053595" flipH="1">
            <a:off x="6443449" y="401789"/>
            <a:ext cx="2144133" cy="259918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2" descr="https://krasota.ru/media/filer_public/09/13/0913f773-3154-41d7-8ecf-865d12ac1210/1182_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96346">
            <a:off x="3719113" y="1156663"/>
            <a:ext cx="1777696" cy="2194686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</p:pic>
      <p:pic>
        <p:nvPicPr>
          <p:cNvPr id="11" name="Picture 2" descr="конкурсы парикмахеров"/>
          <p:cNvPicPr>
            <a:picLocks noChangeAspect="1" noChangeArrowheads="1"/>
          </p:cNvPicPr>
          <p:nvPr/>
        </p:nvPicPr>
        <p:blipFill>
          <a:blip r:embed="rId5" cstate="print"/>
          <a:srcRect l="25000" r="17307"/>
          <a:stretch>
            <a:fillRect/>
          </a:stretch>
        </p:blipFill>
        <p:spPr bwMode="auto">
          <a:xfrm rot="810180">
            <a:off x="276363" y="3991046"/>
            <a:ext cx="2280561" cy="2637151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</p:pic>
      <p:pic>
        <p:nvPicPr>
          <p:cNvPr id="12" name="Рисунок 11" descr="дадада.jpg"/>
          <p:cNvPicPr>
            <a:picLocks noChangeAspect="1"/>
          </p:cNvPicPr>
          <p:nvPr/>
        </p:nvPicPr>
        <p:blipFill>
          <a:blip r:embed="rId6" cstate="print"/>
          <a:srcRect r="15383"/>
          <a:stretch>
            <a:fillRect/>
          </a:stretch>
        </p:blipFill>
        <p:spPr>
          <a:xfrm rot="21045938">
            <a:off x="2580574" y="3460969"/>
            <a:ext cx="2347126" cy="2080381"/>
          </a:xfrm>
          <a:prstGeom prst="rect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</p:pic>
      <p:pic>
        <p:nvPicPr>
          <p:cNvPr id="13" name="Picture 4" descr="https://krasota.ru/media/filer_public/23/07/2307d8e4-ba28-4e38-82bd-53b2b009d994/1182_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29256" y="2643182"/>
            <a:ext cx="1571636" cy="2095515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</p:pic>
      <p:pic>
        <p:nvPicPr>
          <p:cNvPr id="14" name="Picture 6" descr="парикмахерские конкурсы"/>
          <p:cNvPicPr>
            <a:picLocks noChangeAspect="1" noChangeArrowheads="1"/>
          </p:cNvPicPr>
          <p:nvPr/>
        </p:nvPicPr>
        <p:blipFill>
          <a:blip r:embed="rId8" cstate="print"/>
          <a:srcRect l="16886" r="36207" b="27378"/>
          <a:stretch>
            <a:fillRect/>
          </a:stretch>
        </p:blipFill>
        <p:spPr bwMode="auto">
          <a:xfrm rot="749362">
            <a:off x="6370862" y="4348861"/>
            <a:ext cx="2000264" cy="2320306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="" xmlns:p14="http://schemas.microsoft.com/office/powerpoint/2010/main" val="15636096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04664"/>
            <a:ext cx="8539242" cy="1524138"/>
          </a:xfrm>
        </p:spPr>
        <p:txBody>
          <a:bodyPr/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Профессия - парикмахер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242" y="1500174"/>
            <a:ext cx="2551758" cy="25645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48" y="3929066"/>
            <a:ext cx="2695776" cy="26369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C:\Users\User\Desktop\КАРТИНКИ\професс\873333337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 flipH="1">
            <a:off x="0" y="2389878"/>
            <a:ext cx="3790603" cy="44681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651229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gray">
          <a:xfrm>
            <a:off x="285720" y="1196752"/>
            <a:ext cx="8701936" cy="2792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CanUp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Спасибо за внимание</a:t>
            </a:r>
            <a:endParaRPr kumimoji="0" lang="en-US" sz="96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618856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Слово </a:t>
            </a:r>
            <a:r>
              <a:rPr lang="ru-RU" b="1" dirty="0">
                <a:solidFill>
                  <a:srgbClr val="FF0000"/>
                </a:solidFill>
              </a:rPr>
              <a:t>парикмахер </a:t>
            </a:r>
            <a:r>
              <a:rPr lang="ru-RU" dirty="0"/>
              <a:t>пришло к нам из немецкого языка.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«Парик» </a:t>
            </a:r>
            <a:r>
              <a:rPr lang="ru-RU" dirty="0"/>
              <a:t>- прическа, </a:t>
            </a:r>
            <a:r>
              <a:rPr lang="ru-RU" b="1" dirty="0">
                <a:solidFill>
                  <a:srgbClr val="7030A0"/>
                </a:solidFill>
              </a:rPr>
              <a:t>«</a:t>
            </a:r>
            <a:r>
              <a:rPr lang="ru-RU" b="1" dirty="0" err="1">
                <a:solidFill>
                  <a:srgbClr val="7030A0"/>
                </a:solidFill>
              </a:rPr>
              <a:t>махер</a:t>
            </a:r>
            <a:r>
              <a:rPr lang="ru-RU" b="1" dirty="0">
                <a:solidFill>
                  <a:srgbClr val="7030A0"/>
                </a:solidFill>
              </a:rPr>
              <a:t>» </a:t>
            </a:r>
            <a:r>
              <a:rPr lang="ru-RU" dirty="0"/>
              <a:t>- мастер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(</a:t>
            </a:r>
            <a:r>
              <a:rPr lang="ru-RU" dirty="0"/>
              <a:t>Изготовитель прически).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291" y="0"/>
            <a:ext cx="4096980" cy="57812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974549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52736"/>
            <a:ext cx="3500462" cy="5073427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/>
              <a:t>История парикмахерского искусства насчитывает тысячелетия. Как ни странно, прически появились в первобытном обществе намного раньше, чем одежда.  </a:t>
            </a:r>
          </a:p>
          <a:p>
            <a:endParaRPr lang="ru-RU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116632"/>
            <a:ext cx="8001056" cy="720080"/>
          </a:xfrm>
        </p:spPr>
        <p:txBody>
          <a:bodyPr/>
          <a:lstStyle/>
          <a:p>
            <a:pPr algn="l"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solidFill>
                  <a:srgbClr val="FFFFFF"/>
                </a:solidFill>
              </a:rPr>
              <a:t>        </a:t>
            </a:r>
            <a:r>
              <a:rPr lang="ru-RU" dirty="0" smtClean="0">
                <a:solidFill>
                  <a:srgbClr val="7030A0"/>
                </a:solidFill>
              </a:rPr>
              <a:t>Из истории профессии</a:t>
            </a:r>
          </a:p>
        </p:txBody>
      </p:sp>
      <p:pic>
        <p:nvPicPr>
          <p:cNvPr id="1026" name="Picture 2" descr="C:\Users\User\Desktop\КАРТИНКИ\професс\img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1000108"/>
            <a:ext cx="5135569" cy="49292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513141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3043238"/>
          </a:xfrm>
        </p:spPr>
        <p:txBody>
          <a:bodyPr/>
          <a:lstStyle/>
          <a:p>
            <a:r>
              <a:rPr lang="ru-RU" sz="4800" dirty="0" smtClean="0">
                <a:solidFill>
                  <a:srgbClr val="FF0000"/>
                </a:solidFill>
              </a:rPr>
              <a:t>ПАРИКМАХЕР</a:t>
            </a: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 -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специалист в области создания образа человека с помощью причёски.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438" y="3071810"/>
            <a:ext cx="2786082" cy="3643338"/>
          </a:xfrm>
          <a:prstGeom prst="rect">
            <a:avLst/>
          </a:prstGeom>
        </p:spPr>
      </p:pic>
      <p:pic>
        <p:nvPicPr>
          <p:cNvPr id="5" name="Picture 2" descr="C:\Users\учитель\Desktop\профессия\Новая папка\parikmaher_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3071810"/>
            <a:ext cx="2585933" cy="3685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62000" y="0"/>
            <a:ext cx="7924800" cy="78579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Профессия - парикмахер</a:t>
            </a:r>
            <a:endParaRPr lang="ru-RU" dirty="0" smtClean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0" y="714356"/>
            <a:ext cx="6357950" cy="541180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Где работает парикмахер?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 парикмахерской, в салоне красоты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А зачем  посещают парикмахерскую? 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Сделать стрижку, сделать прическу, покрасить или завить волосы. Парикмахеры делают человека красивей.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Какая форменная одежда у парикмахера?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Специальный защитный фартук.</a:t>
            </a:r>
          </a:p>
        </p:txBody>
      </p:sp>
      <p:pic>
        <p:nvPicPr>
          <p:cNvPr id="5" name="Picture 2" descr="C:\Users\User\Desktop\КАРТИНКИ\професс\par-kjpg-2020-06-21-1004388gha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49" y="928670"/>
            <a:ext cx="2786051" cy="4357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62000" y="0"/>
            <a:ext cx="7924800" cy="78579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Инструменты парикмахера:</a:t>
            </a:r>
            <a:endParaRPr lang="ru-RU" dirty="0" smtClean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0" y="1071546"/>
            <a:ext cx="5143504" cy="578645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Инструменты</a:t>
            </a:r>
            <a:r>
              <a:rPr lang="ru-RU" sz="3600" b="1" dirty="0" smtClean="0"/>
              <a:t> – орудия производства парикмахера, применяемые для выполнения различных операций с волосами</a:t>
            </a:r>
            <a:endParaRPr lang="ru-RU" sz="36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Picture 2" descr="C:\Users\User\Desktop\КАРТИНКИ\професс\par-kjpg-2020-06-21-1004388gha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928672"/>
            <a:ext cx="4071934" cy="5929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2816"/>
            <a:ext cx="8686800" cy="4932784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None/>
            </a:pPr>
            <a:r>
              <a:rPr lang="ru-RU" sz="5400" dirty="0"/>
              <a:t>Инструмент бывалый —</a:t>
            </a:r>
          </a:p>
          <a:p>
            <a:pPr>
              <a:buNone/>
            </a:pPr>
            <a:r>
              <a:rPr lang="ru-RU" sz="5400" dirty="0"/>
              <a:t>Не большой, не малый.</a:t>
            </a:r>
          </a:p>
          <a:p>
            <a:pPr>
              <a:buNone/>
            </a:pPr>
            <a:r>
              <a:rPr lang="ru-RU" sz="5400" dirty="0"/>
              <a:t>У него полно забот:</a:t>
            </a:r>
          </a:p>
          <a:p>
            <a:pPr>
              <a:buNone/>
            </a:pPr>
            <a:r>
              <a:rPr lang="ru-RU" sz="5400" dirty="0"/>
              <a:t>Он и режет и стрижёт </a:t>
            </a:r>
            <a:endParaRPr lang="ru-RU" altLang="ru-RU" sz="5400" b="1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476672"/>
            <a:ext cx="402635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6000" b="1" dirty="0" smtClean="0">
                <a:solidFill>
                  <a:srgbClr val="FF0000"/>
                </a:solidFill>
              </a:rPr>
              <a:t>ЗАГАДКА: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9250054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dirty="0" smtClean="0"/>
              <a:t>ОТВЕТ: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500938" y="1071563"/>
            <a:ext cx="357187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dirty="0" smtClean="0"/>
              <a:t>ножницы</a:t>
            </a:r>
            <a:endParaRPr lang="ru-RU" altLang="ru-RU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600200"/>
            <a:ext cx="5935389" cy="45259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042078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akeup">
  <a:themeElements>
    <a:clrScheme name="Default Design 2">
      <a:dk1>
        <a:srgbClr val="000000"/>
      </a:dk1>
      <a:lt1>
        <a:srgbClr val="FCC5B6"/>
      </a:lt1>
      <a:dk2>
        <a:srgbClr val="660066"/>
      </a:dk2>
      <a:lt2>
        <a:srgbClr val="FFFFFF"/>
      </a:lt2>
      <a:accent1>
        <a:srgbClr val="F29292"/>
      </a:accent1>
      <a:accent2>
        <a:srgbClr val="9DE3A5"/>
      </a:accent2>
      <a:accent3>
        <a:srgbClr val="FDDFD7"/>
      </a:accent3>
      <a:accent4>
        <a:srgbClr val="000000"/>
      </a:accent4>
      <a:accent5>
        <a:srgbClr val="F7C7C7"/>
      </a:accent5>
      <a:accent6>
        <a:srgbClr val="8ECE95"/>
      </a:accent6>
      <a:hlink>
        <a:srgbClr val="D1BCEE"/>
      </a:hlink>
      <a:folHlink>
        <a:srgbClr val="E6CEBC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DF2BB"/>
        </a:lt1>
        <a:dk2>
          <a:srgbClr val="660033"/>
        </a:dk2>
        <a:lt2>
          <a:srgbClr val="FFFFFF"/>
        </a:lt2>
        <a:accent1>
          <a:srgbClr val="FCE988"/>
        </a:accent1>
        <a:accent2>
          <a:srgbClr val="9DEDCD"/>
        </a:accent2>
        <a:accent3>
          <a:srgbClr val="FEF7DA"/>
        </a:accent3>
        <a:accent4>
          <a:srgbClr val="000000"/>
        </a:accent4>
        <a:accent5>
          <a:srgbClr val="FDF2C3"/>
        </a:accent5>
        <a:accent6>
          <a:srgbClr val="8ED7BA"/>
        </a:accent6>
        <a:hlink>
          <a:srgbClr val="FFAD93"/>
        </a:hlink>
        <a:folHlink>
          <a:srgbClr val="A8C1F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CC5B6"/>
        </a:lt1>
        <a:dk2>
          <a:srgbClr val="660066"/>
        </a:dk2>
        <a:lt2>
          <a:srgbClr val="FFFFFF"/>
        </a:lt2>
        <a:accent1>
          <a:srgbClr val="F29292"/>
        </a:accent1>
        <a:accent2>
          <a:srgbClr val="9DE3A5"/>
        </a:accent2>
        <a:accent3>
          <a:srgbClr val="FDDFD7"/>
        </a:accent3>
        <a:accent4>
          <a:srgbClr val="000000"/>
        </a:accent4>
        <a:accent5>
          <a:srgbClr val="F7C7C7"/>
        </a:accent5>
        <a:accent6>
          <a:srgbClr val="8ECE95"/>
        </a:accent6>
        <a:hlink>
          <a:srgbClr val="D1BCEE"/>
        </a:hlink>
        <a:folHlink>
          <a:srgbClr val="E6CEB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C6ECDF"/>
        </a:lt1>
        <a:dk2>
          <a:srgbClr val="003366"/>
        </a:dk2>
        <a:lt2>
          <a:srgbClr val="FFFFFF"/>
        </a:lt2>
        <a:accent1>
          <a:srgbClr val="A4E0CC"/>
        </a:accent1>
        <a:accent2>
          <a:srgbClr val="E8B888"/>
        </a:accent2>
        <a:accent3>
          <a:srgbClr val="DFF4EC"/>
        </a:accent3>
        <a:accent4>
          <a:srgbClr val="000000"/>
        </a:accent4>
        <a:accent5>
          <a:srgbClr val="CFEDE2"/>
        </a:accent5>
        <a:accent6>
          <a:srgbClr val="D2A67B"/>
        </a:accent6>
        <a:hlink>
          <a:srgbClr val="A9CBE9"/>
        </a:hlink>
        <a:folHlink>
          <a:srgbClr val="F2B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519</TotalTime>
  <Words>300</Words>
  <Application>Microsoft Office PowerPoint</Application>
  <PresentationFormat>Экран (4:3)</PresentationFormat>
  <Paragraphs>68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Makeup</vt:lpstr>
      <vt:lpstr>Слайд 1</vt:lpstr>
      <vt:lpstr>Профессия - парикмахер</vt:lpstr>
      <vt:lpstr>Слайд 3</vt:lpstr>
      <vt:lpstr>        Из истории профессии</vt:lpstr>
      <vt:lpstr>ПАРИКМАХЕР - специалист в области создания образа человека с помощью причёски. </vt:lpstr>
      <vt:lpstr>Профессия - парикмахер</vt:lpstr>
      <vt:lpstr>Инструменты парикмахера:</vt:lpstr>
      <vt:lpstr>Слайд 8</vt:lpstr>
      <vt:lpstr>ОТВЕТ:</vt:lpstr>
      <vt:lpstr>Слайд 10</vt:lpstr>
      <vt:lpstr>ОТВЕТ:</vt:lpstr>
      <vt:lpstr>Слайд 12</vt:lpstr>
      <vt:lpstr>ОТВЕТ:</vt:lpstr>
      <vt:lpstr>Слайд 14</vt:lpstr>
      <vt:lpstr>ОТВЕТ:</vt:lpstr>
      <vt:lpstr>Трудовые обязанности парикмахера:</vt:lpstr>
      <vt:lpstr>Каким должен быть парикмахер,  чтобы снова захотелось прийти к нему?</vt:lpstr>
      <vt:lpstr>Личные качества:</vt:lpstr>
      <vt:lpstr>Результат труда:</vt:lpstr>
      <vt:lpstr>Слайд 20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</dc:creator>
  <dc:description>http://propowerpoint.ru - Áåñïëàòíûå øàáëîíû äëÿ ïðåçåíòàöèé. Ïîëåçíûå ñîâåòû è óðîêè  PowerPoint .</dc:description>
  <cp:lastModifiedBy>User</cp:lastModifiedBy>
  <cp:revision>86</cp:revision>
  <dcterms:created xsi:type="dcterms:W3CDTF">2016-11-05T10:59:06Z</dcterms:created>
  <dcterms:modified xsi:type="dcterms:W3CDTF">2022-09-29T17:41:32Z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0008008c140000000000010243100207f8000400038000</vt:lpwstr>
  </property>
</Properties>
</file>