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1" r:id="rId6"/>
    <p:sldId id="262" r:id="rId7"/>
    <p:sldId id="271" r:id="rId8"/>
    <p:sldId id="265" r:id="rId9"/>
    <p:sldId id="266" r:id="rId10"/>
    <p:sldId id="263" r:id="rId11"/>
    <p:sldId id="264" r:id="rId12"/>
    <p:sldId id="272" r:id="rId13"/>
    <p:sldId id="273" r:id="rId14"/>
    <p:sldId id="267" r:id="rId15"/>
    <p:sldId id="268" r:id="rId16"/>
    <p:sldId id="269" r:id="rId17"/>
    <p:sldId id="270" r:id="rId18"/>
    <p:sldId id="274" r:id="rId19"/>
    <p:sldId id="275" r:id="rId20"/>
    <p:sldId id="276" r:id="rId21"/>
    <p:sldId id="277" r:id="rId2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7" d="100"/>
          <a:sy n="107" d="100"/>
        </p:scale>
        <p:origin x="-1638"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ru-RU" smtClean="0"/>
              <a:t>Образец заголовка</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7" name="Date Placeholder 6"/>
          <p:cNvSpPr>
            <a:spLocks noGrp="1"/>
          </p:cNvSpPr>
          <p:nvPr>
            <p:ph type="dt" sz="half" idx="10"/>
          </p:nvPr>
        </p:nvSpPr>
        <p:spPr/>
        <p:txBody>
          <a:bodyPr/>
          <a:lstStyle/>
          <a:p>
            <a:fld id="{CCC1F0B7-95A0-442A-892D-690337D4F5BD}" type="datetimeFigureOut">
              <a:rPr lang="ru-RU" smtClean="0"/>
              <a:t>11.05.2022</a:t>
            </a:fld>
            <a:endParaRPr lang="ru-RU"/>
          </a:p>
        </p:txBody>
      </p:sp>
      <p:sp>
        <p:nvSpPr>
          <p:cNvPr id="8" name="Slide Number Placeholder 7"/>
          <p:cNvSpPr>
            <a:spLocks noGrp="1"/>
          </p:cNvSpPr>
          <p:nvPr>
            <p:ph type="sldNum" sz="quarter" idx="11"/>
          </p:nvPr>
        </p:nvSpPr>
        <p:spPr/>
        <p:txBody>
          <a:bodyPr/>
          <a:lstStyle/>
          <a:p>
            <a:fld id="{41C68CD8-B2B1-4381-8D49-45A5A932AE24}" type="slidenum">
              <a:rPr lang="ru-RU" smtClean="0"/>
              <a:t>‹#›</a:t>
            </a:fld>
            <a:endParaRPr lang="ru-RU"/>
          </a:p>
        </p:txBody>
      </p:sp>
      <p:sp>
        <p:nvSpPr>
          <p:cNvPr id="9" name="Footer Placeholder 8"/>
          <p:cNvSpPr>
            <a:spLocks noGrp="1"/>
          </p:cNvSpPr>
          <p:nvPr>
            <p:ph type="ftr" sz="quarter" idx="12"/>
          </p:nvPr>
        </p:nvSpPr>
        <p:spPr/>
        <p:txBody>
          <a:bodyPr/>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CCC1F0B7-95A0-442A-892D-690337D4F5BD}" type="datetimeFigureOut">
              <a:rPr lang="ru-RU" smtClean="0"/>
              <a:t>11.05.2022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1C68CD8-B2B1-4381-8D49-45A5A932AE24}"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CCC1F0B7-95A0-442A-892D-690337D4F5BD}" type="datetimeFigureOut">
              <a:rPr lang="ru-RU" smtClean="0"/>
              <a:t>11.05.2022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1C68CD8-B2B1-4381-8D49-45A5A932AE24}"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4" name="Date Placeholder 3"/>
          <p:cNvSpPr>
            <a:spLocks noGrp="1"/>
          </p:cNvSpPr>
          <p:nvPr>
            <p:ph type="dt" sz="half" idx="10"/>
          </p:nvPr>
        </p:nvSpPr>
        <p:spPr/>
        <p:txBody>
          <a:bodyPr/>
          <a:lstStyle/>
          <a:p>
            <a:fld id="{CCC1F0B7-95A0-442A-892D-690337D4F5BD}" type="datetimeFigureOut">
              <a:rPr lang="ru-RU" smtClean="0"/>
              <a:t>11.05.2022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1C68CD8-B2B1-4381-8D49-45A5A932AE24}"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ru-RU" smtClean="0"/>
              <a:t>Образец заголовка</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CCC1F0B7-95A0-442A-892D-690337D4F5BD}" type="datetimeFigureOut">
              <a:rPr lang="ru-RU" smtClean="0"/>
              <a:t>11.05.2022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1C68CD8-B2B1-4381-8D49-45A5A932AE24}" type="slidenum">
              <a:rPr lang="ru-RU" smtClean="0"/>
              <a:t>‹#›</a:t>
            </a:fld>
            <a:endParaRPr lang="ru-RU"/>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5" name="Date Placeholder 4"/>
          <p:cNvSpPr>
            <a:spLocks noGrp="1"/>
          </p:cNvSpPr>
          <p:nvPr>
            <p:ph type="dt" sz="half" idx="10"/>
          </p:nvPr>
        </p:nvSpPr>
        <p:spPr/>
        <p:txBody>
          <a:bodyPr/>
          <a:lstStyle/>
          <a:p>
            <a:fld id="{CCC1F0B7-95A0-442A-892D-690337D4F5BD}" type="datetimeFigureOut">
              <a:rPr lang="ru-RU" smtClean="0"/>
              <a:t>11.05.2022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1C68CD8-B2B1-4381-8D49-45A5A932AE24}" type="slidenum">
              <a:rPr lang="ru-RU" smtClean="0"/>
              <a:t>‹#›</a:t>
            </a:fld>
            <a:endParaRPr lang="ru-RU"/>
          </a:p>
        </p:txBody>
      </p:sp>
      <p:sp>
        <p:nvSpPr>
          <p:cNvPr id="9" name="Content Placeholder 8"/>
          <p:cNvSpPr>
            <a:spLocks noGrp="1"/>
          </p:cNvSpPr>
          <p:nvPr>
            <p:ph sz="quarter" idx="13"/>
          </p:nvPr>
        </p:nvSpPr>
        <p:spPr>
          <a:xfrm>
            <a:off x="365760" y="1600200"/>
            <a:ext cx="4041648" cy="452628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7" name="Date Placeholder 6"/>
          <p:cNvSpPr>
            <a:spLocks noGrp="1"/>
          </p:cNvSpPr>
          <p:nvPr>
            <p:ph type="dt" sz="half" idx="10"/>
          </p:nvPr>
        </p:nvSpPr>
        <p:spPr/>
        <p:txBody>
          <a:bodyPr/>
          <a:lstStyle/>
          <a:p>
            <a:fld id="{CCC1F0B7-95A0-442A-892D-690337D4F5BD}" type="datetimeFigureOut">
              <a:rPr lang="ru-RU" smtClean="0"/>
              <a:t>11.05.2022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41C68CD8-B2B1-4381-8D49-45A5A932AE24}" type="slidenum">
              <a:rPr lang="ru-RU" smtClean="0"/>
              <a:t>‹#›</a:t>
            </a:fld>
            <a:endParaRPr lang="ru-RU"/>
          </a:p>
        </p:txBody>
      </p:sp>
      <p:sp>
        <p:nvSpPr>
          <p:cNvPr id="11" name="Content Placeholder 10"/>
          <p:cNvSpPr>
            <a:spLocks noGrp="1"/>
          </p:cNvSpPr>
          <p:nvPr>
            <p:ph sz="quarter" idx="13"/>
          </p:nvPr>
        </p:nvSpPr>
        <p:spPr>
          <a:xfrm>
            <a:off x="457200" y="2212848"/>
            <a:ext cx="4041648" cy="391363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CCC1F0B7-95A0-442A-892D-690337D4F5BD}" type="datetimeFigureOut">
              <a:rPr lang="ru-RU" smtClean="0"/>
              <a:t>11.05.2022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41C68CD8-B2B1-4381-8D49-45A5A932AE24}"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C1F0B7-95A0-442A-892D-690337D4F5BD}" type="datetimeFigureOut">
              <a:rPr lang="ru-RU" smtClean="0"/>
              <a:t>11.05.2022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41C68CD8-B2B1-4381-8D49-45A5A932AE24}"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CCC1F0B7-95A0-442A-892D-690337D4F5BD}" type="datetimeFigureOut">
              <a:rPr lang="ru-RU" smtClean="0"/>
              <a:t>11.05.2022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1C68CD8-B2B1-4381-8D49-45A5A932AE24}"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ru-RU" smtClean="0"/>
              <a:t>Образец заголовка</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CCC1F0B7-95A0-442A-892D-690337D4F5BD}" type="datetimeFigureOut">
              <a:rPr lang="ru-RU" smtClean="0"/>
              <a:t>11.05.2022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1C68CD8-B2B1-4381-8D49-45A5A932AE24}"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CCC1F0B7-95A0-442A-892D-690337D4F5BD}" type="datetimeFigureOut">
              <a:rPr lang="ru-RU" smtClean="0"/>
              <a:t>11.05.2022</a:t>
            </a:fld>
            <a:endParaRPr lang="ru-RU"/>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endParaRPr lang="ru-RU"/>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41C68CD8-B2B1-4381-8D49-45A5A932AE24}" type="slidenum">
              <a:rPr lang="ru-RU" smtClean="0"/>
              <a:t>‹#›</a:t>
            </a:fld>
            <a:endParaRPr lang="ru-RU"/>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4.mp3"/><Relationship Id="rId1" Type="http://schemas.microsoft.com/office/2007/relationships/media" Target="../media/media4.mp3"/><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5.mp3"/><Relationship Id="rId1" Type="http://schemas.microsoft.com/office/2007/relationships/media" Target="../media/media5.mp3"/><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6.mp3"/><Relationship Id="rId1" Type="http://schemas.microsoft.com/office/2007/relationships/media" Target="../media/media6.mp3"/><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mp3"/><Relationship Id="rId1" Type="http://schemas.microsoft.com/office/2007/relationships/media" Target="../media/media2.mp3"/><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3.mp3"/><Relationship Id="rId1" Type="http://schemas.microsoft.com/office/2007/relationships/media" Target="../media/media3.mp3"/><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t>Подготовка к ОГЭ </a:t>
            </a:r>
            <a:r>
              <a:rPr lang="en-US" dirty="0" smtClean="0"/>
              <a:t/>
            </a:r>
            <a:br>
              <a:rPr lang="en-US" dirty="0" smtClean="0"/>
            </a:br>
            <a:r>
              <a:rPr lang="ru-RU" dirty="0" smtClean="0"/>
              <a:t>(устная часть)</a:t>
            </a:r>
            <a:endParaRPr lang="ru-RU" dirty="0"/>
          </a:p>
        </p:txBody>
      </p:sp>
      <p:sp>
        <p:nvSpPr>
          <p:cNvPr id="3" name="Подзаголовок 2"/>
          <p:cNvSpPr>
            <a:spLocks noGrp="1"/>
          </p:cNvSpPr>
          <p:nvPr>
            <p:ph type="subTitle" idx="1"/>
          </p:nvPr>
        </p:nvSpPr>
        <p:spPr/>
        <p:txBody>
          <a:bodyPr/>
          <a:lstStyle/>
          <a:p>
            <a:r>
              <a:rPr lang="en-US" dirty="0" smtClean="0"/>
              <a:t>Spotlight 9</a:t>
            </a:r>
            <a:endParaRPr lang="ru-RU" dirty="0"/>
          </a:p>
        </p:txBody>
      </p:sp>
    </p:spTree>
    <p:extLst>
      <p:ext uri="{BB962C8B-B14F-4D97-AF65-F5344CB8AC3E}">
        <p14:creationId xmlns:p14="http://schemas.microsoft.com/office/powerpoint/2010/main" val="125313115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0992" y="908720"/>
            <a:ext cx="9073008" cy="908720"/>
          </a:xfrm>
        </p:spPr>
        <p:txBody>
          <a:bodyPr/>
          <a:lstStyle/>
          <a:p>
            <a:pPr>
              <a:lnSpc>
                <a:spcPct val="100000"/>
              </a:lnSpc>
            </a:pPr>
            <a:r>
              <a:rPr lang="en-US" sz="3600" dirty="0"/>
              <a:t>You are going to give a talk about keeping fit. You will have to start in 1.5 minutes and will speak for not more than 2 </a:t>
            </a:r>
            <a:r>
              <a:rPr lang="en-US" sz="3600" dirty="0" smtClean="0"/>
              <a:t>minutes.</a:t>
            </a:r>
            <a:endParaRPr lang="ru-RU" sz="3600" dirty="0"/>
          </a:p>
        </p:txBody>
      </p:sp>
      <p:sp>
        <p:nvSpPr>
          <p:cNvPr id="4" name="Объект 3"/>
          <p:cNvSpPr>
            <a:spLocks noGrp="1"/>
          </p:cNvSpPr>
          <p:nvPr>
            <p:ph sz="quarter" idx="13"/>
          </p:nvPr>
        </p:nvSpPr>
        <p:spPr>
          <a:xfrm>
            <a:off x="323528" y="2132856"/>
            <a:ext cx="8533456" cy="3014112"/>
          </a:xfrm>
        </p:spPr>
        <p:txBody>
          <a:bodyPr>
            <a:normAutofit/>
          </a:bodyPr>
          <a:lstStyle/>
          <a:p>
            <a:pPr marL="0" indent="0">
              <a:buNone/>
            </a:pPr>
            <a:r>
              <a:rPr lang="en-US" sz="2800" dirty="0" smtClean="0">
                <a:latin typeface="Arial" panose="020B0604020202020204" pitchFamily="34" charset="0"/>
                <a:cs typeface="Arial" panose="020B0604020202020204" pitchFamily="34" charset="0"/>
              </a:rPr>
              <a:t>Remember </a:t>
            </a:r>
            <a:r>
              <a:rPr lang="en-US" sz="2800" dirty="0">
                <a:latin typeface="Arial" panose="020B0604020202020204" pitchFamily="34" charset="0"/>
                <a:cs typeface="Arial" panose="020B0604020202020204" pitchFamily="34" charset="0"/>
              </a:rPr>
              <a:t>to </a:t>
            </a:r>
            <a:r>
              <a:rPr lang="en-US" sz="2800" dirty="0" smtClean="0">
                <a:latin typeface="Arial" panose="020B0604020202020204" pitchFamily="34" charset="0"/>
                <a:cs typeface="Arial" panose="020B0604020202020204" pitchFamily="34" charset="0"/>
              </a:rPr>
              <a:t>say:</a:t>
            </a:r>
          </a:p>
          <a:p>
            <a:pPr marL="0" indent="0">
              <a:buNone/>
            </a:pPr>
            <a:r>
              <a:rPr lang="en-US" sz="2800" dirty="0" smtClean="0">
                <a:latin typeface="Arial" panose="020B0604020202020204" pitchFamily="34" charset="0"/>
                <a:cs typeface="Arial" panose="020B0604020202020204" pitchFamily="34" charset="0"/>
              </a:rPr>
              <a:t>- why </a:t>
            </a:r>
            <a:r>
              <a:rPr lang="en-US" sz="2800" dirty="0">
                <a:latin typeface="Arial" panose="020B0604020202020204" pitchFamily="34" charset="0"/>
                <a:cs typeface="Arial" panose="020B0604020202020204" pitchFamily="34" charset="0"/>
              </a:rPr>
              <a:t>a healthy lifestyle is more popular nowadays;</a:t>
            </a:r>
            <a:br>
              <a:rPr lang="en-US" sz="2800" dirty="0">
                <a:latin typeface="Arial" panose="020B0604020202020204" pitchFamily="34" charset="0"/>
                <a:cs typeface="Arial" panose="020B0604020202020204" pitchFamily="34" charset="0"/>
              </a:rPr>
            </a:br>
            <a:r>
              <a:rPr lang="en-US" sz="2800" dirty="0" smtClean="0">
                <a:latin typeface="Arial" panose="020B0604020202020204" pitchFamily="34" charset="0"/>
                <a:cs typeface="Arial" panose="020B0604020202020204" pitchFamily="34" charset="0"/>
              </a:rPr>
              <a:t>- what </a:t>
            </a:r>
            <a:r>
              <a:rPr lang="en-US" sz="2800" dirty="0">
                <a:latin typeface="Arial" panose="020B0604020202020204" pitchFamily="34" charset="0"/>
                <a:cs typeface="Arial" panose="020B0604020202020204" pitchFamily="34" charset="0"/>
              </a:rPr>
              <a:t>you do to keep fit;</a:t>
            </a:r>
            <a:br>
              <a:rPr lang="en-US" sz="2800" dirty="0">
                <a:latin typeface="Arial" panose="020B0604020202020204" pitchFamily="34" charset="0"/>
                <a:cs typeface="Arial" panose="020B0604020202020204" pitchFamily="34" charset="0"/>
              </a:rPr>
            </a:br>
            <a:r>
              <a:rPr lang="en-US" sz="2800" dirty="0" smtClean="0">
                <a:latin typeface="Arial" panose="020B0604020202020204" pitchFamily="34" charset="0"/>
                <a:cs typeface="Arial" panose="020B0604020202020204" pitchFamily="34" charset="0"/>
              </a:rPr>
              <a:t>- what </a:t>
            </a:r>
            <a:r>
              <a:rPr lang="en-US" sz="2800" dirty="0">
                <a:latin typeface="Arial" panose="020B0604020202020204" pitchFamily="34" charset="0"/>
                <a:cs typeface="Arial" panose="020B0604020202020204" pitchFamily="34" charset="0"/>
              </a:rPr>
              <a:t>sports activities are popular with teenagers in your region.</a:t>
            </a:r>
            <a:br>
              <a:rPr lang="en-US" sz="2800" dirty="0">
                <a:latin typeface="Arial" panose="020B0604020202020204" pitchFamily="34" charset="0"/>
                <a:cs typeface="Arial" panose="020B0604020202020204" pitchFamily="34" charset="0"/>
              </a:rPr>
            </a:br>
            <a:r>
              <a:rPr lang="en-US" sz="2800" dirty="0">
                <a:latin typeface="Arial" panose="020B0604020202020204" pitchFamily="34" charset="0"/>
                <a:cs typeface="Arial" panose="020B0604020202020204" pitchFamily="34" charset="0"/>
              </a:rPr>
              <a:t>You have to talk continuously.</a:t>
            </a:r>
            <a:endParaRPr lang="ru-RU"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7476507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88640"/>
            <a:ext cx="8229600" cy="620688"/>
          </a:xfrm>
        </p:spPr>
        <p:txBody>
          <a:bodyPr/>
          <a:lstStyle/>
          <a:p>
            <a:r>
              <a:rPr lang="en-US" sz="4400" dirty="0" smtClean="0"/>
              <a:t>Possible answer:</a:t>
            </a:r>
            <a:endParaRPr lang="ru-RU" sz="4400" dirty="0"/>
          </a:p>
        </p:txBody>
      </p:sp>
      <p:sp>
        <p:nvSpPr>
          <p:cNvPr id="4" name="Объект 3"/>
          <p:cNvSpPr>
            <a:spLocks noGrp="1"/>
          </p:cNvSpPr>
          <p:nvPr>
            <p:ph sz="quarter" idx="13"/>
          </p:nvPr>
        </p:nvSpPr>
        <p:spPr>
          <a:xfrm>
            <a:off x="28604" y="692696"/>
            <a:ext cx="9145016" cy="5217760"/>
          </a:xfrm>
        </p:spPr>
        <p:txBody>
          <a:bodyPr>
            <a:noAutofit/>
          </a:bodyPr>
          <a:lstStyle/>
          <a:p>
            <a:pPr marL="0" indent="355600">
              <a:buNone/>
            </a:pPr>
            <a:r>
              <a:rPr lang="en-US" sz="2000" dirty="0">
                <a:latin typeface="Arial" panose="020B0604020202020204" pitchFamily="34" charset="0"/>
                <a:cs typeface="Arial" panose="020B0604020202020204" pitchFamily="34" charset="0"/>
              </a:rPr>
              <a:t>Well, now I’m going to give a talk about keeping fit and healthy lifestyle.</a:t>
            </a:r>
          </a:p>
          <a:p>
            <a:pPr marL="0" indent="355600">
              <a:buNone/>
            </a:pPr>
            <a:r>
              <a:rPr lang="en-US" sz="2000" dirty="0" smtClean="0">
                <a:latin typeface="Arial" panose="020B0604020202020204" pitchFamily="34" charset="0"/>
                <a:cs typeface="Arial" panose="020B0604020202020204" pitchFamily="34" charset="0"/>
              </a:rPr>
              <a:t>Healthy </a:t>
            </a:r>
            <a:r>
              <a:rPr lang="en-US" sz="2000" dirty="0">
                <a:latin typeface="Arial" panose="020B0604020202020204" pitchFamily="34" charset="0"/>
                <a:cs typeface="Arial" panose="020B0604020202020204" pitchFamily="34" charset="0"/>
              </a:rPr>
              <a:t>lifestyle is becoming more and more popular nowadays. There is a number of reasons for that but the most important reason is that people live under the press of different problems, such as social, ecological, economic and others. A person should be strong and healthy in order to overcome all difficulties. Healthy lifestyle helps people do that.</a:t>
            </a:r>
          </a:p>
          <a:p>
            <a:pPr marL="0" indent="355600">
              <a:buNone/>
            </a:pPr>
            <a:r>
              <a:rPr lang="en-US" sz="2000" dirty="0" smtClean="0">
                <a:latin typeface="Arial" panose="020B0604020202020204" pitchFamily="34" charset="0"/>
                <a:cs typeface="Arial" panose="020B0604020202020204" pitchFamily="34" charset="0"/>
              </a:rPr>
              <a:t>As </a:t>
            </a:r>
            <a:r>
              <a:rPr lang="en-US" sz="2000" dirty="0">
                <a:latin typeface="Arial" panose="020B0604020202020204" pitchFamily="34" charset="0"/>
                <a:cs typeface="Arial" panose="020B0604020202020204" pitchFamily="34" charset="0"/>
              </a:rPr>
              <a:t>for me, I try to keep fit in different ways. First of all, I do my morning exercises every day. In addition to it, I go to the swimming pool once or sometimes twice a week. Also, I stay away from bad habits, because I’m convinced that cigarettes, alcohol and drugs destroy both body and brain.</a:t>
            </a:r>
          </a:p>
          <a:p>
            <a:pPr marL="0" indent="355600">
              <a:buNone/>
            </a:pPr>
            <a:r>
              <a:rPr lang="en-US" sz="2000" dirty="0" smtClean="0">
                <a:latin typeface="Arial" panose="020B0604020202020204" pitchFamily="34" charset="0"/>
                <a:cs typeface="Arial" panose="020B0604020202020204" pitchFamily="34" charset="0"/>
              </a:rPr>
              <a:t>Well</a:t>
            </a:r>
            <a:r>
              <a:rPr lang="en-US" sz="2000" dirty="0">
                <a:latin typeface="Arial" panose="020B0604020202020204" pitchFamily="34" charset="0"/>
                <a:cs typeface="Arial" panose="020B0604020202020204" pitchFamily="34" charset="0"/>
              </a:rPr>
              <a:t>, as to other teenagers of my region, I should say that they are interested in different sports activities. They often play football and other active games on sports grounds, go to gyms and swimming pools. Besides, more and more young men become interested in martial arts, such as karate, boxing, kickboxing, judo and so on.</a:t>
            </a:r>
          </a:p>
          <a:p>
            <a:pPr marL="0" indent="355600">
              <a:buNone/>
            </a:pPr>
            <a:r>
              <a:rPr lang="en-US" sz="2000" dirty="0" smtClean="0">
                <a:latin typeface="Arial" panose="020B0604020202020204" pitchFamily="34" charset="0"/>
                <a:cs typeface="Arial" panose="020B0604020202020204" pitchFamily="34" charset="0"/>
              </a:rPr>
              <a:t>In </a:t>
            </a:r>
            <a:r>
              <a:rPr lang="en-US" sz="2000" dirty="0">
                <a:latin typeface="Arial" panose="020B0604020202020204" pitchFamily="34" charset="0"/>
                <a:cs typeface="Arial" panose="020B0604020202020204" pitchFamily="34" charset="0"/>
              </a:rPr>
              <a:t>conclusion, I’d like to </a:t>
            </a:r>
            <a:r>
              <a:rPr lang="en-US" sz="2000" dirty="0" err="1">
                <a:latin typeface="Arial" panose="020B0604020202020204" pitchFamily="34" charset="0"/>
                <a:cs typeface="Arial" panose="020B0604020202020204" pitchFamily="34" charset="0"/>
              </a:rPr>
              <a:t>emphasise</a:t>
            </a:r>
            <a:r>
              <a:rPr lang="en-US" sz="2000" dirty="0">
                <a:latin typeface="Arial" panose="020B0604020202020204" pitchFamily="34" charset="0"/>
                <a:cs typeface="Arial" panose="020B0604020202020204" pitchFamily="34" charset="0"/>
              </a:rPr>
              <a:t> the fact that healthy lifestyle is a “must” for modern people.</a:t>
            </a:r>
            <a:endParaRPr lang="ru-RU"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78758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25651" y="764704"/>
            <a:ext cx="9278171" cy="1412776"/>
          </a:xfrm>
        </p:spPr>
        <p:txBody>
          <a:bodyPr/>
          <a:lstStyle/>
          <a:p>
            <a:pPr>
              <a:lnSpc>
                <a:spcPct val="100000"/>
              </a:lnSpc>
            </a:pPr>
            <a:r>
              <a:rPr lang="en-US" sz="2800" dirty="0"/>
              <a:t>Hello, it’s the electronic assistant of the free time club. We kindly ask you to take part in our survey. We need to find out how teenagers prefer to spend their free time. Please answer 6 questions. The survey is anonymous. You don’t have to give your name. So, let’s get started.</a:t>
            </a:r>
            <a:endParaRPr lang="ru-RU" sz="2800" dirty="0"/>
          </a:p>
        </p:txBody>
      </p:sp>
      <p:sp>
        <p:nvSpPr>
          <p:cNvPr id="5" name="Объект 4"/>
          <p:cNvSpPr>
            <a:spLocks noGrp="1"/>
          </p:cNvSpPr>
          <p:nvPr>
            <p:ph sz="half" idx="2"/>
          </p:nvPr>
        </p:nvSpPr>
        <p:spPr>
          <a:xfrm>
            <a:off x="4932040" y="2204864"/>
            <a:ext cx="4179416" cy="4525963"/>
          </a:xfrm>
        </p:spPr>
        <p:txBody>
          <a:bodyPr/>
          <a:lstStyle/>
          <a:p>
            <a:pPr marL="0" indent="0">
              <a:buNone/>
            </a:pPr>
            <a:r>
              <a:rPr lang="en-US" b="1" dirty="0"/>
              <a:t>–  Do you think everyone should find some time for doing sports? Why?</a:t>
            </a:r>
            <a:endParaRPr lang="en-US" b="1" dirty="0" smtClean="0"/>
          </a:p>
          <a:p>
            <a:pPr marL="0" indent="0">
              <a:buNone/>
            </a:pPr>
            <a:r>
              <a:rPr lang="en-US" b="1" dirty="0" smtClean="0"/>
              <a:t>……</a:t>
            </a:r>
          </a:p>
          <a:p>
            <a:pPr marL="0" indent="0">
              <a:buNone/>
            </a:pPr>
            <a:r>
              <a:rPr lang="en-US" b="1" dirty="0"/>
              <a:t>– What hobby would you do if you had more free time?</a:t>
            </a:r>
            <a:endParaRPr lang="en-US" b="1" dirty="0" smtClean="0"/>
          </a:p>
          <a:p>
            <a:pPr marL="0" indent="0">
              <a:buNone/>
            </a:pPr>
            <a:r>
              <a:rPr lang="en-US" b="1" dirty="0" smtClean="0"/>
              <a:t>…….</a:t>
            </a:r>
            <a:endParaRPr lang="ru-RU" b="1" dirty="0"/>
          </a:p>
        </p:txBody>
      </p:sp>
      <p:sp>
        <p:nvSpPr>
          <p:cNvPr id="6" name="Объект 5"/>
          <p:cNvSpPr>
            <a:spLocks noGrp="1"/>
          </p:cNvSpPr>
          <p:nvPr>
            <p:ph sz="quarter" idx="13"/>
          </p:nvPr>
        </p:nvSpPr>
        <p:spPr>
          <a:xfrm>
            <a:off x="13796" y="2204864"/>
            <a:ext cx="4536496" cy="4526280"/>
          </a:xfrm>
        </p:spPr>
        <p:txBody>
          <a:bodyPr>
            <a:normAutofit fontScale="92500" lnSpcReduction="10000"/>
          </a:bodyPr>
          <a:lstStyle/>
          <a:p>
            <a:pPr marL="0" indent="0">
              <a:buNone/>
            </a:pPr>
            <a:r>
              <a:rPr lang="en-US" b="1" dirty="0"/>
              <a:t>–  How much free time do you have on weekdays?</a:t>
            </a:r>
            <a:endParaRPr lang="en-US" b="1" dirty="0" smtClean="0"/>
          </a:p>
          <a:p>
            <a:pPr marL="0" indent="0">
              <a:buNone/>
            </a:pPr>
            <a:r>
              <a:rPr lang="en-US" b="1" dirty="0" smtClean="0"/>
              <a:t>…..</a:t>
            </a:r>
          </a:p>
          <a:p>
            <a:pPr marL="0" indent="0">
              <a:buNone/>
            </a:pPr>
            <a:r>
              <a:rPr lang="en-US" b="1" dirty="0"/>
              <a:t>–– How do you and your friends usually spend your free time?</a:t>
            </a:r>
            <a:endParaRPr lang="en-US" b="1" dirty="0" smtClean="0"/>
          </a:p>
          <a:p>
            <a:pPr marL="0" indent="0">
              <a:buNone/>
            </a:pPr>
            <a:r>
              <a:rPr lang="en-US" b="1" dirty="0" smtClean="0"/>
              <a:t>…..</a:t>
            </a:r>
          </a:p>
          <a:p>
            <a:pPr marL="0" indent="0">
              <a:buNone/>
            </a:pPr>
            <a:r>
              <a:rPr lang="en-US" b="1" dirty="0"/>
              <a:t>–   Who do you prefer to spend your free time with?</a:t>
            </a:r>
            <a:endParaRPr lang="en-US" b="1" dirty="0" smtClean="0"/>
          </a:p>
          <a:p>
            <a:pPr marL="0" indent="0">
              <a:buNone/>
            </a:pPr>
            <a:r>
              <a:rPr lang="en-US" b="1" dirty="0" smtClean="0"/>
              <a:t>……</a:t>
            </a:r>
          </a:p>
          <a:p>
            <a:pPr marL="0" indent="0">
              <a:buNone/>
            </a:pPr>
            <a:r>
              <a:rPr lang="en-US" b="1" dirty="0"/>
              <a:t>–  What after school activities do you take part in?</a:t>
            </a:r>
          </a:p>
          <a:p>
            <a:pPr marL="0" indent="0">
              <a:buNone/>
            </a:pPr>
            <a:r>
              <a:rPr lang="en-US" b="1" dirty="0"/>
              <a:t>…..</a:t>
            </a:r>
          </a:p>
          <a:p>
            <a:pPr marL="0" indent="0">
              <a:buNone/>
            </a:pPr>
            <a:endParaRPr lang="ru-RU" dirty="0"/>
          </a:p>
        </p:txBody>
      </p:sp>
      <p:sp>
        <p:nvSpPr>
          <p:cNvPr id="7" name="Прямоугольник 6"/>
          <p:cNvSpPr/>
          <p:nvPr/>
        </p:nvSpPr>
        <p:spPr>
          <a:xfrm>
            <a:off x="755576" y="6396335"/>
            <a:ext cx="7776864" cy="400110"/>
          </a:xfrm>
          <a:prstGeom prst="rect">
            <a:avLst/>
          </a:prstGeom>
        </p:spPr>
        <p:txBody>
          <a:bodyPr wrap="square">
            <a:spAutoFit/>
          </a:bodyPr>
          <a:lstStyle/>
          <a:p>
            <a:r>
              <a:rPr lang="en-US" sz="2000" dirty="0" smtClean="0">
                <a:solidFill>
                  <a:schemeClr val="accent1">
                    <a:lumMod val="75000"/>
                  </a:schemeClr>
                </a:solidFill>
              </a:rPr>
              <a:t>This is the end of the survey. Thank you very much for your help.</a:t>
            </a:r>
            <a:endParaRPr lang="ru-RU" sz="2000" dirty="0">
              <a:solidFill>
                <a:schemeClr val="accent1">
                  <a:lumMod val="75000"/>
                </a:schemeClr>
              </a:solidFill>
            </a:endParaRPr>
          </a:p>
        </p:txBody>
      </p:sp>
      <p:pic>
        <p:nvPicPr>
          <p:cNvPr id="2" name="9419.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7596336" y="5589240"/>
            <a:ext cx="609600" cy="609600"/>
          </a:xfrm>
          <a:prstGeom prst="rect">
            <a:avLst/>
          </a:prstGeom>
        </p:spPr>
      </p:pic>
    </p:spTree>
    <p:extLst>
      <p:ext uri="{BB962C8B-B14F-4D97-AF65-F5344CB8AC3E}">
        <p14:creationId xmlns:p14="http://schemas.microsoft.com/office/powerpoint/2010/main" val="1590899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6">
                                            <p:txEl>
                                              <p:pRg st="0" end="0"/>
                                            </p:txEl>
                                          </p:spTgt>
                                        </p:tgtEl>
                                        <p:attrNameLst>
                                          <p:attrName>style.visibility</p:attrName>
                                        </p:attrNameLst>
                                      </p:cBhvr>
                                      <p:to>
                                        <p:strVal val="visible"/>
                                      </p:to>
                                    </p:set>
                                    <p:animEffect transition="in" filter="fade">
                                      <p:cBhvr>
                                        <p:cTn id="9" dur="500"/>
                                        <p:tgtEl>
                                          <p:spTgt spid="6">
                                            <p:txEl>
                                              <p:pRg st="0" end="0"/>
                                            </p:txEl>
                                          </p:spTgt>
                                        </p:tgtEl>
                                      </p:cBhvr>
                                    </p:animEffect>
                                  </p:childTnLst>
                                </p:cTn>
                              </p:par>
                              <p:par>
                                <p:cTn id="10" presetID="10" presetClass="entr" presetSubtype="0" fill="hold" nodeType="with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fade">
                                      <p:cBhvr>
                                        <p:cTn id="37" dur="500"/>
                                        <p:tgtEl>
                                          <p:spTgt spid="6">
                                            <p:txEl>
                                              <p:pRg st="6" end="6"/>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6">
                                            <p:txEl>
                                              <p:pRg st="7" end="7"/>
                                            </p:txEl>
                                          </p:spTgt>
                                        </p:tgtEl>
                                        <p:attrNameLst>
                                          <p:attrName>style.visibility</p:attrName>
                                        </p:attrNameLst>
                                      </p:cBhvr>
                                      <p:to>
                                        <p:strVal val="visible"/>
                                      </p:to>
                                    </p:set>
                                    <p:animEffect transition="in" filter="fade">
                                      <p:cBhvr>
                                        <p:cTn id="40" dur="500"/>
                                        <p:tgtEl>
                                          <p:spTgt spid="6">
                                            <p:txEl>
                                              <p:pRg st="7" end="7"/>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5">
                                            <p:txEl>
                                              <p:pRg st="0" end="0"/>
                                            </p:txEl>
                                          </p:spTgt>
                                        </p:tgtEl>
                                        <p:attrNameLst>
                                          <p:attrName>style.visibility</p:attrName>
                                        </p:attrNameLst>
                                      </p:cBhvr>
                                      <p:to>
                                        <p:strVal val="visible"/>
                                      </p:to>
                                    </p:set>
                                    <p:animEffect transition="in" filter="fade">
                                      <p:cBhvr>
                                        <p:cTn id="45" dur="500"/>
                                        <p:tgtEl>
                                          <p:spTgt spid="5">
                                            <p:txEl>
                                              <p:pRg st="0" end="0"/>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5">
                                            <p:txEl>
                                              <p:pRg st="1" end="1"/>
                                            </p:txEl>
                                          </p:spTgt>
                                        </p:tgtEl>
                                        <p:attrNameLst>
                                          <p:attrName>style.visibility</p:attrName>
                                        </p:attrNameLst>
                                      </p:cBhvr>
                                      <p:to>
                                        <p:strVal val="visible"/>
                                      </p:to>
                                    </p:set>
                                    <p:animEffect transition="in" filter="fade">
                                      <p:cBhvr>
                                        <p:cTn id="50" dur="500"/>
                                        <p:tgtEl>
                                          <p:spTgt spid="5">
                                            <p:txEl>
                                              <p:pRg st="1" end="1"/>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5">
                                            <p:txEl>
                                              <p:pRg st="2" end="2"/>
                                            </p:txEl>
                                          </p:spTgt>
                                        </p:tgtEl>
                                        <p:attrNameLst>
                                          <p:attrName>style.visibility</p:attrName>
                                        </p:attrNameLst>
                                      </p:cBhvr>
                                      <p:to>
                                        <p:strVal val="visible"/>
                                      </p:to>
                                    </p:set>
                                    <p:animEffect transition="in" filter="fade">
                                      <p:cBhvr>
                                        <p:cTn id="55" dur="500"/>
                                        <p:tgtEl>
                                          <p:spTgt spid="5">
                                            <p:txEl>
                                              <p:pRg st="2" end="2"/>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5">
                                            <p:txEl>
                                              <p:pRg st="3" end="3"/>
                                            </p:txEl>
                                          </p:spTgt>
                                        </p:tgtEl>
                                        <p:attrNameLst>
                                          <p:attrName>style.visibility</p:attrName>
                                        </p:attrNameLst>
                                      </p:cBhvr>
                                      <p:to>
                                        <p:strVal val="visible"/>
                                      </p:to>
                                    </p:set>
                                    <p:animEffect transition="in" filter="fade">
                                      <p:cBhvr>
                                        <p:cTn id="60" dur="500"/>
                                        <p:tgtEl>
                                          <p:spTgt spid="5">
                                            <p:txEl>
                                              <p:pRg st="3" end="3"/>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fade">
                                      <p:cBhvr>
                                        <p:cTn id="6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6" restart="whenNotActive" fill="hold" evtFilter="cancelBubble" nodeType="interactiveSeq">
                <p:stCondLst>
                  <p:cond evt="onClick" delay="0">
                    <p:tgtEl>
                      <p:spTgt spid="2"/>
                    </p:tgtEl>
                  </p:cond>
                </p:stCondLst>
                <p:endSync evt="end" delay="0">
                  <p:rtn val="all"/>
                </p:endSync>
                <p:childTnLst>
                  <p:par>
                    <p:cTn id="67" fill="hold">
                      <p:stCondLst>
                        <p:cond delay="0"/>
                      </p:stCondLst>
                      <p:childTnLst>
                        <p:par>
                          <p:cTn id="68" fill="hold">
                            <p:stCondLst>
                              <p:cond delay="0"/>
                            </p:stCondLst>
                            <p:childTnLst>
                              <p:par>
                                <p:cTn id="69" presetID="1" presetClass="mediacall" presetSubtype="0" fill="hold" nodeType="clickEffect">
                                  <p:stCondLst>
                                    <p:cond delay="0"/>
                                  </p:stCondLst>
                                  <p:childTnLst>
                                    <p:cmd type="call" cmd="playFrom(0.0)">
                                      <p:cBhvr>
                                        <p:cTn id="70" dur="354875" fill="hold"/>
                                        <p:tgtEl>
                                          <p:spTgt spid="2"/>
                                        </p:tgtEl>
                                      </p:cBhvr>
                                    </p:cmd>
                                  </p:childTnLst>
                                </p:cTn>
                              </p:par>
                            </p:childTnLst>
                          </p:cTn>
                        </p:par>
                      </p:childTnLst>
                    </p:cTn>
                  </p:par>
                </p:childTnLst>
              </p:cTn>
              <p:nextCondLst>
                <p:cond evt="onClick" delay="0">
                  <p:tgtEl>
                    <p:spTgt spid="2"/>
                  </p:tgtEl>
                </p:cond>
              </p:nextCondLst>
            </p:seq>
            <p:audio>
              <p:cMediaNode vol="80000">
                <p:cTn id="71" fill="hold" display="0">
                  <p:stCondLst>
                    <p:cond delay="indefinite"/>
                  </p:stCondLst>
                  <p:endCondLst>
                    <p:cond evt="onStopAudio" delay="0">
                      <p:tgtEl>
                        <p:sldTgt/>
                      </p:tgtEl>
                    </p:cond>
                  </p:endCondLst>
                </p:cTn>
                <p:tgtEl>
                  <p:spTgt spid="2"/>
                </p:tgtEl>
              </p:cMediaNode>
            </p:audio>
          </p:childTnLst>
        </p:cTn>
      </p:par>
    </p:tnLst>
    <p:bldLst>
      <p:bldP spid="4"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4"/>
          <p:cNvSpPr>
            <a:spLocks noGrp="1"/>
          </p:cNvSpPr>
          <p:nvPr>
            <p:ph sz="half" idx="2"/>
          </p:nvPr>
        </p:nvSpPr>
        <p:spPr>
          <a:xfrm>
            <a:off x="4768302" y="620688"/>
            <a:ext cx="4355976" cy="5616624"/>
          </a:xfrm>
        </p:spPr>
        <p:txBody>
          <a:bodyPr>
            <a:noAutofit/>
          </a:bodyPr>
          <a:lstStyle/>
          <a:p>
            <a:pPr marL="0" indent="0">
              <a:buNone/>
            </a:pPr>
            <a:r>
              <a:rPr lang="en-US" sz="1600" b="1" dirty="0"/>
              <a:t>- What after school activities do you take part in</a:t>
            </a:r>
            <a:r>
              <a:rPr lang="en-US" sz="1600" b="1" dirty="0" smtClean="0"/>
              <a:t>?</a:t>
            </a:r>
            <a:endParaRPr lang="en-US" sz="1600" b="1" dirty="0"/>
          </a:p>
          <a:p>
            <a:pPr marL="0" indent="0">
              <a:buNone/>
            </a:pPr>
            <a:r>
              <a:rPr lang="en-US" sz="1600" b="1" dirty="0">
                <a:solidFill>
                  <a:srgbClr val="FF0000"/>
                </a:solidFill>
              </a:rPr>
              <a:t>As for me, I like sport very much. So, I go to the swimming pool twice a week. In addition to it, I regularly go to the gym and work out with weights</a:t>
            </a:r>
            <a:r>
              <a:rPr lang="en-US" sz="1600" b="1" dirty="0" smtClean="0">
                <a:solidFill>
                  <a:srgbClr val="FF0000"/>
                </a:solidFill>
              </a:rPr>
              <a:t>.</a:t>
            </a:r>
          </a:p>
          <a:p>
            <a:pPr marL="0" indent="0">
              <a:buNone/>
            </a:pPr>
            <a:r>
              <a:rPr lang="en-US" sz="1600" b="1" dirty="0"/>
              <a:t>–  Do you think everyone should find some time for doing sports? </a:t>
            </a:r>
            <a:r>
              <a:rPr lang="en-US" sz="1600" b="1" dirty="0" smtClean="0"/>
              <a:t>Why? </a:t>
            </a:r>
          </a:p>
          <a:p>
            <a:pPr marL="0" indent="0">
              <a:buNone/>
            </a:pPr>
            <a:r>
              <a:rPr lang="en-US" sz="1600" b="1" dirty="0">
                <a:solidFill>
                  <a:srgbClr val="FF0000"/>
                </a:solidFill>
              </a:rPr>
              <a:t>I strongly believe that everyone should find some time for doing sports. Absolutely! If you </a:t>
            </a:r>
            <a:r>
              <a:rPr lang="en-US" sz="1600" b="1" dirty="0" err="1">
                <a:solidFill>
                  <a:srgbClr val="FF0000"/>
                </a:solidFill>
              </a:rPr>
              <a:t>you</a:t>
            </a:r>
            <a:r>
              <a:rPr lang="en-US" sz="1600" b="1" dirty="0">
                <a:solidFill>
                  <a:srgbClr val="FF0000"/>
                </a:solidFill>
              </a:rPr>
              <a:t> don’t take enough exercise, you gradually become weak both physically and psychologically. Weak people won’t get anywhere</a:t>
            </a:r>
            <a:r>
              <a:rPr lang="en-US" sz="1600" b="1" dirty="0" smtClean="0">
                <a:solidFill>
                  <a:srgbClr val="FF0000"/>
                </a:solidFill>
              </a:rPr>
              <a:t>.</a:t>
            </a:r>
          </a:p>
          <a:p>
            <a:pPr marL="0" indent="0">
              <a:buNone/>
            </a:pPr>
            <a:r>
              <a:rPr lang="en-US" sz="1600" b="1" dirty="0"/>
              <a:t>–  What hobby would you do if you had more free time?</a:t>
            </a:r>
            <a:endParaRPr lang="en-US" sz="1600" b="1" dirty="0" smtClean="0"/>
          </a:p>
          <a:p>
            <a:pPr marL="0" indent="0">
              <a:buNone/>
            </a:pPr>
            <a:r>
              <a:rPr lang="en-US" sz="1600" b="1" dirty="0" smtClean="0"/>
              <a:t> </a:t>
            </a:r>
            <a:r>
              <a:rPr lang="en-US" sz="1600" b="1" dirty="0" smtClean="0">
                <a:solidFill>
                  <a:srgbClr val="FF0000"/>
                </a:solidFill>
              </a:rPr>
              <a:t> </a:t>
            </a:r>
            <a:r>
              <a:rPr lang="en-US" sz="1600" b="1" dirty="0">
                <a:solidFill>
                  <a:srgbClr val="FF0000"/>
                </a:solidFill>
              </a:rPr>
              <a:t>If I had more free time, I would learn Spanish. It is one of the most popular world languages, which is spoken in a number of countries by lots of people. In addition to it, Spanish sounds </a:t>
            </a:r>
            <a:r>
              <a:rPr lang="en-US" sz="1600" b="1" dirty="0" smtClean="0">
                <a:solidFill>
                  <a:srgbClr val="FF0000"/>
                </a:solidFill>
              </a:rPr>
              <a:t>magical.</a:t>
            </a:r>
            <a:endParaRPr lang="ru-RU" sz="1600" b="1" dirty="0"/>
          </a:p>
        </p:txBody>
      </p:sp>
      <p:sp>
        <p:nvSpPr>
          <p:cNvPr id="6" name="Объект 5"/>
          <p:cNvSpPr>
            <a:spLocks noGrp="1"/>
          </p:cNvSpPr>
          <p:nvPr>
            <p:ph sz="quarter" idx="13"/>
          </p:nvPr>
        </p:nvSpPr>
        <p:spPr>
          <a:xfrm>
            <a:off x="179512" y="482827"/>
            <a:ext cx="4536504" cy="6012264"/>
          </a:xfrm>
        </p:spPr>
        <p:txBody>
          <a:bodyPr>
            <a:noAutofit/>
          </a:bodyPr>
          <a:lstStyle/>
          <a:p>
            <a:pPr marL="0" indent="0">
              <a:buNone/>
            </a:pPr>
            <a:r>
              <a:rPr lang="en-US" sz="1600" dirty="0"/>
              <a:t>– </a:t>
            </a:r>
            <a:r>
              <a:rPr lang="en-US" sz="1600" b="1" dirty="0"/>
              <a:t> How much free time do you have on weekdays?</a:t>
            </a:r>
          </a:p>
          <a:p>
            <a:pPr marL="0" indent="0">
              <a:buNone/>
            </a:pPr>
            <a:r>
              <a:rPr lang="en-US" sz="1600" b="1" dirty="0">
                <a:solidFill>
                  <a:srgbClr val="FF0000"/>
                </a:solidFill>
              </a:rPr>
              <a:t>As for me, I don’t have much free time, because I have to go to school on weekdays. In addition to it, I do an optional course to prepare for the English exam. So, free time on weekdays is out of the question.</a:t>
            </a:r>
            <a:endParaRPr lang="en-US" sz="1600" b="1" dirty="0" smtClean="0">
              <a:solidFill>
                <a:srgbClr val="FF0000"/>
              </a:solidFill>
            </a:endParaRPr>
          </a:p>
          <a:p>
            <a:pPr marL="0" indent="0">
              <a:buNone/>
            </a:pPr>
            <a:r>
              <a:rPr lang="en-US" sz="1600" b="1" dirty="0"/>
              <a:t>–  How do you and your friends usually spend your free time?</a:t>
            </a:r>
            <a:endParaRPr lang="en-US" sz="1600" b="1" dirty="0" smtClean="0"/>
          </a:p>
          <a:p>
            <a:pPr marL="0" indent="0">
              <a:buNone/>
            </a:pPr>
            <a:r>
              <a:rPr lang="en-US" sz="1600" b="1" dirty="0">
                <a:solidFill>
                  <a:srgbClr val="FF0000"/>
                </a:solidFill>
              </a:rPr>
              <a:t>  We enjoy going to the cinema and watching brand-new </a:t>
            </a:r>
            <a:r>
              <a:rPr lang="en-US" sz="1600" b="1" dirty="0" err="1">
                <a:solidFill>
                  <a:srgbClr val="FF0000"/>
                </a:solidFill>
              </a:rPr>
              <a:t>blockbasters</a:t>
            </a:r>
            <a:r>
              <a:rPr lang="en-US" sz="1600" b="1" dirty="0">
                <a:solidFill>
                  <a:srgbClr val="FF0000"/>
                </a:solidFill>
              </a:rPr>
              <a:t> together. After the cinema, we go to a café and have some time there drinking juice, eating cakes, and </a:t>
            </a:r>
            <a:r>
              <a:rPr lang="en-US" sz="1600" b="1" dirty="0" err="1">
                <a:solidFill>
                  <a:srgbClr val="FF0000"/>
                </a:solidFill>
              </a:rPr>
              <a:t>dicussing</a:t>
            </a:r>
            <a:r>
              <a:rPr lang="en-US" sz="1600" b="1" dirty="0">
                <a:solidFill>
                  <a:srgbClr val="FF0000"/>
                </a:solidFill>
              </a:rPr>
              <a:t> the film. We also like to arrange </a:t>
            </a:r>
            <a:r>
              <a:rPr lang="en-US" sz="1600" b="1" dirty="0" smtClean="0">
                <a:solidFill>
                  <a:srgbClr val="FF0000"/>
                </a:solidFill>
              </a:rPr>
              <a:t>parties</a:t>
            </a:r>
          </a:p>
          <a:p>
            <a:pPr marL="0" indent="0">
              <a:buNone/>
            </a:pPr>
            <a:r>
              <a:rPr lang="en-US" sz="1600" b="1" dirty="0"/>
              <a:t>– Who do you prefer to spend your free time with? </a:t>
            </a:r>
            <a:endParaRPr lang="en-US" sz="1600" b="1" dirty="0" smtClean="0"/>
          </a:p>
          <a:p>
            <a:pPr marL="0" indent="0">
              <a:buNone/>
            </a:pPr>
            <a:r>
              <a:rPr lang="en-US" sz="1600" b="1" dirty="0">
                <a:solidFill>
                  <a:srgbClr val="FF0000"/>
                </a:solidFill>
              </a:rPr>
              <a:t> It goes without saying that I prefer to spend my free time with my friends, because we are of the same age, understand each other, and have similar interests.</a:t>
            </a:r>
            <a:endParaRPr lang="en-US" sz="1600" b="1" dirty="0" smtClean="0">
              <a:solidFill>
                <a:srgbClr val="FF0000"/>
              </a:solidFill>
            </a:endParaRPr>
          </a:p>
        </p:txBody>
      </p:sp>
      <p:sp>
        <p:nvSpPr>
          <p:cNvPr id="7" name="Прямоугольник 6"/>
          <p:cNvSpPr/>
          <p:nvPr/>
        </p:nvSpPr>
        <p:spPr>
          <a:xfrm>
            <a:off x="755576" y="6488936"/>
            <a:ext cx="7776864" cy="400110"/>
          </a:xfrm>
          <a:prstGeom prst="rect">
            <a:avLst/>
          </a:prstGeom>
        </p:spPr>
        <p:txBody>
          <a:bodyPr wrap="square">
            <a:spAutoFit/>
          </a:bodyPr>
          <a:lstStyle/>
          <a:p>
            <a:r>
              <a:rPr lang="en-US" sz="2000" dirty="0" smtClean="0">
                <a:solidFill>
                  <a:schemeClr val="accent1">
                    <a:lumMod val="75000"/>
                  </a:schemeClr>
                </a:solidFill>
              </a:rPr>
              <a:t>This is the end of the survey. Thank you very much for your help.</a:t>
            </a:r>
            <a:endParaRPr lang="ru-RU" sz="2000" dirty="0">
              <a:solidFill>
                <a:schemeClr val="accent1">
                  <a:lumMod val="75000"/>
                </a:schemeClr>
              </a:solidFill>
            </a:endParaRPr>
          </a:p>
        </p:txBody>
      </p:sp>
      <p:sp>
        <p:nvSpPr>
          <p:cNvPr id="2" name="Заголовок 1"/>
          <p:cNvSpPr>
            <a:spLocks noGrp="1"/>
          </p:cNvSpPr>
          <p:nvPr>
            <p:ph type="title"/>
          </p:nvPr>
        </p:nvSpPr>
        <p:spPr>
          <a:xfrm>
            <a:off x="457200" y="0"/>
            <a:ext cx="8229600" cy="620688"/>
          </a:xfrm>
        </p:spPr>
        <p:txBody>
          <a:bodyPr/>
          <a:lstStyle/>
          <a:p>
            <a:r>
              <a:rPr lang="en-US" sz="4000" dirty="0" smtClean="0"/>
              <a:t>Possible answers:</a:t>
            </a:r>
            <a:endParaRPr lang="ru-RU" sz="4000" dirty="0"/>
          </a:p>
        </p:txBody>
      </p:sp>
    </p:spTree>
    <p:extLst>
      <p:ext uri="{BB962C8B-B14F-4D97-AF65-F5344CB8AC3E}">
        <p14:creationId xmlns:p14="http://schemas.microsoft.com/office/powerpoint/2010/main" val="4222278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
                                            <p:txEl>
                                              <p:pRg st="0" end="0"/>
                                            </p:txEl>
                                          </p:spTgt>
                                        </p:tgtEl>
                                        <p:attrNameLst>
                                          <p:attrName>style.visibility</p:attrName>
                                        </p:attrNameLst>
                                      </p:cBhvr>
                                      <p:to>
                                        <p:strVal val="visible"/>
                                      </p:to>
                                    </p:set>
                                    <p:animEffect transition="in" filter="fade">
                                      <p:cBhvr>
                                        <p:cTn id="37" dur="500"/>
                                        <p:tgtEl>
                                          <p:spTgt spid="5">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5">
                                            <p:txEl>
                                              <p:pRg st="1" end="1"/>
                                            </p:txEl>
                                          </p:spTgt>
                                        </p:tgtEl>
                                        <p:attrNameLst>
                                          <p:attrName>style.visibility</p:attrName>
                                        </p:attrNameLst>
                                      </p:cBhvr>
                                      <p:to>
                                        <p:strVal val="visible"/>
                                      </p:to>
                                    </p:set>
                                    <p:animEffect transition="in" filter="fade">
                                      <p:cBhvr>
                                        <p:cTn id="42" dur="500"/>
                                        <p:tgtEl>
                                          <p:spTgt spid="5">
                                            <p:txEl>
                                              <p:pRg st="1" end="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5">
                                            <p:txEl>
                                              <p:pRg st="2" end="2"/>
                                            </p:txEl>
                                          </p:spTgt>
                                        </p:tgtEl>
                                        <p:attrNameLst>
                                          <p:attrName>style.visibility</p:attrName>
                                        </p:attrNameLst>
                                      </p:cBhvr>
                                      <p:to>
                                        <p:strVal val="visible"/>
                                      </p:to>
                                    </p:set>
                                    <p:animEffect transition="in" filter="fade">
                                      <p:cBhvr>
                                        <p:cTn id="47" dur="500"/>
                                        <p:tgtEl>
                                          <p:spTgt spid="5">
                                            <p:txEl>
                                              <p:pRg st="2" end="2"/>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5">
                                            <p:txEl>
                                              <p:pRg st="3" end="3"/>
                                            </p:txEl>
                                          </p:spTgt>
                                        </p:tgtEl>
                                        <p:attrNameLst>
                                          <p:attrName>style.visibility</p:attrName>
                                        </p:attrNameLst>
                                      </p:cBhvr>
                                      <p:to>
                                        <p:strVal val="visible"/>
                                      </p:to>
                                    </p:set>
                                    <p:animEffect transition="in" filter="fade">
                                      <p:cBhvr>
                                        <p:cTn id="52" dur="500"/>
                                        <p:tgtEl>
                                          <p:spTgt spid="5">
                                            <p:txEl>
                                              <p:pRg st="3" end="3"/>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5">
                                            <p:txEl>
                                              <p:pRg st="4" end="4"/>
                                            </p:txEl>
                                          </p:spTgt>
                                        </p:tgtEl>
                                        <p:attrNameLst>
                                          <p:attrName>style.visibility</p:attrName>
                                        </p:attrNameLst>
                                      </p:cBhvr>
                                      <p:to>
                                        <p:strVal val="visible"/>
                                      </p:to>
                                    </p:set>
                                    <p:animEffect transition="in" filter="fade">
                                      <p:cBhvr>
                                        <p:cTn id="57" dur="500"/>
                                        <p:tgtEl>
                                          <p:spTgt spid="5">
                                            <p:txEl>
                                              <p:pRg st="4" end="4"/>
                                            </p:txEl>
                                          </p:spTgt>
                                        </p:tgtEl>
                                      </p:cBhvr>
                                    </p:animEffect>
                                  </p:childTnLst>
                                </p:cTn>
                              </p:par>
                              <p:par>
                                <p:cTn id="58" presetID="10" presetClass="entr" presetSubtype="0" fill="hold" nodeType="withEffect">
                                  <p:stCondLst>
                                    <p:cond delay="0"/>
                                  </p:stCondLst>
                                  <p:childTnLst>
                                    <p:set>
                                      <p:cBhvr>
                                        <p:cTn id="59" dur="1" fill="hold">
                                          <p:stCondLst>
                                            <p:cond delay="0"/>
                                          </p:stCondLst>
                                        </p:cTn>
                                        <p:tgtEl>
                                          <p:spTgt spid="5">
                                            <p:txEl>
                                              <p:pRg st="5" end="5"/>
                                            </p:txEl>
                                          </p:spTgt>
                                        </p:tgtEl>
                                        <p:attrNameLst>
                                          <p:attrName>style.visibility</p:attrName>
                                        </p:attrNameLst>
                                      </p:cBhvr>
                                      <p:to>
                                        <p:strVal val="visible"/>
                                      </p:to>
                                    </p:set>
                                    <p:animEffect transition="in" filter="fade">
                                      <p:cBhvr>
                                        <p:cTn id="60" dur="500"/>
                                        <p:tgtEl>
                                          <p:spTgt spid="5">
                                            <p:txEl>
                                              <p:pRg st="5" end="5"/>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fade">
                                      <p:cBhvr>
                                        <p:cTn id="6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0992" y="908720"/>
            <a:ext cx="9073008" cy="908720"/>
          </a:xfrm>
        </p:spPr>
        <p:txBody>
          <a:bodyPr/>
          <a:lstStyle/>
          <a:p>
            <a:pPr>
              <a:lnSpc>
                <a:spcPct val="100000"/>
              </a:lnSpc>
            </a:pPr>
            <a:r>
              <a:rPr lang="en-US" sz="3600" dirty="0"/>
              <a:t>You are going to give a talk about your school. You will have to start in 1.5 minutes and will speak for not more than 2 minutes. </a:t>
            </a:r>
            <a:endParaRPr lang="ru-RU" sz="3600" dirty="0"/>
          </a:p>
        </p:txBody>
      </p:sp>
      <p:sp>
        <p:nvSpPr>
          <p:cNvPr id="4" name="Объект 3"/>
          <p:cNvSpPr>
            <a:spLocks noGrp="1"/>
          </p:cNvSpPr>
          <p:nvPr>
            <p:ph sz="quarter" idx="13"/>
          </p:nvPr>
        </p:nvSpPr>
        <p:spPr>
          <a:xfrm>
            <a:off x="323528" y="2132856"/>
            <a:ext cx="8533456" cy="3014112"/>
          </a:xfrm>
        </p:spPr>
        <p:txBody>
          <a:bodyPr>
            <a:normAutofit/>
          </a:bodyPr>
          <a:lstStyle/>
          <a:p>
            <a:pPr marL="0" indent="0">
              <a:buNone/>
            </a:pPr>
            <a:r>
              <a:rPr lang="en-US" sz="2800" dirty="0">
                <a:latin typeface="Arial" panose="020B0604020202020204" pitchFamily="34" charset="0"/>
                <a:cs typeface="Arial" panose="020B0604020202020204" pitchFamily="34" charset="0"/>
              </a:rPr>
              <a:t>Remember to say:</a:t>
            </a:r>
            <a:br>
              <a:rPr lang="en-US" sz="2800" dirty="0">
                <a:latin typeface="Arial" panose="020B0604020202020204" pitchFamily="34" charset="0"/>
                <a:cs typeface="Arial" panose="020B0604020202020204" pitchFamily="34" charset="0"/>
              </a:rPr>
            </a:br>
            <a:r>
              <a:rPr lang="en-US" sz="2800" dirty="0">
                <a:latin typeface="Arial" panose="020B0604020202020204" pitchFamily="34" charset="0"/>
                <a:cs typeface="Arial" panose="020B0604020202020204" pitchFamily="34" charset="0"/>
              </a:rPr>
              <a:t>· what you like most about your school;</a:t>
            </a:r>
            <a:br>
              <a:rPr lang="en-US" sz="2800" dirty="0">
                <a:latin typeface="Arial" panose="020B0604020202020204" pitchFamily="34" charset="0"/>
                <a:cs typeface="Arial" panose="020B0604020202020204" pitchFamily="34" charset="0"/>
              </a:rPr>
            </a:br>
            <a:r>
              <a:rPr lang="en-US" sz="2800" dirty="0">
                <a:latin typeface="Arial" panose="020B0604020202020204" pitchFamily="34" charset="0"/>
                <a:cs typeface="Arial" panose="020B0604020202020204" pitchFamily="34" charset="0"/>
              </a:rPr>
              <a:t>· what weekday you find the most difficult, and why;</a:t>
            </a:r>
            <a:br>
              <a:rPr lang="en-US" sz="2800" dirty="0">
                <a:latin typeface="Arial" panose="020B0604020202020204" pitchFamily="34" charset="0"/>
                <a:cs typeface="Arial" panose="020B0604020202020204" pitchFamily="34" charset="0"/>
              </a:rPr>
            </a:br>
            <a:r>
              <a:rPr lang="en-US" sz="2800" dirty="0">
                <a:latin typeface="Arial" panose="020B0604020202020204" pitchFamily="34" charset="0"/>
                <a:cs typeface="Arial" panose="020B0604020202020204" pitchFamily="34" charset="0"/>
              </a:rPr>
              <a:t>· what you would like to change in your school life.</a:t>
            </a:r>
            <a:br>
              <a:rPr lang="en-US" sz="2800" dirty="0">
                <a:latin typeface="Arial" panose="020B0604020202020204" pitchFamily="34" charset="0"/>
                <a:cs typeface="Arial" panose="020B0604020202020204" pitchFamily="34" charset="0"/>
              </a:rPr>
            </a:br>
            <a:r>
              <a:rPr lang="en-US" sz="2800" dirty="0">
                <a:latin typeface="Arial" panose="020B0604020202020204" pitchFamily="34" charset="0"/>
                <a:cs typeface="Arial" panose="020B0604020202020204" pitchFamily="34" charset="0"/>
              </a:rPr>
              <a:t>You have to talk continuously.</a:t>
            </a:r>
            <a:endParaRPr lang="ru-RU"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0828076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88640"/>
            <a:ext cx="8229600" cy="620688"/>
          </a:xfrm>
        </p:spPr>
        <p:txBody>
          <a:bodyPr/>
          <a:lstStyle/>
          <a:p>
            <a:r>
              <a:rPr lang="en-US" sz="4400" dirty="0" smtClean="0"/>
              <a:t>Possible answer:</a:t>
            </a:r>
            <a:endParaRPr lang="ru-RU" sz="4400" dirty="0"/>
          </a:p>
        </p:txBody>
      </p:sp>
      <p:sp>
        <p:nvSpPr>
          <p:cNvPr id="4" name="Объект 3"/>
          <p:cNvSpPr>
            <a:spLocks noGrp="1"/>
          </p:cNvSpPr>
          <p:nvPr>
            <p:ph sz="quarter" idx="13"/>
          </p:nvPr>
        </p:nvSpPr>
        <p:spPr>
          <a:xfrm>
            <a:off x="0" y="836712"/>
            <a:ext cx="9145016" cy="5217760"/>
          </a:xfrm>
        </p:spPr>
        <p:txBody>
          <a:bodyPr>
            <a:noAutofit/>
          </a:bodyPr>
          <a:lstStyle/>
          <a:p>
            <a:pPr marL="0" indent="355600">
              <a:buNone/>
            </a:pPr>
            <a:r>
              <a:rPr lang="en-US" sz="2000" dirty="0">
                <a:latin typeface="Arial" panose="020B0604020202020204" pitchFamily="34" charset="0"/>
                <a:cs typeface="Arial" panose="020B0604020202020204" pitchFamily="34" charset="0"/>
              </a:rPr>
              <a:t>Well, now I’m going to give a talk about my school.</a:t>
            </a:r>
          </a:p>
          <a:p>
            <a:pPr marL="0" indent="355600">
              <a:buNone/>
            </a:pPr>
            <a:r>
              <a:rPr lang="en-US" sz="2000" dirty="0" smtClean="0">
                <a:latin typeface="Arial" panose="020B0604020202020204" pitchFamily="34" charset="0"/>
                <a:cs typeface="Arial" panose="020B0604020202020204" pitchFamily="34" charset="0"/>
              </a:rPr>
              <a:t>To </a:t>
            </a:r>
            <a:r>
              <a:rPr lang="en-US" sz="2000" dirty="0">
                <a:latin typeface="Arial" panose="020B0604020202020204" pitchFamily="34" charset="0"/>
                <a:cs typeface="Arial" panose="020B0604020202020204" pitchFamily="34" charset="0"/>
              </a:rPr>
              <a:t>begin with, I’d like to say that my </a:t>
            </a:r>
            <a:r>
              <a:rPr lang="en-US" sz="2000" dirty="0" smtClean="0">
                <a:latin typeface="Arial" panose="020B0604020202020204" pitchFamily="34" charset="0"/>
                <a:cs typeface="Arial" panose="020B0604020202020204" pitchFamily="34" charset="0"/>
              </a:rPr>
              <a:t>school </a:t>
            </a:r>
            <a:r>
              <a:rPr lang="en-US" sz="2000" dirty="0">
                <a:latin typeface="Arial" panose="020B0604020202020204" pitchFamily="34" charset="0"/>
                <a:cs typeface="Arial" panose="020B0604020202020204" pitchFamily="34" charset="0"/>
              </a:rPr>
              <a:t>is one of the biggest schools in my city, where more than one thousand pupils get their education.</a:t>
            </a:r>
          </a:p>
          <a:p>
            <a:pPr marL="0" indent="355600">
              <a:buNone/>
            </a:pPr>
            <a:r>
              <a:rPr lang="en-US" sz="2000" dirty="0" smtClean="0">
                <a:latin typeface="Arial" panose="020B0604020202020204" pitchFamily="34" charset="0"/>
                <a:cs typeface="Arial" panose="020B0604020202020204" pitchFamily="34" charset="0"/>
              </a:rPr>
              <a:t>I </a:t>
            </a:r>
            <a:r>
              <a:rPr lang="en-US" sz="2000" dirty="0">
                <a:latin typeface="Arial" panose="020B0604020202020204" pitchFamily="34" charset="0"/>
                <a:cs typeface="Arial" panose="020B0604020202020204" pitchFamily="34" charset="0"/>
              </a:rPr>
              <a:t>like my school very much, but it is my classmates that I like best of all. We are all good friends and get on well with each other. We spend much time together doing sports, playing active games and so on.</a:t>
            </a:r>
          </a:p>
          <a:p>
            <a:pPr marL="0" indent="355600">
              <a:buNone/>
            </a:pPr>
            <a:r>
              <a:rPr lang="en-US" sz="2000" dirty="0" smtClean="0">
                <a:latin typeface="Arial" panose="020B0604020202020204" pitchFamily="34" charset="0"/>
                <a:cs typeface="Arial" panose="020B0604020202020204" pitchFamily="34" charset="0"/>
              </a:rPr>
              <a:t>As </a:t>
            </a:r>
            <a:r>
              <a:rPr lang="en-US" sz="2000" dirty="0">
                <a:latin typeface="Arial" panose="020B0604020202020204" pitchFamily="34" charset="0"/>
                <a:cs typeface="Arial" panose="020B0604020202020204" pitchFamily="34" charset="0"/>
              </a:rPr>
              <a:t>for weekdays, I find Monday the most difficult one because we have six lessons on this day, including Mathematics and Physics. Frankly speaking, I’m not good at these subjects, and I don’t enjoy these lessons.</a:t>
            </a:r>
          </a:p>
          <a:p>
            <a:pPr marL="0" indent="355600">
              <a:buNone/>
            </a:pPr>
            <a:r>
              <a:rPr lang="en-US" sz="2000" dirty="0" smtClean="0">
                <a:latin typeface="Arial" panose="020B0604020202020204" pitchFamily="34" charset="0"/>
                <a:cs typeface="Arial" panose="020B0604020202020204" pitchFamily="34" charset="0"/>
              </a:rPr>
              <a:t>In </a:t>
            </a:r>
            <a:r>
              <a:rPr lang="en-US" sz="2000" dirty="0">
                <a:latin typeface="Arial" panose="020B0604020202020204" pitchFamily="34" charset="0"/>
                <a:cs typeface="Arial" panose="020B0604020202020204" pitchFamily="34" charset="0"/>
              </a:rPr>
              <a:t>my opinion, much can be changed and improved in my school. For example, PE lessons. I’d like them to be more diverse. As a rule, we play volleyball and basketball at the lessons, or simply run on the stadium. It would be better if we had a chance to work out with weights and play games that are more interesting .</a:t>
            </a:r>
          </a:p>
          <a:p>
            <a:pPr marL="0" indent="355600">
              <a:buNone/>
            </a:pPr>
            <a:r>
              <a:rPr lang="en-US" sz="2000" dirty="0" smtClean="0">
                <a:latin typeface="Arial" panose="020B0604020202020204" pitchFamily="34" charset="0"/>
                <a:cs typeface="Arial" panose="020B0604020202020204" pitchFamily="34" charset="0"/>
              </a:rPr>
              <a:t>In </a:t>
            </a:r>
            <a:r>
              <a:rPr lang="en-US" sz="2000" dirty="0">
                <a:latin typeface="Arial" panose="020B0604020202020204" pitchFamily="34" charset="0"/>
                <a:cs typeface="Arial" panose="020B0604020202020204" pitchFamily="34" charset="0"/>
              </a:rPr>
              <a:t>conclusion, I’d like to </a:t>
            </a:r>
            <a:r>
              <a:rPr lang="en-US" sz="2000" dirty="0" err="1">
                <a:latin typeface="Arial" panose="020B0604020202020204" pitchFamily="34" charset="0"/>
                <a:cs typeface="Arial" panose="020B0604020202020204" pitchFamily="34" charset="0"/>
              </a:rPr>
              <a:t>emphasise</a:t>
            </a:r>
            <a:r>
              <a:rPr lang="en-US" sz="2000" dirty="0">
                <a:latin typeface="Arial" panose="020B0604020202020204" pitchFamily="34" charset="0"/>
                <a:cs typeface="Arial" panose="020B0604020202020204" pitchFamily="34" charset="0"/>
              </a:rPr>
              <a:t> the fact that school education is very important for teenagers and should help them build character and develop mind.</a:t>
            </a:r>
            <a:endParaRPr lang="ru-RU"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3071160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 y="548680"/>
            <a:ext cx="9144000" cy="1412776"/>
          </a:xfrm>
        </p:spPr>
        <p:txBody>
          <a:bodyPr/>
          <a:lstStyle/>
          <a:p>
            <a:pPr>
              <a:lnSpc>
                <a:spcPct val="100000"/>
              </a:lnSpc>
            </a:pPr>
            <a:r>
              <a:rPr lang="en-US" sz="2400" dirty="0"/>
              <a:t>Hello, it’s the electronic assistant of the new supermarket net. We kindly ask you to take part in our survey. We need to find out what teenagers think about shopping and shopping </a:t>
            </a:r>
            <a:r>
              <a:rPr lang="en-US" sz="2400" dirty="0" err="1"/>
              <a:t>centres</a:t>
            </a:r>
            <a:r>
              <a:rPr lang="en-US" sz="2400" dirty="0"/>
              <a:t>. Please answer 6 questions. The survey is anonymous. You don’t have to give your name. So, let’s get started</a:t>
            </a:r>
            <a:r>
              <a:rPr lang="en-US" sz="2400" dirty="0" smtClean="0"/>
              <a:t>.</a:t>
            </a:r>
            <a:endParaRPr lang="ru-RU" sz="2400" dirty="0"/>
          </a:p>
        </p:txBody>
      </p:sp>
      <p:sp>
        <p:nvSpPr>
          <p:cNvPr id="5" name="Объект 4"/>
          <p:cNvSpPr>
            <a:spLocks noGrp="1"/>
          </p:cNvSpPr>
          <p:nvPr>
            <p:ph sz="half" idx="2"/>
          </p:nvPr>
        </p:nvSpPr>
        <p:spPr>
          <a:xfrm>
            <a:off x="4860032" y="2070427"/>
            <a:ext cx="4179416" cy="4525963"/>
          </a:xfrm>
        </p:spPr>
        <p:txBody>
          <a:bodyPr/>
          <a:lstStyle/>
          <a:p>
            <a:pPr marL="0" indent="0">
              <a:buNone/>
            </a:pPr>
            <a:r>
              <a:rPr lang="en-US" b="1" dirty="0"/>
              <a:t>–  Why do some people hate shopping?</a:t>
            </a:r>
            <a:endParaRPr lang="en-US" b="1" dirty="0" smtClean="0"/>
          </a:p>
          <a:p>
            <a:pPr marL="0" indent="0">
              <a:buNone/>
            </a:pPr>
            <a:r>
              <a:rPr lang="en-US" b="1" dirty="0" smtClean="0"/>
              <a:t>……</a:t>
            </a:r>
          </a:p>
          <a:p>
            <a:pPr marL="0" indent="0">
              <a:buNone/>
            </a:pPr>
            <a:r>
              <a:rPr lang="en-US" b="1" dirty="0"/>
              <a:t>– What time do you recommend busy people go shopping?</a:t>
            </a:r>
            <a:endParaRPr lang="en-US" b="1" dirty="0" smtClean="0"/>
          </a:p>
          <a:p>
            <a:pPr marL="0" indent="0">
              <a:buNone/>
            </a:pPr>
            <a:r>
              <a:rPr lang="en-US" b="1" dirty="0" smtClean="0"/>
              <a:t>…….</a:t>
            </a:r>
            <a:endParaRPr lang="ru-RU" b="1" dirty="0"/>
          </a:p>
        </p:txBody>
      </p:sp>
      <p:sp>
        <p:nvSpPr>
          <p:cNvPr id="6" name="Объект 5"/>
          <p:cNvSpPr>
            <a:spLocks noGrp="1"/>
          </p:cNvSpPr>
          <p:nvPr>
            <p:ph sz="quarter" idx="13"/>
          </p:nvPr>
        </p:nvSpPr>
        <p:spPr>
          <a:xfrm>
            <a:off x="0" y="2070110"/>
            <a:ext cx="4536496" cy="4526280"/>
          </a:xfrm>
        </p:spPr>
        <p:txBody>
          <a:bodyPr>
            <a:normAutofit fontScale="92500" lnSpcReduction="10000"/>
          </a:bodyPr>
          <a:lstStyle/>
          <a:p>
            <a:pPr marL="0" indent="0">
              <a:buNone/>
            </a:pPr>
            <a:r>
              <a:rPr lang="en-US" b="1" dirty="0"/>
              <a:t>– Who usually does the shopping in your family</a:t>
            </a:r>
            <a:r>
              <a:rPr lang="en-US" b="1" dirty="0" smtClean="0"/>
              <a:t>?</a:t>
            </a:r>
          </a:p>
          <a:p>
            <a:pPr marL="0" indent="0">
              <a:buNone/>
            </a:pPr>
            <a:r>
              <a:rPr lang="en-US" b="1" dirty="0" smtClean="0"/>
              <a:t>…..</a:t>
            </a:r>
          </a:p>
          <a:p>
            <a:pPr marL="0" indent="0">
              <a:buNone/>
            </a:pPr>
            <a:r>
              <a:rPr lang="en-US" b="1" dirty="0"/>
              <a:t>–– What can you buy in your nearest shopping </a:t>
            </a:r>
            <a:r>
              <a:rPr lang="en-US" b="1" dirty="0" err="1"/>
              <a:t>centre</a:t>
            </a:r>
            <a:r>
              <a:rPr lang="en-US" b="1" dirty="0"/>
              <a:t>?</a:t>
            </a:r>
            <a:endParaRPr lang="en-US" b="1" dirty="0" smtClean="0"/>
          </a:p>
          <a:p>
            <a:pPr marL="0" indent="0">
              <a:buNone/>
            </a:pPr>
            <a:r>
              <a:rPr lang="en-US" b="1" dirty="0" smtClean="0"/>
              <a:t>…..</a:t>
            </a:r>
          </a:p>
          <a:p>
            <a:pPr marL="0" indent="0">
              <a:buNone/>
            </a:pPr>
            <a:r>
              <a:rPr lang="en-US" b="1" dirty="0"/>
              <a:t>–  How often do you usually go </a:t>
            </a:r>
            <a:r>
              <a:rPr lang="en-US" b="1" dirty="0" smtClean="0"/>
              <a:t>shopping?</a:t>
            </a:r>
          </a:p>
          <a:p>
            <a:pPr marL="0" indent="0">
              <a:buNone/>
            </a:pPr>
            <a:r>
              <a:rPr lang="en-US" b="1" dirty="0" smtClean="0"/>
              <a:t>……</a:t>
            </a:r>
          </a:p>
          <a:p>
            <a:pPr marL="0" indent="0">
              <a:buNone/>
            </a:pPr>
            <a:r>
              <a:rPr lang="en-US" b="1" dirty="0"/>
              <a:t>–  Why are shopping </a:t>
            </a:r>
            <a:r>
              <a:rPr lang="en-US" b="1" dirty="0" err="1"/>
              <a:t>centres</a:t>
            </a:r>
            <a:r>
              <a:rPr lang="en-US" b="1" dirty="0"/>
              <a:t> so popular nowadays?</a:t>
            </a:r>
          </a:p>
          <a:p>
            <a:pPr marL="0" indent="0">
              <a:buNone/>
            </a:pPr>
            <a:r>
              <a:rPr lang="en-US" b="1" dirty="0"/>
              <a:t>…..</a:t>
            </a:r>
          </a:p>
          <a:p>
            <a:pPr marL="0" indent="0">
              <a:buNone/>
            </a:pPr>
            <a:endParaRPr lang="ru-RU" dirty="0"/>
          </a:p>
        </p:txBody>
      </p:sp>
      <p:sp>
        <p:nvSpPr>
          <p:cNvPr id="7" name="Прямоугольник 6"/>
          <p:cNvSpPr/>
          <p:nvPr/>
        </p:nvSpPr>
        <p:spPr>
          <a:xfrm>
            <a:off x="755576" y="6396335"/>
            <a:ext cx="7776864" cy="400110"/>
          </a:xfrm>
          <a:prstGeom prst="rect">
            <a:avLst/>
          </a:prstGeom>
        </p:spPr>
        <p:txBody>
          <a:bodyPr wrap="square">
            <a:spAutoFit/>
          </a:bodyPr>
          <a:lstStyle/>
          <a:p>
            <a:r>
              <a:rPr lang="en-US" sz="2000" dirty="0" smtClean="0">
                <a:solidFill>
                  <a:schemeClr val="accent1">
                    <a:lumMod val="75000"/>
                  </a:schemeClr>
                </a:solidFill>
              </a:rPr>
              <a:t>This is the end of the survey. Thank you very much for your help.</a:t>
            </a:r>
            <a:endParaRPr lang="ru-RU" sz="2000" dirty="0">
              <a:solidFill>
                <a:schemeClr val="accent1">
                  <a:lumMod val="75000"/>
                </a:schemeClr>
              </a:solidFill>
            </a:endParaRPr>
          </a:p>
        </p:txBody>
      </p:sp>
      <p:pic>
        <p:nvPicPr>
          <p:cNvPr id="2" name="9418.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7740352" y="5661248"/>
            <a:ext cx="609600" cy="609600"/>
          </a:xfrm>
          <a:prstGeom prst="rect">
            <a:avLst/>
          </a:prstGeom>
        </p:spPr>
      </p:pic>
    </p:spTree>
    <p:extLst>
      <p:ext uri="{BB962C8B-B14F-4D97-AF65-F5344CB8AC3E}">
        <p14:creationId xmlns:p14="http://schemas.microsoft.com/office/powerpoint/2010/main" val="4098708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6">
                                            <p:txEl>
                                              <p:pRg st="0" end="0"/>
                                            </p:txEl>
                                          </p:spTgt>
                                        </p:tgtEl>
                                        <p:attrNameLst>
                                          <p:attrName>style.visibility</p:attrName>
                                        </p:attrNameLst>
                                      </p:cBhvr>
                                      <p:to>
                                        <p:strVal val="visible"/>
                                      </p:to>
                                    </p:set>
                                    <p:animEffect transition="in" filter="fade">
                                      <p:cBhvr>
                                        <p:cTn id="9" dur="500"/>
                                        <p:tgtEl>
                                          <p:spTgt spid="6">
                                            <p:txEl>
                                              <p:pRg st="0" end="0"/>
                                            </p:txEl>
                                          </p:spTgt>
                                        </p:tgtEl>
                                      </p:cBhvr>
                                    </p:animEffect>
                                  </p:childTnLst>
                                </p:cTn>
                              </p:par>
                              <p:par>
                                <p:cTn id="10" presetID="10" presetClass="entr" presetSubtype="0" fill="hold" nodeType="with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fade">
                                      <p:cBhvr>
                                        <p:cTn id="37" dur="500"/>
                                        <p:tgtEl>
                                          <p:spTgt spid="6">
                                            <p:txEl>
                                              <p:pRg st="6" end="6"/>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6">
                                            <p:txEl>
                                              <p:pRg st="7" end="7"/>
                                            </p:txEl>
                                          </p:spTgt>
                                        </p:tgtEl>
                                        <p:attrNameLst>
                                          <p:attrName>style.visibility</p:attrName>
                                        </p:attrNameLst>
                                      </p:cBhvr>
                                      <p:to>
                                        <p:strVal val="visible"/>
                                      </p:to>
                                    </p:set>
                                    <p:animEffect transition="in" filter="fade">
                                      <p:cBhvr>
                                        <p:cTn id="40" dur="500"/>
                                        <p:tgtEl>
                                          <p:spTgt spid="6">
                                            <p:txEl>
                                              <p:pRg st="7" end="7"/>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5">
                                            <p:txEl>
                                              <p:pRg st="0" end="0"/>
                                            </p:txEl>
                                          </p:spTgt>
                                        </p:tgtEl>
                                        <p:attrNameLst>
                                          <p:attrName>style.visibility</p:attrName>
                                        </p:attrNameLst>
                                      </p:cBhvr>
                                      <p:to>
                                        <p:strVal val="visible"/>
                                      </p:to>
                                    </p:set>
                                    <p:animEffect transition="in" filter="fade">
                                      <p:cBhvr>
                                        <p:cTn id="45" dur="500"/>
                                        <p:tgtEl>
                                          <p:spTgt spid="5">
                                            <p:txEl>
                                              <p:pRg st="0" end="0"/>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5">
                                            <p:txEl>
                                              <p:pRg st="1" end="1"/>
                                            </p:txEl>
                                          </p:spTgt>
                                        </p:tgtEl>
                                        <p:attrNameLst>
                                          <p:attrName>style.visibility</p:attrName>
                                        </p:attrNameLst>
                                      </p:cBhvr>
                                      <p:to>
                                        <p:strVal val="visible"/>
                                      </p:to>
                                    </p:set>
                                    <p:animEffect transition="in" filter="fade">
                                      <p:cBhvr>
                                        <p:cTn id="50" dur="500"/>
                                        <p:tgtEl>
                                          <p:spTgt spid="5">
                                            <p:txEl>
                                              <p:pRg st="1" end="1"/>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5">
                                            <p:txEl>
                                              <p:pRg st="2" end="2"/>
                                            </p:txEl>
                                          </p:spTgt>
                                        </p:tgtEl>
                                        <p:attrNameLst>
                                          <p:attrName>style.visibility</p:attrName>
                                        </p:attrNameLst>
                                      </p:cBhvr>
                                      <p:to>
                                        <p:strVal val="visible"/>
                                      </p:to>
                                    </p:set>
                                    <p:animEffect transition="in" filter="fade">
                                      <p:cBhvr>
                                        <p:cTn id="55" dur="500"/>
                                        <p:tgtEl>
                                          <p:spTgt spid="5">
                                            <p:txEl>
                                              <p:pRg st="2" end="2"/>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5">
                                            <p:txEl>
                                              <p:pRg st="3" end="3"/>
                                            </p:txEl>
                                          </p:spTgt>
                                        </p:tgtEl>
                                        <p:attrNameLst>
                                          <p:attrName>style.visibility</p:attrName>
                                        </p:attrNameLst>
                                      </p:cBhvr>
                                      <p:to>
                                        <p:strVal val="visible"/>
                                      </p:to>
                                    </p:set>
                                    <p:animEffect transition="in" filter="fade">
                                      <p:cBhvr>
                                        <p:cTn id="60" dur="500"/>
                                        <p:tgtEl>
                                          <p:spTgt spid="5">
                                            <p:txEl>
                                              <p:pRg st="3" end="3"/>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fade">
                                      <p:cBhvr>
                                        <p:cTn id="6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6" restart="whenNotActive" fill="hold" evtFilter="cancelBubble" nodeType="interactiveSeq">
                <p:stCondLst>
                  <p:cond evt="onClick" delay="0">
                    <p:tgtEl>
                      <p:spTgt spid="2"/>
                    </p:tgtEl>
                  </p:cond>
                </p:stCondLst>
                <p:endSync evt="end" delay="0">
                  <p:rtn val="all"/>
                </p:endSync>
                <p:childTnLst>
                  <p:par>
                    <p:cTn id="67" fill="hold">
                      <p:stCondLst>
                        <p:cond delay="0"/>
                      </p:stCondLst>
                      <p:childTnLst>
                        <p:par>
                          <p:cTn id="68" fill="hold">
                            <p:stCondLst>
                              <p:cond delay="0"/>
                            </p:stCondLst>
                            <p:childTnLst>
                              <p:par>
                                <p:cTn id="69" presetID="1" presetClass="mediacall" presetSubtype="0" fill="hold" nodeType="clickEffect">
                                  <p:stCondLst>
                                    <p:cond delay="0"/>
                                  </p:stCondLst>
                                  <p:childTnLst>
                                    <p:cmd type="call" cmd="playFrom(0.0)">
                                      <p:cBhvr>
                                        <p:cTn id="70" dur="358558" fill="hold"/>
                                        <p:tgtEl>
                                          <p:spTgt spid="2"/>
                                        </p:tgtEl>
                                      </p:cBhvr>
                                    </p:cmd>
                                  </p:childTnLst>
                                </p:cTn>
                              </p:par>
                            </p:childTnLst>
                          </p:cTn>
                        </p:par>
                      </p:childTnLst>
                    </p:cTn>
                  </p:par>
                </p:childTnLst>
              </p:cTn>
              <p:nextCondLst>
                <p:cond evt="onClick" delay="0">
                  <p:tgtEl>
                    <p:spTgt spid="2"/>
                  </p:tgtEl>
                </p:cond>
              </p:nextCondLst>
            </p:seq>
            <p:audio>
              <p:cMediaNode vol="80000">
                <p:cTn id="71" fill="hold" display="0">
                  <p:stCondLst>
                    <p:cond delay="indefinite"/>
                  </p:stCondLst>
                  <p:endCondLst>
                    <p:cond evt="onStopAudio" delay="0">
                      <p:tgtEl>
                        <p:sldTgt/>
                      </p:tgtEl>
                    </p:cond>
                  </p:endCondLst>
                </p:cTn>
                <p:tgtEl>
                  <p:spTgt spid="2"/>
                </p:tgtEl>
              </p:cMediaNode>
            </p:audio>
          </p:childTnLst>
        </p:cTn>
      </p:par>
    </p:tnLst>
    <p:bldLst>
      <p:bldP spid="4"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4"/>
          <p:cNvSpPr>
            <a:spLocks noGrp="1"/>
          </p:cNvSpPr>
          <p:nvPr>
            <p:ph sz="half" idx="2"/>
          </p:nvPr>
        </p:nvSpPr>
        <p:spPr>
          <a:xfrm>
            <a:off x="5076056" y="692696"/>
            <a:ext cx="4067944" cy="5616624"/>
          </a:xfrm>
        </p:spPr>
        <p:txBody>
          <a:bodyPr>
            <a:noAutofit/>
          </a:bodyPr>
          <a:lstStyle/>
          <a:p>
            <a:pPr marL="0" indent="0">
              <a:buNone/>
            </a:pPr>
            <a:r>
              <a:rPr lang="en-US" sz="1600" b="1" dirty="0"/>
              <a:t>–  Why do some people hate shopping? </a:t>
            </a:r>
            <a:endParaRPr lang="en-US" sz="1600" b="1" dirty="0" smtClean="0"/>
          </a:p>
          <a:p>
            <a:pPr marL="0" indent="0">
              <a:buNone/>
            </a:pPr>
            <a:r>
              <a:rPr lang="en-US" sz="1600" b="1" dirty="0" smtClean="0">
                <a:solidFill>
                  <a:srgbClr val="FF0000"/>
                </a:solidFill>
              </a:rPr>
              <a:t>Some </a:t>
            </a:r>
            <a:r>
              <a:rPr lang="en-US" sz="1600" b="1" dirty="0">
                <a:solidFill>
                  <a:srgbClr val="FF0000"/>
                </a:solidFill>
              </a:rPr>
              <a:t>people hate shopping because they don’t have money enough to buy </a:t>
            </a:r>
            <a:r>
              <a:rPr lang="en-US" sz="1600" b="1" dirty="0" smtClean="0">
                <a:solidFill>
                  <a:srgbClr val="FF0000"/>
                </a:solidFill>
              </a:rPr>
              <a:t>everything </a:t>
            </a:r>
            <a:r>
              <a:rPr lang="en-US" sz="1600" b="1" dirty="0">
                <a:solidFill>
                  <a:srgbClr val="FF0000"/>
                </a:solidFill>
              </a:rPr>
              <a:t>they need. So, they have to decide about what to buy. Making a decision is always a hard thing</a:t>
            </a:r>
            <a:r>
              <a:rPr lang="en-US" sz="1600" b="1" dirty="0" smtClean="0">
                <a:solidFill>
                  <a:srgbClr val="FF0000"/>
                </a:solidFill>
              </a:rPr>
              <a:t>.</a:t>
            </a:r>
          </a:p>
          <a:p>
            <a:pPr marL="0" indent="0">
              <a:buNone/>
            </a:pPr>
            <a:r>
              <a:rPr lang="en-US" sz="1600" b="1" dirty="0"/>
              <a:t>– What time do you recommend busy people go shopping?</a:t>
            </a:r>
            <a:endParaRPr lang="en-US" sz="1600" b="1" dirty="0" smtClean="0"/>
          </a:p>
          <a:p>
            <a:pPr marL="0" indent="0">
              <a:buNone/>
            </a:pPr>
            <a:r>
              <a:rPr lang="en-US" sz="1600" b="1" dirty="0" smtClean="0"/>
              <a:t> </a:t>
            </a:r>
            <a:r>
              <a:rPr lang="en-US" sz="1600" b="1" dirty="0">
                <a:solidFill>
                  <a:srgbClr val="FF0000"/>
                </a:solidFill>
              </a:rPr>
              <a:t>I recommend busy people go shopping in the morning, because shops are not overcrowded at this time</a:t>
            </a:r>
            <a:r>
              <a:rPr lang="en-US" sz="1600" b="1" dirty="0" smtClean="0">
                <a:solidFill>
                  <a:srgbClr val="FF0000"/>
                </a:solidFill>
              </a:rPr>
              <a:t>. </a:t>
            </a:r>
            <a:endParaRPr lang="ru-RU" sz="1600" b="1" dirty="0"/>
          </a:p>
        </p:txBody>
      </p:sp>
      <p:sp>
        <p:nvSpPr>
          <p:cNvPr id="6" name="Объект 5"/>
          <p:cNvSpPr>
            <a:spLocks noGrp="1"/>
          </p:cNvSpPr>
          <p:nvPr>
            <p:ph sz="quarter" idx="13"/>
          </p:nvPr>
        </p:nvSpPr>
        <p:spPr>
          <a:xfrm>
            <a:off x="107504" y="548680"/>
            <a:ext cx="4993195" cy="6012264"/>
          </a:xfrm>
        </p:spPr>
        <p:txBody>
          <a:bodyPr>
            <a:noAutofit/>
          </a:bodyPr>
          <a:lstStyle/>
          <a:p>
            <a:pPr marL="0" indent="0">
              <a:buNone/>
            </a:pPr>
            <a:r>
              <a:rPr lang="en-US" sz="1600" dirty="0"/>
              <a:t>– </a:t>
            </a:r>
            <a:r>
              <a:rPr lang="en-US" sz="1600" b="1" dirty="0"/>
              <a:t>Who usually does the shopping in your family?</a:t>
            </a:r>
          </a:p>
          <a:p>
            <a:pPr marL="0" indent="0">
              <a:buNone/>
            </a:pPr>
            <a:r>
              <a:rPr lang="en-US" sz="1600" b="1" dirty="0">
                <a:solidFill>
                  <a:srgbClr val="FF0000"/>
                </a:solidFill>
              </a:rPr>
              <a:t>My mother usually does the shopping in our family, but each of us helps her to do this. At the weekend, we do the shopping all together.</a:t>
            </a:r>
            <a:endParaRPr lang="en-US" sz="1600" b="1" dirty="0" smtClean="0">
              <a:solidFill>
                <a:srgbClr val="FF0000"/>
              </a:solidFill>
            </a:endParaRPr>
          </a:p>
          <a:p>
            <a:pPr marL="0" indent="0">
              <a:buNone/>
            </a:pPr>
            <a:r>
              <a:rPr lang="en-US" sz="1600" b="1" dirty="0"/>
              <a:t>–  What can you buy in your nearest shopping </a:t>
            </a:r>
            <a:r>
              <a:rPr lang="en-US" sz="1600" b="1" dirty="0" err="1"/>
              <a:t>centre</a:t>
            </a:r>
            <a:r>
              <a:rPr lang="en-US" sz="1600" b="1" dirty="0"/>
              <a:t>? </a:t>
            </a:r>
            <a:endParaRPr lang="en-US" sz="1600" b="1" dirty="0" smtClean="0"/>
          </a:p>
          <a:p>
            <a:pPr marL="0" indent="0">
              <a:buNone/>
            </a:pPr>
            <a:r>
              <a:rPr lang="en-US" sz="1600" b="1" dirty="0">
                <a:solidFill>
                  <a:srgbClr val="FF0000"/>
                </a:solidFill>
              </a:rPr>
              <a:t> You can buy whatever you want. There is a lot of groceries, household chemicals and appliances, clothes, handicrafts, perfumes, and so on. The nearest shopping </a:t>
            </a:r>
            <a:r>
              <a:rPr lang="en-US" sz="1600" b="1" dirty="0" err="1">
                <a:solidFill>
                  <a:srgbClr val="FF0000"/>
                </a:solidFill>
              </a:rPr>
              <a:t>centre</a:t>
            </a:r>
            <a:r>
              <a:rPr lang="en-US" sz="1600" b="1" dirty="0">
                <a:solidFill>
                  <a:srgbClr val="FF0000"/>
                </a:solidFill>
              </a:rPr>
              <a:t> is really big, and if you go there, you are sure to find a thing to your liking.</a:t>
            </a:r>
            <a:endParaRPr lang="en-US" sz="1600" b="1" dirty="0" smtClean="0">
              <a:solidFill>
                <a:srgbClr val="FF0000"/>
              </a:solidFill>
            </a:endParaRPr>
          </a:p>
          <a:p>
            <a:pPr marL="0" indent="0">
              <a:buNone/>
            </a:pPr>
            <a:r>
              <a:rPr lang="en-US" sz="1600" b="1" dirty="0"/>
              <a:t>– How often do you usually go shopping? </a:t>
            </a:r>
            <a:endParaRPr lang="en-US" sz="1600" b="1" dirty="0" smtClean="0"/>
          </a:p>
          <a:p>
            <a:pPr marL="0" indent="0">
              <a:buNone/>
            </a:pPr>
            <a:r>
              <a:rPr lang="en-US" sz="1600" b="1" dirty="0">
                <a:solidFill>
                  <a:srgbClr val="FF0000"/>
                </a:solidFill>
              </a:rPr>
              <a:t>I usually go shopping once or twice a week. Sometimes I go oftener if my parents ask me to</a:t>
            </a:r>
            <a:r>
              <a:rPr lang="en-US" sz="1600" b="1" dirty="0" smtClean="0">
                <a:solidFill>
                  <a:srgbClr val="FF0000"/>
                </a:solidFill>
              </a:rPr>
              <a:t>.</a:t>
            </a:r>
          </a:p>
          <a:p>
            <a:pPr marL="0" indent="0">
              <a:buNone/>
            </a:pPr>
            <a:r>
              <a:rPr lang="en-US" sz="1600" b="1" dirty="0"/>
              <a:t>– Why are shopping </a:t>
            </a:r>
            <a:r>
              <a:rPr lang="en-US" sz="1600" b="1" dirty="0" err="1"/>
              <a:t>centres</a:t>
            </a:r>
            <a:r>
              <a:rPr lang="en-US" sz="1600" b="1" dirty="0"/>
              <a:t> so popular nowadays? </a:t>
            </a:r>
          </a:p>
          <a:p>
            <a:pPr marL="0" indent="0">
              <a:buNone/>
            </a:pPr>
            <a:r>
              <a:rPr lang="en-US" sz="1600" b="1" dirty="0">
                <a:solidFill>
                  <a:srgbClr val="FF0000"/>
                </a:solidFill>
              </a:rPr>
              <a:t>Shopping </a:t>
            </a:r>
            <a:r>
              <a:rPr lang="en-US" sz="1600" b="1" dirty="0" err="1">
                <a:solidFill>
                  <a:srgbClr val="FF0000"/>
                </a:solidFill>
              </a:rPr>
              <a:t>centres</a:t>
            </a:r>
            <a:r>
              <a:rPr lang="en-US" sz="1600" b="1" dirty="0">
                <a:solidFill>
                  <a:srgbClr val="FF0000"/>
                </a:solidFill>
              </a:rPr>
              <a:t> are popular nowadays because people can buy there different goods at the same time and place. If you want to buy some meat and fruit, you don’t need to go to butcher shop and fruit shop separately. You go to one place and do the shopping</a:t>
            </a:r>
            <a:r>
              <a:rPr lang="en-US" sz="1600" b="1" dirty="0" smtClean="0">
                <a:solidFill>
                  <a:srgbClr val="FF0000"/>
                </a:solidFill>
              </a:rPr>
              <a:t>.</a:t>
            </a:r>
            <a:endParaRPr lang="ru-RU" sz="1600" dirty="0">
              <a:solidFill>
                <a:srgbClr val="FF0000"/>
              </a:solidFill>
            </a:endParaRPr>
          </a:p>
        </p:txBody>
      </p:sp>
      <p:sp>
        <p:nvSpPr>
          <p:cNvPr id="7" name="Прямоугольник 6"/>
          <p:cNvSpPr/>
          <p:nvPr/>
        </p:nvSpPr>
        <p:spPr>
          <a:xfrm>
            <a:off x="755576" y="6488936"/>
            <a:ext cx="7776864" cy="400110"/>
          </a:xfrm>
          <a:prstGeom prst="rect">
            <a:avLst/>
          </a:prstGeom>
        </p:spPr>
        <p:txBody>
          <a:bodyPr wrap="square">
            <a:spAutoFit/>
          </a:bodyPr>
          <a:lstStyle/>
          <a:p>
            <a:r>
              <a:rPr lang="en-US" sz="2000" dirty="0" smtClean="0">
                <a:solidFill>
                  <a:schemeClr val="accent1">
                    <a:lumMod val="75000"/>
                  </a:schemeClr>
                </a:solidFill>
              </a:rPr>
              <a:t>This is the end of the survey. Thank you very much for your help.</a:t>
            </a:r>
            <a:endParaRPr lang="ru-RU" sz="2000" dirty="0">
              <a:solidFill>
                <a:schemeClr val="accent1">
                  <a:lumMod val="75000"/>
                </a:schemeClr>
              </a:solidFill>
            </a:endParaRPr>
          </a:p>
        </p:txBody>
      </p:sp>
      <p:sp>
        <p:nvSpPr>
          <p:cNvPr id="2" name="Заголовок 1"/>
          <p:cNvSpPr>
            <a:spLocks noGrp="1"/>
          </p:cNvSpPr>
          <p:nvPr>
            <p:ph type="title"/>
          </p:nvPr>
        </p:nvSpPr>
        <p:spPr>
          <a:xfrm>
            <a:off x="457200" y="0"/>
            <a:ext cx="8229600" cy="620688"/>
          </a:xfrm>
        </p:spPr>
        <p:txBody>
          <a:bodyPr/>
          <a:lstStyle/>
          <a:p>
            <a:r>
              <a:rPr lang="en-US" sz="4000" dirty="0" smtClean="0"/>
              <a:t>Possible answers:</a:t>
            </a:r>
            <a:endParaRPr lang="ru-RU" sz="4000" dirty="0"/>
          </a:p>
        </p:txBody>
      </p:sp>
    </p:spTree>
    <p:extLst>
      <p:ext uri="{BB962C8B-B14F-4D97-AF65-F5344CB8AC3E}">
        <p14:creationId xmlns:p14="http://schemas.microsoft.com/office/powerpoint/2010/main" val="486410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fade">
                                      <p:cBhvr>
                                        <p:cTn id="37" dur="500"/>
                                        <p:tgtEl>
                                          <p:spTgt spid="6">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5">
                                            <p:txEl>
                                              <p:pRg st="0" end="0"/>
                                            </p:txEl>
                                          </p:spTgt>
                                        </p:tgtEl>
                                        <p:attrNameLst>
                                          <p:attrName>style.visibility</p:attrName>
                                        </p:attrNameLst>
                                      </p:cBhvr>
                                      <p:to>
                                        <p:strVal val="visible"/>
                                      </p:to>
                                    </p:set>
                                    <p:animEffect transition="in" filter="fade">
                                      <p:cBhvr>
                                        <p:cTn id="42" dur="500"/>
                                        <p:tgtEl>
                                          <p:spTgt spid="5">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5">
                                            <p:txEl>
                                              <p:pRg st="1" end="1"/>
                                            </p:txEl>
                                          </p:spTgt>
                                        </p:tgtEl>
                                        <p:attrNameLst>
                                          <p:attrName>style.visibility</p:attrName>
                                        </p:attrNameLst>
                                      </p:cBhvr>
                                      <p:to>
                                        <p:strVal val="visible"/>
                                      </p:to>
                                    </p:set>
                                    <p:animEffect transition="in" filter="fade">
                                      <p:cBhvr>
                                        <p:cTn id="47" dur="500"/>
                                        <p:tgtEl>
                                          <p:spTgt spid="5">
                                            <p:txEl>
                                              <p:pRg st="1" end="1"/>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5">
                                            <p:txEl>
                                              <p:pRg st="2" end="2"/>
                                            </p:txEl>
                                          </p:spTgt>
                                        </p:tgtEl>
                                        <p:attrNameLst>
                                          <p:attrName>style.visibility</p:attrName>
                                        </p:attrNameLst>
                                      </p:cBhvr>
                                      <p:to>
                                        <p:strVal val="visible"/>
                                      </p:to>
                                    </p:set>
                                    <p:animEffect transition="in" filter="fade">
                                      <p:cBhvr>
                                        <p:cTn id="52" dur="500"/>
                                        <p:tgtEl>
                                          <p:spTgt spid="5">
                                            <p:txEl>
                                              <p:pRg st="2" end="2"/>
                                            </p:txEl>
                                          </p:spTgt>
                                        </p:tgtEl>
                                      </p:cBhvr>
                                    </p:animEffect>
                                  </p:childTnLst>
                                </p:cTn>
                              </p:par>
                              <p:par>
                                <p:cTn id="53" presetID="10" presetClass="entr" presetSubtype="0" fill="hold" nodeType="withEffect">
                                  <p:stCondLst>
                                    <p:cond delay="0"/>
                                  </p:stCondLst>
                                  <p:childTnLst>
                                    <p:set>
                                      <p:cBhvr>
                                        <p:cTn id="54" dur="1" fill="hold">
                                          <p:stCondLst>
                                            <p:cond delay="0"/>
                                          </p:stCondLst>
                                        </p:cTn>
                                        <p:tgtEl>
                                          <p:spTgt spid="5">
                                            <p:txEl>
                                              <p:pRg st="3" end="3"/>
                                            </p:txEl>
                                          </p:spTgt>
                                        </p:tgtEl>
                                        <p:attrNameLst>
                                          <p:attrName>style.visibility</p:attrName>
                                        </p:attrNameLst>
                                      </p:cBhvr>
                                      <p:to>
                                        <p:strVal val="visible"/>
                                      </p:to>
                                    </p:set>
                                    <p:animEffect transition="in" filter="fade">
                                      <p:cBhvr>
                                        <p:cTn id="55" dur="500"/>
                                        <p:tgtEl>
                                          <p:spTgt spid="5">
                                            <p:txEl>
                                              <p:pRg st="3" end="3"/>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fade">
                                      <p:cBhvr>
                                        <p:cTn id="6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7267" y="960999"/>
            <a:ext cx="8856984" cy="908720"/>
          </a:xfrm>
        </p:spPr>
        <p:txBody>
          <a:bodyPr/>
          <a:lstStyle/>
          <a:p>
            <a:pPr>
              <a:lnSpc>
                <a:spcPct val="100000"/>
              </a:lnSpc>
            </a:pPr>
            <a:r>
              <a:rPr lang="en-US" sz="2800" dirty="0" smtClean="0"/>
              <a:t>You are going to read the text aloud. You have 1.5 minutes to read the text silently, and then be ready to read it aloud. Remember that you will not have more than 2 minutes for reading aloud.</a:t>
            </a:r>
            <a:endParaRPr lang="ru-RU" sz="2800" dirty="0"/>
          </a:p>
        </p:txBody>
      </p:sp>
      <p:sp>
        <p:nvSpPr>
          <p:cNvPr id="4" name="Объект 3"/>
          <p:cNvSpPr>
            <a:spLocks noGrp="1"/>
          </p:cNvSpPr>
          <p:nvPr>
            <p:ph sz="quarter" idx="13"/>
          </p:nvPr>
        </p:nvSpPr>
        <p:spPr>
          <a:xfrm>
            <a:off x="179512" y="1916832"/>
            <a:ext cx="8856984" cy="4526280"/>
          </a:xfrm>
        </p:spPr>
        <p:txBody>
          <a:bodyPr>
            <a:normAutofit/>
          </a:bodyPr>
          <a:lstStyle/>
          <a:p>
            <a:pPr marL="0" indent="0">
              <a:buNone/>
            </a:pPr>
            <a:r>
              <a:rPr lang="en-US" dirty="0">
                <a:latin typeface="Arial" panose="020B0604020202020204" pitchFamily="34" charset="0"/>
                <a:cs typeface="Arial" panose="020B0604020202020204" pitchFamily="34" charset="0"/>
              </a:rPr>
              <a:t>Mobile phones have become very popular and texting is taking the lead. In many situations sending text messages called SMS via the telephone is more preferable than emailing somebody. Unlike emails, SMS texts are delivered alerting the telephone owner to the arrival of a new message. Not many of us check their email on a regular basis while SMS texts have a sense of urgency and we must answer them at once. Besides, texting is used for personal contacts while emails are often the channel of business communication. A great advantage of SMS texts is that they can be sent from any location thanks to the mobile device in your pocket. You do not have to sit in front of a computer or carry a heavy laptop with you.</a:t>
            </a:r>
            <a:endParaRPr lang="ru-R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9958265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 y="548680"/>
            <a:ext cx="9144000" cy="1412776"/>
          </a:xfrm>
        </p:spPr>
        <p:txBody>
          <a:bodyPr/>
          <a:lstStyle/>
          <a:p>
            <a:pPr>
              <a:lnSpc>
                <a:spcPct val="100000"/>
              </a:lnSpc>
            </a:pPr>
            <a:r>
              <a:rPr lang="en-US" sz="2400" dirty="0"/>
              <a:t>Hello, it’s the electronic assistant of the magazine «Green future». We kindly ask you to take part in our survey. We need to find out if teenagers are worried about ecological problems. Please answer 6 questions. The survey is anonymous. You don’t have to give your name. So, let’s get started.</a:t>
            </a:r>
            <a:endParaRPr lang="ru-RU" sz="2400" dirty="0"/>
          </a:p>
        </p:txBody>
      </p:sp>
      <p:sp>
        <p:nvSpPr>
          <p:cNvPr id="5" name="Объект 4"/>
          <p:cNvSpPr>
            <a:spLocks noGrp="1"/>
          </p:cNvSpPr>
          <p:nvPr>
            <p:ph sz="half" idx="2"/>
          </p:nvPr>
        </p:nvSpPr>
        <p:spPr>
          <a:xfrm>
            <a:off x="4860032" y="2070427"/>
            <a:ext cx="4179416" cy="4525963"/>
          </a:xfrm>
        </p:spPr>
        <p:txBody>
          <a:bodyPr/>
          <a:lstStyle/>
          <a:p>
            <a:pPr marL="0" indent="0">
              <a:buNone/>
            </a:pPr>
            <a:r>
              <a:rPr lang="en-US" b="1" dirty="0"/>
              <a:t>–  Have you ever taken part in any ecological projects at school?</a:t>
            </a:r>
            <a:endParaRPr lang="en-US" b="1" dirty="0" smtClean="0"/>
          </a:p>
          <a:p>
            <a:pPr marL="0" indent="0">
              <a:buNone/>
            </a:pPr>
            <a:r>
              <a:rPr lang="en-US" b="1" dirty="0" smtClean="0"/>
              <a:t>……</a:t>
            </a:r>
          </a:p>
          <a:p>
            <a:pPr marL="0" indent="0">
              <a:buNone/>
            </a:pPr>
            <a:r>
              <a:rPr lang="en-US" b="1" dirty="0"/>
              <a:t>– What would you recommend to a person who wants to improve the ecological situation in his or her hometown?</a:t>
            </a:r>
            <a:endParaRPr lang="en-US" b="1" dirty="0" smtClean="0"/>
          </a:p>
          <a:p>
            <a:pPr marL="0" indent="0">
              <a:buNone/>
            </a:pPr>
            <a:r>
              <a:rPr lang="en-US" b="1" dirty="0" smtClean="0"/>
              <a:t>…….</a:t>
            </a:r>
            <a:endParaRPr lang="ru-RU" b="1" dirty="0"/>
          </a:p>
        </p:txBody>
      </p:sp>
      <p:sp>
        <p:nvSpPr>
          <p:cNvPr id="6" name="Объект 5"/>
          <p:cNvSpPr>
            <a:spLocks noGrp="1"/>
          </p:cNvSpPr>
          <p:nvPr>
            <p:ph sz="quarter" idx="13"/>
          </p:nvPr>
        </p:nvSpPr>
        <p:spPr>
          <a:xfrm>
            <a:off x="0" y="2070110"/>
            <a:ext cx="4536496" cy="4526280"/>
          </a:xfrm>
        </p:spPr>
        <p:txBody>
          <a:bodyPr>
            <a:normAutofit fontScale="92500" lnSpcReduction="20000"/>
          </a:bodyPr>
          <a:lstStyle/>
          <a:p>
            <a:pPr marL="0" indent="0">
              <a:buNone/>
            </a:pPr>
            <a:r>
              <a:rPr lang="en-US" b="1" dirty="0"/>
              <a:t>– Where would you like to live – in a big city or in the country?</a:t>
            </a:r>
            <a:endParaRPr lang="en-US" b="1" dirty="0" smtClean="0"/>
          </a:p>
          <a:p>
            <a:pPr marL="0" indent="0">
              <a:buNone/>
            </a:pPr>
            <a:r>
              <a:rPr lang="en-US" b="1" dirty="0" smtClean="0"/>
              <a:t>…..</a:t>
            </a:r>
          </a:p>
          <a:p>
            <a:pPr marL="0" indent="0">
              <a:buNone/>
            </a:pPr>
            <a:r>
              <a:rPr lang="en-US" b="1" dirty="0"/>
              <a:t>–– What are the advantages of living in the country?</a:t>
            </a:r>
            <a:endParaRPr lang="en-US" b="1" dirty="0" smtClean="0"/>
          </a:p>
          <a:p>
            <a:pPr marL="0" indent="0">
              <a:buNone/>
            </a:pPr>
            <a:r>
              <a:rPr lang="en-US" b="1" dirty="0" smtClean="0"/>
              <a:t>…..</a:t>
            </a:r>
          </a:p>
          <a:p>
            <a:pPr marL="0" indent="0">
              <a:buNone/>
            </a:pPr>
            <a:r>
              <a:rPr lang="en-US" b="1" dirty="0"/>
              <a:t>–  What is the main ecological problem in a place where you live?</a:t>
            </a:r>
            <a:endParaRPr lang="en-US" b="1" dirty="0" smtClean="0"/>
          </a:p>
          <a:p>
            <a:pPr marL="0" indent="0">
              <a:buNone/>
            </a:pPr>
            <a:r>
              <a:rPr lang="en-US" b="1" dirty="0" smtClean="0"/>
              <a:t>……</a:t>
            </a:r>
          </a:p>
          <a:p>
            <a:pPr marL="0" indent="0">
              <a:buNone/>
            </a:pPr>
            <a:r>
              <a:rPr lang="en-US" b="1" dirty="0"/>
              <a:t>–  Do you and your friends care about ecological problems? Why?</a:t>
            </a:r>
          </a:p>
          <a:p>
            <a:pPr marL="0" indent="0">
              <a:buNone/>
            </a:pPr>
            <a:r>
              <a:rPr lang="en-US" b="1" dirty="0"/>
              <a:t>…..</a:t>
            </a:r>
          </a:p>
          <a:p>
            <a:pPr marL="0" indent="0">
              <a:buNone/>
            </a:pPr>
            <a:endParaRPr lang="ru-RU" dirty="0"/>
          </a:p>
        </p:txBody>
      </p:sp>
      <p:sp>
        <p:nvSpPr>
          <p:cNvPr id="7" name="Прямоугольник 6"/>
          <p:cNvSpPr/>
          <p:nvPr/>
        </p:nvSpPr>
        <p:spPr>
          <a:xfrm>
            <a:off x="755576" y="6396335"/>
            <a:ext cx="7776864" cy="400110"/>
          </a:xfrm>
          <a:prstGeom prst="rect">
            <a:avLst/>
          </a:prstGeom>
        </p:spPr>
        <p:txBody>
          <a:bodyPr wrap="square">
            <a:spAutoFit/>
          </a:bodyPr>
          <a:lstStyle/>
          <a:p>
            <a:r>
              <a:rPr lang="en-US" sz="2000" dirty="0" smtClean="0">
                <a:solidFill>
                  <a:schemeClr val="accent1">
                    <a:lumMod val="75000"/>
                  </a:schemeClr>
                </a:solidFill>
              </a:rPr>
              <a:t>This is the end of the survey. Thank you very much for your help.</a:t>
            </a:r>
            <a:endParaRPr lang="ru-RU" sz="2000" dirty="0">
              <a:solidFill>
                <a:schemeClr val="accent1">
                  <a:lumMod val="75000"/>
                </a:schemeClr>
              </a:solidFill>
            </a:endParaRPr>
          </a:p>
        </p:txBody>
      </p:sp>
      <p:pic>
        <p:nvPicPr>
          <p:cNvPr id="3" name="942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7524328" y="5301208"/>
            <a:ext cx="609600" cy="609600"/>
          </a:xfrm>
          <a:prstGeom prst="rect">
            <a:avLst/>
          </a:prstGeom>
        </p:spPr>
      </p:pic>
    </p:spTree>
    <p:extLst>
      <p:ext uri="{BB962C8B-B14F-4D97-AF65-F5344CB8AC3E}">
        <p14:creationId xmlns:p14="http://schemas.microsoft.com/office/powerpoint/2010/main" val="3286573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6">
                                            <p:txEl>
                                              <p:pRg st="0" end="0"/>
                                            </p:txEl>
                                          </p:spTgt>
                                        </p:tgtEl>
                                        <p:attrNameLst>
                                          <p:attrName>style.visibility</p:attrName>
                                        </p:attrNameLst>
                                      </p:cBhvr>
                                      <p:to>
                                        <p:strVal val="visible"/>
                                      </p:to>
                                    </p:set>
                                    <p:animEffect transition="in" filter="fade">
                                      <p:cBhvr>
                                        <p:cTn id="9" dur="500"/>
                                        <p:tgtEl>
                                          <p:spTgt spid="6">
                                            <p:txEl>
                                              <p:pRg st="0" end="0"/>
                                            </p:txEl>
                                          </p:spTgt>
                                        </p:tgtEl>
                                      </p:cBhvr>
                                    </p:animEffect>
                                  </p:childTnLst>
                                </p:cTn>
                              </p:par>
                              <p:par>
                                <p:cTn id="10" presetID="10" presetClass="entr" presetSubtype="0" fill="hold" nodeType="with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fade">
                                      <p:cBhvr>
                                        <p:cTn id="37" dur="500"/>
                                        <p:tgtEl>
                                          <p:spTgt spid="6">
                                            <p:txEl>
                                              <p:pRg st="6" end="6"/>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6">
                                            <p:txEl>
                                              <p:pRg st="7" end="7"/>
                                            </p:txEl>
                                          </p:spTgt>
                                        </p:tgtEl>
                                        <p:attrNameLst>
                                          <p:attrName>style.visibility</p:attrName>
                                        </p:attrNameLst>
                                      </p:cBhvr>
                                      <p:to>
                                        <p:strVal val="visible"/>
                                      </p:to>
                                    </p:set>
                                    <p:animEffect transition="in" filter="fade">
                                      <p:cBhvr>
                                        <p:cTn id="40" dur="500"/>
                                        <p:tgtEl>
                                          <p:spTgt spid="6">
                                            <p:txEl>
                                              <p:pRg st="7" end="7"/>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5">
                                            <p:txEl>
                                              <p:pRg st="0" end="0"/>
                                            </p:txEl>
                                          </p:spTgt>
                                        </p:tgtEl>
                                        <p:attrNameLst>
                                          <p:attrName>style.visibility</p:attrName>
                                        </p:attrNameLst>
                                      </p:cBhvr>
                                      <p:to>
                                        <p:strVal val="visible"/>
                                      </p:to>
                                    </p:set>
                                    <p:animEffect transition="in" filter="fade">
                                      <p:cBhvr>
                                        <p:cTn id="45" dur="500"/>
                                        <p:tgtEl>
                                          <p:spTgt spid="5">
                                            <p:txEl>
                                              <p:pRg st="0" end="0"/>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5">
                                            <p:txEl>
                                              <p:pRg st="1" end="1"/>
                                            </p:txEl>
                                          </p:spTgt>
                                        </p:tgtEl>
                                        <p:attrNameLst>
                                          <p:attrName>style.visibility</p:attrName>
                                        </p:attrNameLst>
                                      </p:cBhvr>
                                      <p:to>
                                        <p:strVal val="visible"/>
                                      </p:to>
                                    </p:set>
                                    <p:animEffect transition="in" filter="fade">
                                      <p:cBhvr>
                                        <p:cTn id="50" dur="500"/>
                                        <p:tgtEl>
                                          <p:spTgt spid="5">
                                            <p:txEl>
                                              <p:pRg st="1" end="1"/>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5">
                                            <p:txEl>
                                              <p:pRg st="2" end="2"/>
                                            </p:txEl>
                                          </p:spTgt>
                                        </p:tgtEl>
                                        <p:attrNameLst>
                                          <p:attrName>style.visibility</p:attrName>
                                        </p:attrNameLst>
                                      </p:cBhvr>
                                      <p:to>
                                        <p:strVal val="visible"/>
                                      </p:to>
                                    </p:set>
                                    <p:animEffect transition="in" filter="fade">
                                      <p:cBhvr>
                                        <p:cTn id="55" dur="500"/>
                                        <p:tgtEl>
                                          <p:spTgt spid="5">
                                            <p:txEl>
                                              <p:pRg st="2" end="2"/>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5">
                                            <p:txEl>
                                              <p:pRg st="3" end="3"/>
                                            </p:txEl>
                                          </p:spTgt>
                                        </p:tgtEl>
                                        <p:attrNameLst>
                                          <p:attrName>style.visibility</p:attrName>
                                        </p:attrNameLst>
                                      </p:cBhvr>
                                      <p:to>
                                        <p:strVal val="visible"/>
                                      </p:to>
                                    </p:set>
                                    <p:animEffect transition="in" filter="fade">
                                      <p:cBhvr>
                                        <p:cTn id="60" dur="500"/>
                                        <p:tgtEl>
                                          <p:spTgt spid="5">
                                            <p:txEl>
                                              <p:pRg st="3" end="3"/>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fade">
                                      <p:cBhvr>
                                        <p:cTn id="6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6" restart="whenNotActive" fill="hold" evtFilter="cancelBubble" nodeType="interactiveSeq">
                <p:stCondLst>
                  <p:cond evt="onClick" delay="0">
                    <p:tgtEl>
                      <p:spTgt spid="3"/>
                    </p:tgtEl>
                  </p:cond>
                </p:stCondLst>
                <p:endSync evt="end" delay="0">
                  <p:rtn val="all"/>
                </p:endSync>
                <p:childTnLst>
                  <p:par>
                    <p:cTn id="67" fill="hold">
                      <p:stCondLst>
                        <p:cond delay="0"/>
                      </p:stCondLst>
                      <p:childTnLst>
                        <p:par>
                          <p:cTn id="68" fill="hold">
                            <p:stCondLst>
                              <p:cond delay="0"/>
                            </p:stCondLst>
                            <p:childTnLst>
                              <p:par>
                                <p:cTn id="69" presetID="1" presetClass="mediacall" presetSubtype="0" fill="hold" nodeType="clickEffect">
                                  <p:stCondLst>
                                    <p:cond delay="0"/>
                                  </p:stCondLst>
                                  <p:childTnLst>
                                    <p:cmd type="call" cmd="playFrom(0.0)">
                                      <p:cBhvr>
                                        <p:cTn id="70" dur="366499" fill="hold"/>
                                        <p:tgtEl>
                                          <p:spTgt spid="3"/>
                                        </p:tgtEl>
                                      </p:cBhvr>
                                    </p:cmd>
                                  </p:childTnLst>
                                </p:cTn>
                              </p:par>
                            </p:childTnLst>
                          </p:cTn>
                        </p:par>
                      </p:childTnLst>
                    </p:cTn>
                  </p:par>
                </p:childTnLst>
              </p:cTn>
              <p:nextCondLst>
                <p:cond evt="onClick" delay="0">
                  <p:tgtEl>
                    <p:spTgt spid="3"/>
                  </p:tgtEl>
                </p:cond>
              </p:nextCondLst>
            </p:seq>
            <p:audio>
              <p:cMediaNode vol="80000">
                <p:cTn id="71" fill="hold" display="0">
                  <p:stCondLst>
                    <p:cond delay="indefinite"/>
                  </p:stCondLst>
                  <p:endCondLst>
                    <p:cond evt="onStopAudio" delay="0">
                      <p:tgtEl>
                        <p:sldTgt/>
                      </p:tgtEl>
                    </p:cond>
                  </p:endCondLst>
                </p:cTn>
                <p:tgtEl>
                  <p:spTgt spid="3"/>
                </p:tgtEl>
              </p:cMediaNode>
            </p:audio>
          </p:childTnLst>
        </p:cTn>
      </p:par>
    </p:tnLst>
    <p:bldLst>
      <p:bldP spid="4"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25651" y="764704"/>
            <a:ext cx="9396536" cy="1412776"/>
          </a:xfrm>
        </p:spPr>
        <p:txBody>
          <a:bodyPr/>
          <a:lstStyle/>
          <a:p>
            <a:pPr>
              <a:lnSpc>
                <a:spcPct val="100000"/>
              </a:lnSpc>
            </a:pPr>
            <a:r>
              <a:rPr lang="en-US" sz="2800" dirty="0"/>
              <a:t>Hello, it’s the electronic assistant of the education council. We kindly ask you to take part in our survey. We need to find out how teenagers feel about their school. Please answer 6 questions. The survey is anonymous. You don’t have to give your name. So, let’s get started.</a:t>
            </a:r>
            <a:endParaRPr lang="ru-RU" sz="2800" dirty="0"/>
          </a:p>
        </p:txBody>
      </p:sp>
      <p:sp>
        <p:nvSpPr>
          <p:cNvPr id="5" name="Объект 4"/>
          <p:cNvSpPr>
            <a:spLocks noGrp="1"/>
          </p:cNvSpPr>
          <p:nvPr>
            <p:ph sz="half" idx="2"/>
          </p:nvPr>
        </p:nvSpPr>
        <p:spPr>
          <a:xfrm>
            <a:off x="4932040" y="2204864"/>
            <a:ext cx="4179416" cy="4525963"/>
          </a:xfrm>
        </p:spPr>
        <p:txBody>
          <a:bodyPr/>
          <a:lstStyle/>
          <a:p>
            <a:pPr marL="0" indent="0">
              <a:buNone/>
            </a:pPr>
            <a:r>
              <a:rPr lang="en-US" b="1" dirty="0" smtClean="0"/>
              <a:t>– </a:t>
            </a:r>
            <a:r>
              <a:rPr lang="en-US" b="1" dirty="0"/>
              <a:t>Do you think school uniform is necessary, or not. Why do you think so</a:t>
            </a:r>
            <a:r>
              <a:rPr lang="en-US" b="1" dirty="0" smtClean="0"/>
              <a:t>? </a:t>
            </a:r>
          </a:p>
          <a:p>
            <a:pPr marL="0" indent="0">
              <a:buNone/>
            </a:pPr>
            <a:r>
              <a:rPr lang="en-US" b="1" dirty="0" smtClean="0"/>
              <a:t>……</a:t>
            </a:r>
          </a:p>
          <a:p>
            <a:pPr marL="0" indent="0">
              <a:buNone/>
            </a:pPr>
            <a:r>
              <a:rPr lang="en-US" b="1" dirty="0"/>
              <a:t>– What would you recommend your friends do to improve their English</a:t>
            </a:r>
            <a:r>
              <a:rPr lang="en-US" b="1" dirty="0" smtClean="0"/>
              <a:t>?</a:t>
            </a:r>
          </a:p>
          <a:p>
            <a:pPr marL="0" indent="0">
              <a:buNone/>
            </a:pPr>
            <a:r>
              <a:rPr lang="en-US" b="1" dirty="0" smtClean="0"/>
              <a:t>…….</a:t>
            </a:r>
            <a:endParaRPr lang="ru-RU" b="1" dirty="0"/>
          </a:p>
        </p:txBody>
      </p:sp>
      <p:sp>
        <p:nvSpPr>
          <p:cNvPr id="6" name="Объект 5"/>
          <p:cNvSpPr>
            <a:spLocks noGrp="1"/>
          </p:cNvSpPr>
          <p:nvPr>
            <p:ph sz="quarter" idx="13"/>
          </p:nvPr>
        </p:nvSpPr>
        <p:spPr>
          <a:xfrm>
            <a:off x="179512" y="2204864"/>
            <a:ext cx="4536496" cy="4526280"/>
          </a:xfrm>
        </p:spPr>
        <p:txBody>
          <a:bodyPr>
            <a:normAutofit fontScale="92500" lnSpcReduction="10000"/>
          </a:bodyPr>
          <a:lstStyle/>
          <a:p>
            <a:pPr marL="0" indent="0">
              <a:buNone/>
            </a:pPr>
            <a:r>
              <a:rPr lang="en-US" dirty="0"/>
              <a:t>– </a:t>
            </a:r>
            <a:r>
              <a:rPr lang="en-US" b="1" dirty="0"/>
              <a:t>How many lessons do you usually have</a:t>
            </a:r>
            <a:r>
              <a:rPr lang="en-US" b="1" dirty="0" smtClean="0"/>
              <a:t>?</a:t>
            </a:r>
          </a:p>
          <a:p>
            <a:pPr marL="0" indent="0">
              <a:buNone/>
            </a:pPr>
            <a:r>
              <a:rPr lang="en-US" b="1" dirty="0" smtClean="0"/>
              <a:t>…..</a:t>
            </a:r>
          </a:p>
          <a:p>
            <a:pPr marL="0" indent="0">
              <a:buNone/>
            </a:pPr>
            <a:r>
              <a:rPr lang="en-US" b="1" dirty="0"/>
              <a:t>– What subject do you </a:t>
            </a:r>
            <a:r>
              <a:rPr lang="en-US" b="1" dirty="0" smtClean="0"/>
              <a:t>find </a:t>
            </a:r>
            <a:r>
              <a:rPr lang="en-US" b="1" dirty="0"/>
              <a:t>the </a:t>
            </a:r>
            <a:r>
              <a:rPr lang="en-US" b="1" dirty="0" smtClean="0"/>
              <a:t>most </a:t>
            </a:r>
            <a:r>
              <a:rPr lang="en-US" b="1" dirty="0"/>
              <a:t>difficult</a:t>
            </a:r>
            <a:r>
              <a:rPr lang="en-US" b="1" dirty="0" smtClean="0"/>
              <a:t>? </a:t>
            </a:r>
          </a:p>
          <a:p>
            <a:pPr marL="0" indent="0">
              <a:buNone/>
            </a:pPr>
            <a:r>
              <a:rPr lang="en-US" b="1" dirty="0" smtClean="0"/>
              <a:t>…..</a:t>
            </a:r>
          </a:p>
          <a:p>
            <a:pPr marL="0" indent="0">
              <a:buNone/>
            </a:pPr>
            <a:r>
              <a:rPr lang="en-US" b="1" dirty="0"/>
              <a:t>– What is your </a:t>
            </a:r>
            <a:r>
              <a:rPr lang="en-US" b="1" dirty="0" err="1"/>
              <a:t>favourite</a:t>
            </a:r>
            <a:r>
              <a:rPr lang="en-US" b="1" dirty="0"/>
              <a:t> weekday? Why do you like it</a:t>
            </a:r>
            <a:r>
              <a:rPr lang="en-US" b="1" dirty="0" smtClean="0"/>
              <a:t>?</a:t>
            </a:r>
          </a:p>
          <a:p>
            <a:pPr marL="0" indent="0">
              <a:buNone/>
            </a:pPr>
            <a:r>
              <a:rPr lang="en-US" b="1" dirty="0" smtClean="0"/>
              <a:t>……</a:t>
            </a:r>
          </a:p>
          <a:p>
            <a:pPr marL="0" indent="0">
              <a:buNone/>
            </a:pPr>
            <a:r>
              <a:rPr lang="en-US" b="1" dirty="0"/>
              <a:t>– What sport facilities do you have in your school? </a:t>
            </a:r>
          </a:p>
          <a:p>
            <a:pPr marL="0" indent="0">
              <a:buNone/>
            </a:pPr>
            <a:r>
              <a:rPr lang="en-US" b="1" dirty="0"/>
              <a:t>…..</a:t>
            </a:r>
          </a:p>
          <a:p>
            <a:pPr marL="0" indent="0">
              <a:buNone/>
            </a:pPr>
            <a:endParaRPr lang="ru-RU" dirty="0"/>
          </a:p>
        </p:txBody>
      </p:sp>
      <p:sp>
        <p:nvSpPr>
          <p:cNvPr id="7" name="Прямоугольник 6"/>
          <p:cNvSpPr/>
          <p:nvPr/>
        </p:nvSpPr>
        <p:spPr>
          <a:xfrm>
            <a:off x="755576" y="6396335"/>
            <a:ext cx="7776864" cy="400110"/>
          </a:xfrm>
          <a:prstGeom prst="rect">
            <a:avLst/>
          </a:prstGeom>
        </p:spPr>
        <p:txBody>
          <a:bodyPr wrap="square">
            <a:spAutoFit/>
          </a:bodyPr>
          <a:lstStyle/>
          <a:p>
            <a:r>
              <a:rPr lang="en-US" sz="2000" dirty="0" smtClean="0">
                <a:solidFill>
                  <a:schemeClr val="accent1">
                    <a:lumMod val="75000"/>
                  </a:schemeClr>
                </a:solidFill>
              </a:rPr>
              <a:t>This is the end of the survey. Thank you very much for your help.</a:t>
            </a:r>
            <a:endParaRPr lang="ru-RU" sz="2000" dirty="0">
              <a:solidFill>
                <a:schemeClr val="accent1">
                  <a:lumMod val="75000"/>
                </a:schemeClr>
              </a:solidFill>
            </a:endParaRPr>
          </a:p>
        </p:txBody>
      </p:sp>
      <p:pic>
        <p:nvPicPr>
          <p:cNvPr id="8" name="9415.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7596336" y="5445224"/>
            <a:ext cx="609600" cy="609600"/>
          </a:xfrm>
          <a:prstGeom prst="rect">
            <a:avLst/>
          </a:prstGeom>
        </p:spPr>
      </p:pic>
    </p:spTree>
    <p:extLst>
      <p:ext uri="{BB962C8B-B14F-4D97-AF65-F5344CB8AC3E}">
        <p14:creationId xmlns:p14="http://schemas.microsoft.com/office/powerpoint/2010/main" val="3057982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500"/>
                                        <p:tgtEl>
                                          <p:spTgt spid="6">
                                            <p:txEl>
                                              <p:pRg st="0" end="0"/>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500"/>
                                        <p:tgtEl>
                                          <p:spTgt spid="6">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Effect transition="in" filter="fade">
                                      <p:cBhvr>
                                        <p:cTn id="19" dur="500"/>
                                        <p:tgtEl>
                                          <p:spTgt spid="6">
                                            <p:txEl>
                                              <p:pRg st="2" end="2"/>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500"/>
                                        <p:tgtEl>
                                          <p:spTgt spid="6">
                                            <p:txEl>
                                              <p:pRg st="4" end="4"/>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6">
                                            <p:txEl>
                                              <p:pRg st="5" end="5"/>
                                            </p:txEl>
                                          </p:spTgt>
                                        </p:tgtEl>
                                        <p:attrNameLst>
                                          <p:attrName>style.visibility</p:attrName>
                                        </p:attrNameLst>
                                      </p:cBhvr>
                                      <p:to>
                                        <p:strVal val="visible"/>
                                      </p:to>
                                    </p:set>
                                    <p:animEffect transition="in" filter="fade">
                                      <p:cBhvr>
                                        <p:cTn id="30" dur="500"/>
                                        <p:tgtEl>
                                          <p:spTgt spid="6">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6">
                                            <p:txEl>
                                              <p:pRg st="6" end="6"/>
                                            </p:txEl>
                                          </p:spTgt>
                                        </p:tgtEl>
                                        <p:attrNameLst>
                                          <p:attrName>style.visibility</p:attrName>
                                        </p:attrNameLst>
                                      </p:cBhvr>
                                      <p:to>
                                        <p:strVal val="visible"/>
                                      </p:to>
                                    </p:set>
                                    <p:animEffect transition="in" filter="fade">
                                      <p:cBhvr>
                                        <p:cTn id="35" dur="500"/>
                                        <p:tgtEl>
                                          <p:spTgt spid="6">
                                            <p:txEl>
                                              <p:pRg st="6" end="6"/>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6">
                                            <p:txEl>
                                              <p:pRg st="7" end="7"/>
                                            </p:txEl>
                                          </p:spTgt>
                                        </p:tgtEl>
                                        <p:attrNameLst>
                                          <p:attrName>style.visibility</p:attrName>
                                        </p:attrNameLst>
                                      </p:cBhvr>
                                      <p:to>
                                        <p:strVal val="visible"/>
                                      </p:to>
                                    </p:set>
                                    <p:animEffect transition="in" filter="fade">
                                      <p:cBhvr>
                                        <p:cTn id="38" dur="500"/>
                                        <p:tgtEl>
                                          <p:spTgt spid="6">
                                            <p:txEl>
                                              <p:pRg st="7" end="7"/>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5">
                                            <p:txEl>
                                              <p:pRg st="0" end="0"/>
                                            </p:txEl>
                                          </p:spTgt>
                                        </p:tgtEl>
                                        <p:attrNameLst>
                                          <p:attrName>style.visibility</p:attrName>
                                        </p:attrNameLst>
                                      </p:cBhvr>
                                      <p:to>
                                        <p:strVal val="visible"/>
                                      </p:to>
                                    </p:set>
                                    <p:animEffect transition="in" filter="fade">
                                      <p:cBhvr>
                                        <p:cTn id="43" dur="500"/>
                                        <p:tgtEl>
                                          <p:spTgt spid="5">
                                            <p:txEl>
                                              <p:pRg st="0" end="0"/>
                                            </p:txEl>
                                          </p:spTgt>
                                        </p:tgtEl>
                                      </p:cBhvr>
                                    </p:animEffect>
                                  </p:childTnLst>
                                </p:cTn>
                              </p:par>
                              <p:par>
                                <p:cTn id="44" presetID="10" presetClass="entr" presetSubtype="0" fill="hold" nodeType="withEffect">
                                  <p:stCondLst>
                                    <p:cond delay="0"/>
                                  </p:stCondLst>
                                  <p:childTnLst>
                                    <p:set>
                                      <p:cBhvr>
                                        <p:cTn id="45" dur="1" fill="hold">
                                          <p:stCondLst>
                                            <p:cond delay="0"/>
                                          </p:stCondLst>
                                        </p:cTn>
                                        <p:tgtEl>
                                          <p:spTgt spid="5">
                                            <p:txEl>
                                              <p:pRg st="1" end="1"/>
                                            </p:txEl>
                                          </p:spTgt>
                                        </p:tgtEl>
                                        <p:attrNameLst>
                                          <p:attrName>style.visibility</p:attrName>
                                        </p:attrNameLst>
                                      </p:cBhvr>
                                      <p:to>
                                        <p:strVal val="visible"/>
                                      </p:to>
                                    </p:set>
                                    <p:animEffect transition="in" filter="fade">
                                      <p:cBhvr>
                                        <p:cTn id="46" dur="500"/>
                                        <p:tgtEl>
                                          <p:spTgt spid="5">
                                            <p:txEl>
                                              <p:pRg st="1" end="1"/>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5">
                                            <p:txEl>
                                              <p:pRg st="2" end="2"/>
                                            </p:txEl>
                                          </p:spTgt>
                                        </p:tgtEl>
                                        <p:attrNameLst>
                                          <p:attrName>style.visibility</p:attrName>
                                        </p:attrNameLst>
                                      </p:cBhvr>
                                      <p:to>
                                        <p:strVal val="visible"/>
                                      </p:to>
                                    </p:set>
                                    <p:animEffect transition="in" filter="fade">
                                      <p:cBhvr>
                                        <p:cTn id="51" dur="500"/>
                                        <p:tgtEl>
                                          <p:spTgt spid="5">
                                            <p:txEl>
                                              <p:pRg st="2" end="2"/>
                                            </p:txEl>
                                          </p:spTgt>
                                        </p:tgtEl>
                                      </p:cBhvr>
                                    </p:animEffect>
                                  </p:childTnLst>
                                </p:cTn>
                              </p:par>
                              <p:par>
                                <p:cTn id="52" presetID="10" presetClass="entr" presetSubtype="0" fill="hold" nodeType="withEffect">
                                  <p:stCondLst>
                                    <p:cond delay="0"/>
                                  </p:stCondLst>
                                  <p:childTnLst>
                                    <p:set>
                                      <p:cBhvr>
                                        <p:cTn id="53" dur="1" fill="hold">
                                          <p:stCondLst>
                                            <p:cond delay="0"/>
                                          </p:stCondLst>
                                        </p:cTn>
                                        <p:tgtEl>
                                          <p:spTgt spid="5">
                                            <p:txEl>
                                              <p:pRg st="3" end="3"/>
                                            </p:txEl>
                                          </p:spTgt>
                                        </p:tgtEl>
                                        <p:attrNameLst>
                                          <p:attrName>style.visibility</p:attrName>
                                        </p:attrNameLst>
                                      </p:cBhvr>
                                      <p:to>
                                        <p:strVal val="visible"/>
                                      </p:to>
                                    </p:set>
                                    <p:animEffect transition="in" filter="fade">
                                      <p:cBhvr>
                                        <p:cTn id="54" dur="500"/>
                                        <p:tgtEl>
                                          <p:spTgt spid="5">
                                            <p:txEl>
                                              <p:pRg st="3" end="3"/>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fade">
                                      <p:cBhvr>
                                        <p:cTn id="5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0" restart="whenNotActive" fill="hold" evtFilter="cancelBubble" nodeType="interactiveSeq">
                <p:stCondLst>
                  <p:cond evt="onClick" delay="0">
                    <p:tgtEl>
                      <p:spTgt spid="8"/>
                    </p:tgtEl>
                  </p:cond>
                </p:stCondLst>
                <p:endSync evt="end" delay="0">
                  <p:rtn val="all"/>
                </p:endSync>
                <p:childTnLst>
                  <p:par>
                    <p:cTn id="61" fill="hold">
                      <p:stCondLst>
                        <p:cond delay="0"/>
                      </p:stCondLst>
                      <p:childTnLst>
                        <p:par>
                          <p:cTn id="62" fill="hold">
                            <p:stCondLst>
                              <p:cond delay="0"/>
                            </p:stCondLst>
                            <p:childTnLst>
                              <p:par>
                                <p:cTn id="63" presetID="1" presetClass="mediacall" presetSubtype="0" fill="hold" nodeType="clickEffect">
                                  <p:stCondLst>
                                    <p:cond delay="0"/>
                                  </p:stCondLst>
                                  <p:childTnLst>
                                    <p:cmd type="call" cmd="playFrom(0.0)">
                                      <p:cBhvr>
                                        <p:cTn id="64" dur="361510" fill="hold"/>
                                        <p:tgtEl>
                                          <p:spTgt spid="8"/>
                                        </p:tgtEl>
                                      </p:cBhvr>
                                    </p:cmd>
                                  </p:childTnLst>
                                </p:cTn>
                              </p:par>
                            </p:childTnLst>
                          </p:cTn>
                        </p:par>
                      </p:childTnLst>
                    </p:cTn>
                  </p:par>
                </p:childTnLst>
              </p:cTn>
              <p:nextCondLst>
                <p:cond evt="onClick" delay="0">
                  <p:tgtEl>
                    <p:spTgt spid="8"/>
                  </p:tgtEl>
                </p:cond>
              </p:nextCondLst>
            </p:seq>
            <p:audio>
              <p:cMediaNode vol="80000">
                <p:cTn id="65" fill="hold" display="0">
                  <p:stCondLst>
                    <p:cond delay="indefinite"/>
                  </p:stCondLst>
                  <p:endCondLst>
                    <p:cond evt="onStopAudio" delay="0">
                      <p:tgtEl>
                        <p:sldTgt/>
                      </p:tgtEl>
                    </p:cond>
                  </p:endCondLst>
                </p:cTn>
                <p:tgtEl>
                  <p:spTgt spid="8"/>
                </p:tgtEl>
              </p:cMediaNode>
            </p:audio>
          </p:childTnLst>
        </p:cTn>
      </p:par>
    </p:tnLst>
    <p:bldLst>
      <p:bldP spid="4"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4"/>
          <p:cNvSpPr>
            <a:spLocks noGrp="1"/>
          </p:cNvSpPr>
          <p:nvPr>
            <p:ph sz="half" idx="2"/>
          </p:nvPr>
        </p:nvSpPr>
        <p:spPr>
          <a:xfrm>
            <a:off x="4427984" y="548680"/>
            <a:ext cx="4788024" cy="5616624"/>
          </a:xfrm>
        </p:spPr>
        <p:txBody>
          <a:bodyPr>
            <a:noAutofit/>
          </a:bodyPr>
          <a:lstStyle/>
          <a:p>
            <a:pPr marL="0" indent="0">
              <a:buNone/>
            </a:pPr>
            <a:r>
              <a:rPr lang="en-US" sz="1600" b="1" dirty="0"/>
              <a:t>– Do you and your friends care about ecological problems? Why?</a:t>
            </a:r>
          </a:p>
          <a:p>
            <a:pPr marL="0" indent="0">
              <a:buNone/>
            </a:pPr>
            <a:r>
              <a:rPr lang="en-US" sz="1600" b="1" dirty="0">
                <a:solidFill>
                  <a:srgbClr val="FF0000"/>
                </a:solidFill>
              </a:rPr>
              <a:t>Yes, we care about ecological problems very much. For example, we take an active part in the cleaning of the streets. We do it, because we want our city to change for the better. Besides, we make junior schoolchildren get concerned with environmental problems.</a:t>
            </a:r>
            <a:endParaRPr lang="ru-RU" sz="1600" dirty="0">
              <a:solidFill>
                <a:srgbClr val="FF0000"/>
              </a:solidFill>
            </a:endParaRPr>
          </a:p>
          <a:p>
            <a:pPr marL="0" indent="0">
              <a:buNone/>
            </a:pPr>
            <a:r>
              <a:rPr lang="en-US" sz="1600" b="1" dirty="0"/>
              <a:t>–   Have you ever taken part in any ecological projects at school? </a:t>
            </a:r>
            <a:endParaRPr lang="en-US" sz="1600" b="1" dirty="0" smtClean="0"/>
          </a:p>
          <a:p>
            <a:pPr marL="0" indent="0">
              <a:buNone/>
            </a:pPr>
            <a:r>
              <a:rPr lang="en-US" sz="1600" b="1" dirty="0">
                <a:solidFill>
                  <a:srgbClr val="FF0000"/>
                </a:solidFill>
              </a:rPr>
              <a:t> Yes. I have. We cleaned out the sea and collected rubbish near our school. Our school has a special program on environmental protection, and we turn it into practical deeds</a:t>
            </a:r>
            <a:r>
              <a:rPr lang="en-US" sz="1600" b="1" dirty="0" smtClean="0">
                <a:solidFill>
                  <a:srgbClr val="FF0000"/>
                </a:solidFill>
              </a:rPr>
              <a:t>.</a:t>
            </a:r>
          </a:p>
          <a:p>
            <a:pPr marL="0" indent="0">
              <a:buNone/>
            </a:pPr>
            <a:r>
              <a:rPr lang="en-US" sz="1600" b="1" dirty="0"/>
              <a:t>– What would you recommend to a person who wants to improve the ecological situation in his or her hometown?</a:t>
            </a:r>
            <a:endParaRPr lang="en-US" sz="1600" b="1" dirty="0" smtClean="0"/>
          </a:p>
          <a:p>
            <a:pPr marL="0" indent="0">
              <a:buNone/>
            </a:pPr>
            <a:r>
              <a:rPr lang="en-US" sz="1600" b="1" dirty="0" smtClean="0"/>
              <a:t> </a:t>
            </a:r>
            <a:r>
              <a:rPr lang="en-US" sz="1600" b="1" dirty="0">
                <a:solidFill>
                  <a:srgbClr val="FF0000"/>
                </a:solidFill>
              </a:rPr>
              <a:t>There is so much this person can do. But to begin with, I would recommend to start with his or her home. He or she shouldn’t throw litter away and overuse electricity. Then, he or she should take an active part in the cleaning of the streets.</a:t>
            </a:r>
            <a:endParaRPr lang="ru-RU" sz="1600" b="1" dirty="0"/>
          </a:p>
        </p:txBody>
      </p:sp>
      <p:sp>
        <p:nvSpPr>
          <p:cNvPr id="6" name="Объект 5"/>
          <p:cNvSpPr>
            <a:spLocks noGrp="1"/>
          </p:cNvSpPr>
          <p:nvPr>
            <p:ph sz="quarter" idx="13"/>
          </p:nvPr>
        </p:nvSpPr>
        <p:spPr>
          <a:xfrm>
            <a:off x="107505" y="548680"/>
            <a:ext cx="4248472" cy="6012264"/>
          </a:xfrm>
        </p:spPr>
        <p:txBody>
          <a:bodyPr>
            <a:noAutofit/>
          </a:bodyPr>
          <a:lstStyle/>
          <a:p>
            <a:pPr marL="0" indent="0">
              <a:buNone/>
            </a:pPr>
            <a:r>
              <a:rPr lang="en-US" sz="1600" dirty="0"/>
              <a:t>– </a:t>
            </a:r>
            <a:r>
              <a:rPr lang="en-US" sz="1600" b="1" dirty="0"/>
              <a:t>Where would you like to live – in a big city or in the country?</a:t>
            </a:r>
          </a:p>
          <a:p>
            <a:pPr marL="0" indent="0">
              <a:buNone/>
            </a:pPr>
            <a:r>
              <a:rPr lang="en-US" sz="1600" b="1" dirty="0">
                <a:solidFill>
                  <a:srgbClr val="FF0000"/>
                </a:solidFill>
              </a:rPr>
              <a:t> I would like to live in a big city. The main reason is that a big city has much more opportunities for personal development and making a </a:t>
            </a:r>
            <a:r>
              <a:rPr lang="en-US" sz="1600" b="1" dirty="0" err="1">
                <a:solidFill>
                  <a:srgbClr val="FF0000"/>
                </a:solidFill>
              </a:rPr>
              <a:t>succesful</a:t>
            </a:r>
            <a:r>
              <a:rPr lang="en-US" sz="1600" b="1" dirty="0">
                <a:solidFill>
                  <a:srgbClr val="FF0000"/>
                </a:solidFill>
              </a:rPr>
              <a:t> career. So, as for me, living in the country is out of the question</a:t>
            </a:r>
            <a:r>
              <a:rPr lang="en-US" sz="1600" b="1" dirty="0" smtClean="0">
                <a:solidFill>
                  <a:srgbClr val="FF0000"/>
                </a:solidFill>
              </a:rPr>
              <a:t>.</a:t>
            </a:r>
          </a:p>
          <a:p>
            <a:pPr marL="0" indent="0">
              <a:buNone/>
            </a:pPr>
            <a:r>
              <a:rPr lang="en-US" sz="1600" b="1" dirty="0"/>
              <a:t>–   What are the advantages of living in the country? </a:t>
            </a:r>
            <a:endParaRPr lang="en-US" sz="1600" b="1" dirty="0" smtClean="0"/>
          </a:p>
          <a:p>
            <a:pPr marL="0" indent="0">
              <a:buNone/>
            </a:pPr>
            <a:r>
              <a:rPr lang="en-US" sz="1600" b="1" dirty="0">
                <a:solidFill>
                  <a:srgbClr val="FF0000"/>
                </a:solidFill>
              </a:rPr>
              <a:t> It goes without saying, that environment is much better in the country than in a big city. The air is fresher and the water is cleaner. So, these are definite advantages of living in the country</a:t>
            </a:r>
            <a:r>
              <a:rPr lang="en-US" sz="1600" b="1" dirty="0" smtClean="0">
                <a:solidFill>
                  <a:srgbClr val="FF0000"/>
                </a:solidFill>
              </a:rPr>
              <a:t>.</a:t>
            </a:r>
          </a:p>
          <a:p>
            <a:pPr marL="0" indent="0">
              <a:buNone/>
            </a:pPr>
            <a:r>
              <a:rPr lang="en-US" sz="1600" b="1" dirty="0"/>
              <a:t>– What is the main ecological problem in a place where you live? </a:t>
            </a:r>
            <a:endParaRPr lang="en-US" sz="1600" b="1" dirty="0" smtClean="0"/>
          </a:p>
          <a:p>
            <a:pPr marL="0" indent="0">
              <a:buNone/>
            </a:pPr>
            <a:r>
              <a:rPr lang="en-US" sz="1600" b="1" dirty="0">
                <a:solidFill>
                  <a:srgbClr val="FF0000"/>
                </a:solidFill>
              </a:rPr>
              <a:t>There is a number of ecological problems in my city, but I think the main problem is polluted sea. That’s way it is not advisable that you swim or take drinking water here</a:t>
            </a:r>
            <a:r>
              <a:rPr lang="en-US" sz="1600" b="1" dirty="0" smtClean="0">
                <a:solidFill>
                  <a:srgbClr val="FF0000"/>
                </a:solidFill>
              </a:rPr>
              <a:t>.</a:t>
            </a:r>
          </a:p>
        </p:txBody>
      </p:sp>
      <p:sp>
        <p:nvSpPr>
          <p:cNvPr id="7" name="Прямоугольник 6"/>
          <p:cNvSpPr/>
          <p:nvPr/>
        </p:nvSpPr>
        <p:spPr>
          <a:xfrm>
            <a:off x="755576" y="6488936"/>
            <a:ext cx="7776864" cy="400110"/>
          </a:xfrm>
          <a:prstGeom prst="rect">
            <a:avLst/>
          </a:prstGeom>
        </p:spPr>
        <p:txBody>
          <a:bodyPr wrap="square">
            <a:spAutoFit/>
          </a:bodyPr>
          <a:lstStyle/>
          <a:p>
            <a:r>
              <a:rPr lang="en-US" sz="2000" dirty="0" smtClean="0">
                <a:solidFill>
                  <a:schemeClr val="accent1">
                    <a:lumMod val="75000"/>
                  </a:schemeClr>
                </a:solidFill>
              </a:rPr>
              <a:t>This is the end of the survey. Thank you very much for your help.</a:t>
            </a:r>
            <a:endParaRPr lang="ru-RU" sz="2000" dirty="0">
              <a:solidFill>
                <a:schemeClr val="accent1">
                  <a:lumMod val="75000"/>
                </a:schemeClr>
              </a:solidFill>
            </a:endParaRPr>
          </a:p>
        </p:txBody>
      </p:sp>
      <p:sp>
        <p:nvSpPr>
          <p:cNvPr id="2" name="Заголовок 1"/>
          <p:cNvSpPr>
            <a:spLocks noGrp="1"/>
          </p:cNvSpPr>
          <p:nvPr>
            <p:ph type="title"/>
          </p:nvPr>
        </p:nvSpPr>
        <p:spPr>
          <a:xfrm>
            <a:off x="457200" y="0"/>
            <a:ext cx="8229600" cy="620688"/>
          </a:xfrm>
        </p:spPr>
        <p:txBody>
          <a:bodyPr/>
          <a:lstStyle/>
          <a:p>
            <a:r>
              <a:rPr lang="en-US" sz="4000" dirty="0" smtClean="0"/>
              <a:t>Possible answers:</a:t>
            </a:r>
            <a:endParaRPr lang="ru-RU" sz="4000" dirty="0"/>
          </a:p>
        </p:txBody>
      </p:sp>
    </p:spTree>
    <p:extLst>
      <p:ext uri="{BB962C8B-B14F-4D97-AF65-F5344CB8AC3E}">
        <p14:creationId xmlns:p14="http://schemas.microsoft.com/office/powerpoint/2010/main" val="2490880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
                                            <p:txEl>
                                              <p:pRg st="0" end="0"/>
                                            </p:txEl>
                                          </p:spTgt>
                                        </p:tgtEl>
                                        <p:attrNameLst>
                                          <p:attrName>style.visibility</p:attrName>
                                        </p:attrNameLst>
                                      </p:cBhvr>
                                      <p:to>
                                        <p:strVal val="visible"/>
                                      </p:to>
                                    </p:set>
                                    <p:animEffect transition="in" filter="fade">
                                      <p:cBhvr>
                                        <p:cTn id="37" dur="500"/>
                                        <p:tgtEl>
                                          <p:spTgt spid="5">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5">
                                            <p:txEl>
                                              <p:pRg st="1" end="1"/>
                                            </p:txEl>
                                          </p:spTgt>
                                        </p:tgtEl>
                                        <p:attrNameLst>
                                          <p:attrName>style.visibility</p:attrName>
                                        </p:attrNameLst>
                                      </p:cBhvr>
                                      <p:to>
                                        <p:strVal val="visible"/>
                                      </p:to>
                                    </p:set>
                                    <p:animEffect transition="in" filter="fade">
                                      <p:cBhvr>
                                        <p:cTn id="42" dur="500"/>
                                        <p:tgtEl>
                                          <p:spTgt spid="5">
                                            <p:txEl>
                                              <p:pRg st="1" end="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5">
                                            <p:txEl>
                                              <p:pRg st="2" end="2"/>
                                            </p:txEl>
                                          </p:spTgt>
                                        </p:tgtEl>
                                        <p:attrNameLst>
                                          <p:attrName>style.visibility</p:attrName>
                                        </p:attrNameLst>
                                      </p:cBhvr>
                                      <p:to>
                                        <p:strVal val="visible"/>
                                      </p:to>
                                    </p:set>
                                    <p:animEffect transition="in" filter="fade">
                                      <p:cBhvr>
                                        <p:cTn id="47" dur="500"/>
                                        <p:tgtEl>
                                          <p:spTgt spid="5">
                                            <p:txEl>
                                              <p:pRg st="2" end="2"/>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5">
                                            <p:txEl>
                                              <p:pRg st="3" end="3"/>
                                            </p:txEl>
                                          </p:spTgt>
                                        </p:tgtEl>
                                        <p:attrNameLst>
                                          <p:attrName>style.visibility</p:attrName>
                                        </p:attrNameLst>
                                      </p:cBhvr>
                                      <p:to>
                                        <p:strVal val="visible"/>
                                      </p:to>
                                    </p:set>
                                    <p:animEffect transition="in" filter="fade">
                                      <p:cBhvr>
                                        <p:cTn id="52" dur="500"/>
                                        <p:tgtEl>
                                          <p:spTgt spid="5">
                                            <p:txEl>
                                              <p:pRg st="3" end="3"/>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5">
                                            <p:txEl>
                                              <p:pRg st="4" end="4"/>
                                            </p:txEl>
                                          </p:spTgt>
                                        </p:tgtEl>
                                        <p:attrNameLst>
                                          <p:attrName>style.visibility</p:attrName>
                                        </p:attrNameLst>
                                      </p:cBhvr>
                                      <p:to>
                                        <p:strVal val="visible"/>
                                      </p:to>
                                    </p:set>
                                    <p:animEffect transition="in" filter="fade">
                                      <p:cBhvr>
                                        <p:cTn id="57" dur="500"/>
                                        <p:tgtEl>
                                          <p:spTgt spid="5">
                                            <p:txEl>
                                              <p:pRg st="4" end="4"/>
                                            </p:txEl>
                                          </p:spTgt>
                                        </p:tgtEl>
                                      </p:cBhvr>
                                    </p:animEffect>
                                  </p:childTnLst>
                                </p:cTn>
                              </p:par>
                              <p:par>
                                <p:cTn id="58" presetID="10" presetClass="entr" presetSubtype="0" fill="hold" nodeType="withEffect">
                                  <p:stCondLst>
                                    <p:cond delay="0"/>
                                  </p:stCondLst>
                                  <p:childTnLst>
                                    <p:set>
                                      <p:cBhvr>
                                        <p:cTn id="59" dur="1" fill="hold">
                                          <p:stCondLst>
                                            <p:cond delay="0"/>
                                          </p:stCondLst>
                                        </p:cTn>
                                        <p:tgtEl>
                                          <p:spTgt spid="5">
                                            <p:txEl>
                                              <p:pRg st="5" end="5"/>
                                            </p:txEl>
                                          </p:spTgt>
                                        </p:tgtEl>
                                        <p:attrNameLst>
                                          <p:attrName>style.visibility</p:attrName>
                                        </p:attrNameLst>
                                      </p:cBhvr>
                                      <p:to>
                                        <p:strVal val="visible"/>
                                      </p:to>
                                    </p:set>
                                    <p:animEffect transition="in" filter="fade">
                                      <p:cBhvr>
                                        <p:cTn id="60" dur="500"/>
                                        <p:tgtEl>
                                          <p:spTgt spid="5">
                                            <p:txEl>
                                              <p:pRg st="5" end="5"/>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fade">
                                      <p:cBhvr>
                                        <p:cTn id="6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908720"/>
            <a:ext cx="8856984" cy="908720"/>
          </a:xfrm>
        </p:spPr>
        <p:txBody>
          <a:bodyPr/>
          <a:lstStyle/>
          <a:p>
            <a:pPr>
              <a:lnSpc>
                <a:spcPct val="100000"/>
              </a:lnSpc>
            </a:pPr>
            <a:r>
              <a:rPr lang="en-US" sz="2800" dirty="0" smtClean="0"/>
              <a:t>You are going to read the text aloud. You have 1.5 minutes to read the text silently, and then be ready to read it aloud. Remember that you will not have more than 2 minutes for reading aloud.</a:t>
            </a:r>
            <a:endParaRPr lang="ru-RU" sz="2800" dirty="0"/>
          </a:p>
        </p:txBody>
      </p:sp>
      <p:sp>
        <p:nvSpPr>
          <p:cNvPr id="4" name="Объект 3"/>
          <p:cNvSpPr>
            <a:spLocks noGrp="1"/>
          </p:cNvSpPr>
          <p:nvPr>
            <p:ph sz="quarter" idx="13"/>
          </p:nvPr>
        </p:nvSpPr>
        <p:spPr>
          <a:xfrm>
            <a:off x="179512" y="1916832"/>
            <a:ext cx="8856984" cy="4526280"/>
          </a:xfrm>
        </p:spPr>
        <p:txBody>
          <a:bodyPr>
            <a:normAutofit/>
          </a:bodyPr>
          <a:lstStyle/>
          <a:p>
            <a:pPr marL="0" indent="0">
              <a:buNone/>
            </a:pPr>
            <a:r>
              <a:rPr lang="en-US" dirty="0">
                <a:latin typeface="Arial" panose="020B0604020202020204" pitchFamily="34" charset="0"/>
                <a:cs typeface="Arial" panose="020B0604020202020204" pitchFamily="34" charset="0"/>
              </a:rPr>
              <a:t>If you look at the night sky, you will see an endless number of stars. When there are no clouds, you can also see a band of light that goes across the sky. It is called the Milky Way. In 1610, after the invention of the telescope, scientists found out that the Milky Way consists of individual stars. Our Solar System is a tiny part of the Milky Way and it is located close to its </a:t>
            </a:r>
            <a:r>
              <a:rPr lang="en-US" dirty="0" err="1">
                <a:latin typeface="Arial" panose="020B0604020202020204" pitchFamily="34" charset="0"/>
                <a:cs typeface="Arial" panose="020B0604020202020204" pitchFamily="34" charset="0"/>
              </a:rPr>
              <a:t>centre</a:t>
            </a:r>
            <a:r>
              <a:rPr lang="en-US" dirty="0">
                <a:latin typeface="Arial" panose="020B0604020202020204" pitchFamily="34" charset="0"/>
                <a:cs typeface="Arial" panose="020B0604020202020204" pitchFamily="34" charset="0"/>
              </a:rPr>
              <a:t>. The Milky Way contains over 200 billion stars and enough dust and gas to make billions more. More than half of the stars are older than our Sun. Until the last century, scientists believed that all the stars of the Universe were inside the Milky Way. Now, it is well-known that there are a lot of other galaxies like ours.</a:t>
            </a:r>
            <a:endParaRPr lang="ru-R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844134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4"/>
          <p:cNvSpPr>
            <a:spLocks noGrp="1"/>
          </p:cNvSpPr>
          <p:nvPr>
            <p:ph sz="half" idx="2"/>
          </p:nvPr>
        </p:nvSpPr>
        <p:spPr>
          <a:xfrm>
            <a:off x="5292080" y="548680"/>
            <a:ext cx="3851920" cy="5616624"/>
          </a:xfrm>
        </p:spPr>
        <p:txBody>
          <a:bodyPr>
            <a:noAutofit/>
          </a:bodyPr>
          <a:lstStyle/>
          <a:p>
            <a:pPr marL="0" indent="0">
              <a:buNone/>
            </a:pPr>
            <a:r>
              <a:rPr lang="en-US" sz="1600" b="1" dirty="0" smtClean="0"/>
              <a:t>– </a:t>
            </a:r>
            <a:r>
              <a:rPr lang="en-US" sz="1600" b="1" dirty="0"/>
              <a:t>Do you think school uniform is necessary, or not. Why do you think so</a:t>
            </a:r>
            <a:r>
              <a:rPr lang="en-US" sz="1600" b="1" dirty="0" smtClean="0"/>
              <a:t>? </a:t>
            </a:r>
          </a:p>
          <a:p>
            <a:pPr marL="0" indent="0">
              <a:buNone/>
            </a:pPr>
            <a:r>
              <a:rPr lang="en-US" sz="1600" b="1" dirty="0">
                <a:solidFill>
                  <a:srgbClr val="FF0000"/>
                </a:solidFill>
              </a:rPr>
              <a:t>As for me, I think school uniform is necessary because it makes schoolchildren more disciplined and focused on the study. If schoolchildren are allowed to wear whatever they want, they put on ripped jeans, T-shirts of different colors and what not. It is like they come to school to have a ball, but not to learn</a:t>
            </a:r>
            <a:r>
              <a:rPr lang="en-US" sz="1600" b="1" dirty="0" smtClean="0">
                <a:solidFill>
                  <a:srgbClr val="FF0000"/>
                </a:solidFill>
              </a:rPr>
              <a:t>.</a:t>
            </a:r>
          </a:p>
          <a:p>
            <a:pPr marL="0" indent="0">
              <a:buNone/>
            </a:pPr>
            <a:r>
              <a:rPr lang="en-US" sz="1600" b="1" dirty="0" smtClean="0"/>
              <a:t>– </a:t>
            </a:r>
            <a:r>
              <a:rPr lang="en-US" sz="1600" b="1" dirty="0"/>
              <a:t>What would you recommend your friends do to improve their English</a:t>
            </a:r>
            <a:r>
              <a:rPr lang="en-US" sz="1600" b="1" dirty="0" smtClean="0"/>
              <a:t>?</a:t>
            </a:r>
          </a:p>
          <a:p>
            <a:pPr marL="0" indent="0">
              <a:buNone/>
            </a:pPr>
            <a:r>
              <a:rPr lang="en-US" sz="1600" b="1" dirty="0"/>
              <a:t> </a:t>
            </a:r>
            <a:r>
              <a:rPr lang="en-US" sz="1600" b="1" dirty="0">
                <a:solidFill>
                  <a:srgbClr val="FF0000"/>
                </a:solidFill>
              </a:rPr>
              <a:t>I would recommend them to watch English lessons made by native speakers on </a:t>
            </a:r>
            <a:r>
              <a:rPr lang="en-US" sz="1600" b="1" dirty="0" err="1">
                <a:solidFill>
                  <a:srgbClr val="FF0000"/>
                </a:solidFill>
              </a:rPr>
              <a:t>youtube</a:t>
            </a:r>
            <a:r>
              <a:rPr lang="en-US" sz="1600" b="1" dirty="0">
                <a:solidFill>
                  <a:srgbClr val="FF0000"/>
                </a:solidFill>
              </a:rPr>
              <a:t>. They are very exciting and easy to understand. In addition to it, I would recommend my friends to read English books, because reading makes your vocabulary richer</a:t>
            </a:r>
            <a:r>
              <a:rPr lang="en-US" sz="1600" b="1" dirty="0"/>
              <a:t>.</a:t>
            </a:r>
            <a:endParaRPr lang="ru-RU" sz="1600" b="1" dirty="0"/>
          </a:p>
        </p:txBody>
      </p:sp>
      <p:sp>
        <p:nvSpPr>
          <p:cNvPr id="6" name="Объект 5"/>
          <p:cNvSpPr>
            <a:spLocks noGrp="1"/>
          </p:cNvSpPr>
          <p:nvPr>
            <p:ph sz="quarter" idx="13"/>
          </p:nvPr>
        </p:nvSpPr>
        <p:spPr>
          <a:xfrm>
            <a:off x="179512" y="476672"/>
            <a:ext cx="5112560" cy="5472608"/>
          </a:xfrm>
        </p:spPr>
        <p:txBody>
          <a:bodyPr>
            <a:noAutofit/>
          </a:bodyPr>
          <a:lstStyle/>
          <a:p>
            <a:pPr marL="0" indent="0">
              <a:buNone/>
            </a:pPr>
            <a:r>
              <a:rPr lang="en-US" sz="1600" dirty="0"/>
              <a:t>– </a:t>
            </a:r>
            <a:r>
              <a:rPr lang="en-US" sz="1600" b="1" dirty="0"/>
              <a:t>How many lessons do you usually have</a:t>
            </a:r>
            <a:r>
              <a:rPr lang="en-US" sz="1600" b="1" dirty="0" smtClean="0"/>
              <a:t>?</a:t>
            </a:r>
          </a:p>
          <a:p>
            <a:pPr marL="0" indent="0">
              <a:buNone/>
            </a:pPr>
            <a:r>
              <a:rPr lang="en-US" sz="1600" b="1" dirty="0">
                <a:solidFill>
                  <a:srgbClr val="FF0000"/>
                </a:solidFill>
              </a:rPr>
              <a:t>I usually have six lessons a day. But on Tuesday I have an extra English lesson to prepare for the exam</a:t>
            </a:r>
            <a:r>
              <a:rPr lang="en-US" sz="1600" b="1" dirty="0" smtClean="0">
                <a:solidFill>
                  <a:srgbClr val="FF0000"/>
                </a:solidFill>
              </a:rPr>
              <a:t>.</a:t>
            </a:r>
          </a:p>
          <a:p>
            <a:pPr marL="0" indent="0">
              <a:buNone/>
            </a:pPr>
            <a:r>
              <a:rPr lang="en-US" sz="1600" b="1" dirty="0" smtClean="0"/>
              <a:t>– </a:t>
            </a:r>
            <a:r>
              <a:rPr lang="en-US" sz="1600" b="1" dirty="0"/>
              <a:t>What subject do you </a:t>
            </a:r>
            <a:r>
              <a:rPr lang="en-US" sz="1600" b="1" dirty="0" smtClean="0"/>
              <a:t>find </a:t>
            </a:r>
            <a:r>
              <a:rPr lang="en-US" sz="1600" b="1" dirty="0"/>
              <a:t>the </a:t>
            </a:r>
            <a:r>
              <a:rPr lang="en-US" sz="1600" b="1" dirty="0" smtClean="0"/>
              <a:t>most </a:t>
            </a:r>
            <a:r>
              <a:rPr lang="en-US" sz="1600" b="1" dirty="0"/>
              <a:t>difficult</a:t>
            </a:r>
            <a:r>
              <a:rPr lang="en-US" sz="1600" b="1" dirty="0" smtClean="0"/>
              <a:t>? </a:t>
            </a:r>
          </a:p>
          <a:p>
            <a:pPr marL="0" indent="0">
              <a:buNone/>
            </a:pPr>
            <a:r>
              <a:rPr lang="en-US" sz="1600" b="1" dirty="0">
                <a:solidFill>
                  <a:srgbClr val="FF0000"/>
                </a:solidFill>
              </a:rPr>
              <a:t>I find mathematics the most difficult subject because I often get confused with so many formulae. And frankly speaking, I lack motivation for this subject because I don’t relate my future career to mathematics</a:t>
            </a:r>
            <a:r>
              <a:rPr lang="en-US" sz="1600" b="1" dirty="0" smtClean="0">
                <a:solidFill>
                  <a:srgbClr val="FF0000"/>
                </a:solidFill>
              </a:rPr>
              <a:t>.</a:t>
            </a:r>
          </a:p>
          <a:p>
            <a:pPr marL="0" indent="0">
              <a:buNone/>
            </a:pPr>
            <a:r>
              <a:rPr lang="en-US" sz="1600" b="1" dirty="0" smtClean="0"/>
              <a:t>– </a:t>
            </a:r>
            <a:r>
              <a:rPr lang="en-US" sz="1600" b="1" dirty="0"/>
              <a:t>What is your </a:t>
            </a:r>
            <a:r>
              <a:rPr lang="en-US" sz="1600" b="1" dirty="0" err="1"/>
              <a:t>favourite</a:t>
            </a:r>
            <a:r>
              <a:rPr lang="en-US" sz="1600" b="1" dirty="0"/>
              <a:t> weekday? Why do you like it? </a:t>
            </a:r>
            <a:endParaRPr lang="en-US" sz="1600" b="1" dirty="0" smtClean="0"/>
          </a:p>
          <a:p>
            <a:pPr marL="0" indent="0">
              <a:buNone/>
            </a:pPr>
            <a:r>
              <a:rPr lang="en-US" sz="1600" b="1" dirty="0" smtClean="0">
                <a:solidFill>
                  <a:srgbClr val="FF0000"/>
                </a:solidFill>
              </a:rPr>
              <a:t>Well</a:t>
            </a:r>
            <a:r>
              <a:rPr lang="en-US" sz="1600" b="1" dirty="0">
                <a:solidFill>
                  <a:srgbClr val="FF0000"/>
                </a:solidFill>
              </a:rPr>
              <a:t>, my </a:t>
            </a:r>
            <a:r>
              <a:rPr lang="en-US" sz="1600" b="1" dirty="0" err="1">
                <a:solidFill>
                  <a:srgbClr val="FF0000"/>
                </a:solidFill>
              </a:rPr>
              <a:t>favourite</a:t>
            </a:r>
            <a:r>
              <a:rPr lang="en-US" sz="1600" b="1" dirty="0">
                <a:solidFill>
                  <a:srgbClr val="FF0000"/>
                </a:solidFill>
              </a:rPr>
              <a:t> weekday is Sunday. I like it because there is no school on this day. Sometimes, my friends and I have parties on Sunday, or we go to the cinema or theatre.</a:t>
            </a:r>
            <a:endParaRPr lang="en-US" sz="1600" b="1" dirty="0" smtClean="0">
              <a:solidFill>
                <a:srgbClr val="FF0000"/>
              </a:solidFill>
            </a:endParaRPr>
          </a:p>
          <a:p>
            <a:pPr marL="0" indent="0">
              <a:buNone/>
            </a:pPr>
            <a:r>
              <a:rPr lang="en-US" sz="1600" b="1" dirty="0" smtClean="0"/>
              <a:t>– </a:t>
            </a:r>
            <a:r>
              <a:rPr lang="en-US" sz="1600" b="1" dirty="0"/>
              <a:t>What sport facilities do you have in your school? </a:t>
            </a:r>
          </a:p>
          <a:p>
            <a:pPr marL="0" indent="0">
              <a:buNone/>
            </a:pPr>
            <a:r>
              <a:rPr lang="en-US" sz="1600" b="1" dirty="0">
                <a:solidFill>
                  <a:srgbClr val="FF0000"/>
                </a:solidFill>
              </a:rPr>
              <a:t>We have a number of sport facilities in our school: a swimming pool, a gym. There is also an athletic field near the school. The junior schoolchildren enjoy swimming in the pool most of all, while the senior schoolchildren like working out with weights in the gym.</a:t>
            </a:r>
            <a:endParaRPr lang="ru-RU" sz="1600" dirty="0">
              <a:solidFill>
                <a:srgbClr val="FF0000"/>
              </a:solidFill>
            </a:endParaRPr>
          </a:p>
        </p:txBody>
      </p:sp>
      <p:sp>
        <p:nvSpPr>
          <p:cNvPr id="7" name="Прямоугольник 6"/>
          <p:cNvSpPr/>
          <p:nvPr/>
        </p:nvSpPr>
        <p:spPr>
          <a:xfrm>
            <a:off x="755576" y="6488936"/>
            <a:ext cx="7776864" cy="400110"/>
          </a:xfrm>
          <a:prstGeom prst="rect">
            <a:avLst/>
          </a:prstGeom>
        </p:spPr>
        <p:txBody>
          <a:bodyPr wrap="square">
            <a:spAutoFit/>
          </a:bodyPr>
          <a:lstStyle/>
          <a:p>
            <a:r>
              <a:rPr lang="en-US" sz="2000" dirty="0" smtClean="0">
                <a:solidFill>
                  <a:schemeClr val="accent1">
                    <a:lumMod val="75000"/>
                  </a:schemeClr>
                </a:solidFill>
              </a:rPr>
              <a:t>This is the end of the survey. Thank you very much for your help.</a:t>
            </a:r>
            <a:endParaRPr lang="ru-RU" sz="2000" dirty="0">
              <a:solidFill>
                <a:schemeClr val="accent1">
                  <a:lumMod val="75000"/>
                </a:schemeClr>
              </a:solidFill>
            </a:endParaRPr>
          </a:p>
        </p:txBody>
      </p:sp>
      <p:sp>
        <p:nvSpPr>
          <p:cNvPr id="2" name="Заголовок 1"/>
          <p:cNvSpPr>
            <a:spLocks noGrp="1"/>
          </p:cNvSpPr>
          <p:nvPr>
            <p:ph type="title"/>
          </p:nvPr>
        </p:nvSpPr>
        <p:spPr>
          <a:xfrm>
            <a:off x="457200" y="0"/>
            <a:ext cx="8229600" cy="620688"/>
          </a:xfrm>
        </p:spPr>
        <p:txBody>
          <a:bodyPr/>
          <a:lstStyle/>
          <a:p>
            <a:r>
              <a:rPr lang="en-US" sz="4000" dirty="0" smtClean="0"/>
              <a:t>Possible answers:</a:t>
            </a:r>
            <a:endParaRPr lang="ru-RU" sz="4000" dirty="0"/>
          </a:p>
        </p:txBody>
      </p:sp>
    </p:spTree>
    <p:extLst>
      <p:ext uri="{BB962C8B-B14F-4D97-AF65-F5344CB8AC3E}">
        <p14:creationId xmlns:p14="http://schemas.microsoft.com/office/powerpoint/2010/main" val="694809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fade">
                                      <p:cBhvr>
                                        <p:cTn id="10" dur="500"/>
                                        <p:tgtEl>
                                          <p:spTgt spid="6">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500"/>
                                        <p:tgtEl>
                                          <p:spTgt spid="6">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6">
                                            <p:txEl>
                                              <p:pRg st="3" end="3"/>
                                            </p:txEl>
                                          </p:spTgt>
                                        </p:tgtEl>
                                        <p:attrNameLst>
                                          <p:attrName>style.visibility</p:attrName>
                                        </p:attrNameLst>
                                      </p:cBhvr>
                                      <p:to>
                                        <p:strVal val="visible"/>
                                      </p:to>
                                    </p:set>
                                    <p:animEffect transition="in" filter="fade">
                                      <p:cBhvr>
                                        <p:cTn id="18" dur="500"/>
                                        <p:tgtEl>
                                          <p:spTgt spid="6">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fade">
                                      <p:cBhvr>
                                        <p:cTn id="23" dur="500"/>
                                        <p:tgtEl>
                                          <p:spTgt spid="6">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6">
                                            <p:txEl>
                                              <p:pRg st="5" end="5"/>
                                            </p:txEl>
                                          </p:spTgt>
                                        </p:tgtEl>
                                        <p:attrNameLst>
                                          <p:attrName>style.visibility</p:attrName>
                                        </p:attrNameLst>
                                      </p:cBhvr>
                                      <p:to>
                                        <p:strVal val="visible"/>
                                      </p:to>
                                    </p:set>
                                    <p:animEffect transition="in" filter="fade">
                                      <p:cBhvr>
                                        <p:cTn id="26" dur="500"/>
                                        <p:tgtEl>
                                          <p:spTgt spid="6">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animEffect transition="in" filter="fade">
                                      <p:cBhvr>
                                        <p:cTn id="31" dur="500"/>
                                        <p:tgtEl>
                                          <p:spTgt spid="6">
                                            <p:txEl>
                                              <p:pRg st="6" end="6"/>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6">
                                            <p:txEl>
                                              <p:pRg st="7" end="7"/>
                                            </p:txEl>
                                          </p:spTgt>
                                        </p:tgtEl>
                                        <p:attrNameLst>
                                          <p:attrName>style.visibility</p:attrName>
                                        </p:attrNameLst>
                                      </p:cBhvr>
                                      <p:to>
                                        <p:strVal val="visible"/>
                                      </p:to>
                                    </p:set>
                                    <p:animEffect transition="in" filter="fade">
                                      <p:cBhvr>
                                        <p:cTn id="34" dur="500"/>
                                        <p:tgtEl>
                                          <p:spTgt spid="6">
                                            <p:txEl>
                                              <p:pRg st="7" end="7"/>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5">
                                            <p:txEl>
                                              <p:pRg st="0" end="0"/>
                                            </p:txEl>
                                          </p:spTgt>
                                        </p:tgtEl>
                                        <p:attrNameLst>
                                          <p:attrName>style.visibility</p:attrName>
                                        </p:attrNameLst>
                                      </p:cBhvr>
                                      <p:to>
                                        <p:strVal val="visible"/>
                                      </p:to>
                                    </p:set>
                                    <p:animEffect transition="in" filter="fade">
                                      <p:cBhvr>
                                        <p:cTn id="39" dur="500"/>
                                        <p:tgtEl>
                                          <p:spTgt spid="5">
                                            <p:txEl>
                                              <p:pRg st="0" end="0"/>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5">
                                            <p:txEl>
                                              <p:pRg st="1" end="1"/>
                                            </p:txEl>
                                          </p:spTgt>
                                        </p:tgtEl>
                                        <p:attrNameLst>
                                          <p:attrName>style.visibility</p:attrName>
                                        </p:attrNameLst>
                                      </p:cBhvr>
                                      <p:to>
                                        <p:strVal val="visible"/>
                                      </p:to>
                                    </p:set>
                                    <p:animEffect transition="in" filter="fade">
                                      <p:cBhvr>
                                        <p:cTn id="42" dur="500"/>
                                        <p:tgtEl>
                                          <p:spTgt spid="5">
                                            <p:txEl>
                                              <p:pRg st="1" end="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5">
                                            <p:txEl>
                                              <p:pRg st="2" end="2"/>
                                            </p:txEl>
                                          </p:spTgt>
                                        </p:tgtEl>
                                        <p:attrNameLst>
                                          <p:attrName>style.visibility</p:attrName>
                                        </p:attrNameLst>
                                      </p:cBhvr>
                                      <p:to>
                                        <p:strVal val="visible"/>
                                      </p:to>
                                    </p:set>
                                    <p:animEffect transition="in" filter="fade">
                                      <p:cBhvr>
                                        <p:cTn id="47" dur="500"/>
                                        <p:tgtEl>
                                          <p:spTgt spid="5">
                                            <p:txEl>
                                              <p:pRg st="2" end="2"/>
                                            </p:txEl>
                                          </p:spTgt>
                                        </p:tgtEl>
                                      </p:cBhvr>
                                    </p:animEffect>
                                  </p:childTnLst>
                                </p:cTn>
                              </p:par>
                              <p:par>
                                <p:cTn id="48" presetID="10" presetClass="entr" presetSubtype="0" fill="hold" nodeType="withEffect">
                                  <p:stCondLst>
                                    <p:cond delay="0"/>
                                  </p:stCondLst>
                                  <p:childTnLst>
                                    <p:set>
                                      <p:cBhvr>
                                        <p:cTn id="49" dur="1" fill="hold">
                                          <p:stCondLst>
                                            <p:cond delay="0"/>
                                          </p:stCondLst>
                                        </p:cTn>
                                        <p:tgtEl>
                                          <p:spTgt spid="5">
                                            <p:txEl>
                                              <p:pRg st="3" end="3"/>
                                            </p:txEl>
                                          </p:spTgt>
                                        </p:tgtEl>
                                        <p:attrNameLst>
                                          <p:attrName>style.visibility</p:attrName>
                                        </p:attrNameLst>
                                      </p:cBhvr>
                                      <p:to>
                                        <p:strVal val="visible"/>
                                      </p:to>
                                    </p:set>
                                    <p:animEffect transition="in" filter="fade">
                                      <p:cBhvr>
                                        <p:cTn id="50" dur="500"/>
                                        <p:tgtEl>
                                          <p:spTgt spid="5">
                                            <p:txEl>
                                              <p:pRg st="3" end="3"/>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fade">
                                      <p:cBhvr>
                                        <p:cTn id="5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836712"/>
            <a:ext cx="8856984" cy="908720"/>
          </a:xfrm>
        </p:spPr>
        <p:txBody>
          <a:bodyPr/>
          <a:lstStyle/>
          <a:p>
            <a:pPr>
              <a:lnSpc>
                <a:spcPct val="100000"/>
              </a:lnSpc>
            </a:pPr>
            <a:r>
              <a:rPr lang="en-US" sz="2800" dirty="0"/>
              <a:t>You are going to read the text aloud. You have 1.5 minutes to read the text silently, and then be ready to read it aloud. Remember that you will not have more than 2 minutes for reading aloud.</a:t>
            </a:r>
            <a:endParaRPr lang="ru-RU" sz="2800" dirty="0"/>
          </a:p>
        </p:txBody>
      </p:sp>
      <p:sp>
        <p:nvSpPr>
          <p:cNvPr id="4" name="Объект 3"/>
          <p:cNvSpPr>
            <a:spLocks noGrp="1"/>
          </p:cNvSpPr>
          <p:nvPr>
            <p:ph sz="quarter" idx="13"/>
          </p:nvPr>
        </p:nvSpPr>
        <p:spPr>
          <a:xfrm>
            <a:off x="179512" y="1844824"/>
            <a:ext cx="8856984" cy="4526280"/>
          </a:xfrm>
        </p:spPr>
        <p:txBody>
          <a:bodyPr>
            <a:normAutofit/>
          </a:bodyPr>
          <a:lstStyle/>
          <a:p>
            <a:pPr marL="0" indent="0">
              <a:buNone/>
            </a:pPr>
            <a:r>
              <a:rPr lang="en-US" dirty="0" smtClean="0">
                <a:latin typeface="Arial" panose="020B0604020202020204" pitchFamily="34" charset="0"/>
                <a:cs typeface="Arial" panose="020B0604020202020204" pitchFamily="34" charset="0"/>
              </a:rPr>
              <a:t>This </a:t>
            </a:r>
            <a:r>
              <a:rPr lang="en-US" dirty="0">
                <a:latin typeface="Arial" panose="020B0604020202020204" pitchFamily="34" charset="0"/>
                <a:cs typeface="Arial" panose="020B0604020202020204" pitchFamily="34" charset="0"/>
              </a:rPr>
              <a:t>fish is called the Black sea devil. We don't know much about it. It lives deep </a:t>
            </a:r>
            <a:r>
              <a:rPr lang="en-US" dirty="0" smtClean="0">
                <a:latin typeface="Arial" panose="020B0604020202020204" pitchFamily="34" charset="0"/>
                <a:cs typeface="Arial" panose="020B0604020202020204" pitchFamily="34" charset="0"/>
              </a:rPr>
              <a:t>in </a:t>
            </a:r>
            <a:r>
              <a:rPr lang="en-US" dirty="0">
                <a:latin typeface="Arial" panose="020B0604020202020204" pitchFamily="34" charset="0"/>
                <a:cs typeface="Arial" panose="020B0604020202020204" pitchFamily="34" charset="0"/>
              </a:rPr>
              <a:t>the darkness of the sea and seldom comes up. Scientists aren't even sure </a:t>
            </a:r>
            <a:r>
              <a:rPr lang="en-US" dirty="0" smtClean="0">
                <a:latin typeface="Arial" panose="020B0604020202020204" pitchFamily="34" charset="0"/>
                <a:cs typeface="Arial" panose="020B0604020202020204" pitchFamily="34" charset="0"/>
              </a:rPr>
              <a:t>how </a:t>
            </a:r>
            <a:r>
              <a:rPr lang="en-US" dirty="0">
                <a:latin typeface="Arial" panose="020B0604020202020204" pitchFamily="34" charset="0"/>
                <a:cs typeface="Arial" panose="020B0604020202020204" pitchFamily="34" charset="0"/>
              </a:rPr>
              <a:t>long it lives. The amazing fact is that the Black sea devil can perfectly adapt </a:t>
            </a:r>
            <a:r>
              <a:rPr lang="en-US" dirty="0" smtClean="0">
                <a:latin typeface="Arial" panose="020B0604020202020204" pitchFamily="34" charset="0"/>
                <a:cs typeface="Arial" panose="020B0604020202020204" pitchFamily="34" charset="0"/>
              </a:rPr>
              <a:t>to </a:t>
            </a:r>
            <a:r>
              <a:rPr lang="en-US" dirty="0">
                <a:latin typeface="Arial" panose="020B0604020202020204" pitchFamily="34" charset="0"/>
                <a:cs typeface="Arial" panose="020B0604020202020204" pitchFamily="34" charset="0"/>
              </a:rPr>
              <a:t>its environment. They have sharp teeth, a big mouth arid beautiful fins used for </a:t>
            </a:r>
            <a:r>
              <a:rPr lang="en-US" dirty="0" smtClean="0">
                <a:latin typeface="Arial" panose="020B0604020202020204" pitchFamily="34" charset="0"/>
                <a:cs typeface="Arial" panose="020B0604020202020204" pitchFamily="34" charset="0"/>
              </a:rPr>
              <a:t>swimming </a:t>
            </a:r>
            <a:r>
              <a:rPr lang="en-US" dirty="0">
                <a:latin typeface="Arial" panose="020B0604020202020204" pitchFamily="34" charset="0"/>
                <a:cs typeface="Arial" panose="020B0604020202020204" pitchFamily="34" charset="0"/>
              </a:rPr>
              <a:t>and hunting. Male fish live on the back of female ones that are much </a:t>
            </a:r>
            <a:r>
              <a:rPr lang="en-US" dirty="0" smtClean="0">
                <a:latin typeface="Arial" panose="020B0604020202020204" pitchFamily="34" charset="0"/>
                <a:cs typeface="Arial" panose="020B0604020202020204" pitchFamily="34" charset="0"/>
              </a:rPr>
              <a:t>bigger </a:t>
            </a:r>
            <a:r>
              <a:rPr lang="en-US" dirty="0">
                <a:latin typeface="Arial" panose="020B0604020202020204" pitchFamily="34" charset="0"/>
                <a:cs typeface="Arial" panose="020B0604020202020204" pitchFamily="34" charset="0"/>
              </a:rPr>
              <a:t>in size. Not long ago, a Black sea devil was filmed in its natural environment for the first </a:t>
            </a:r>
            <a:r>
              <a:rPr lang="en-US" dirty="0" smtClean="0">
                <a:latin typeface="Arial" panose="020B0604020202020204" pitchFamily="34" charset="0"/>
                <a:cs typeface="Arial" panose="020B0604020202020204" pitchFamily="34" charset="0"/>
              </a:rPr>
              <a:t>time</a:t>
            </a:r>
            <a:r>
              <a:rPr lang="en-US" dirty="0">
                <a:latin typeface="Arial" panose="020B0604020202020204" pitchFamily="34" charset="0"/>
                <a:cs typeface="Arial" panose="020B0604020202020204" pitchFamily="34" charset="0"/>
              </a:rPr>
              <a:t>. The fish was then brought to the surface alive for further monitoring. It was placed in a cool, dark container. Scientists want to know if it can sense magnetic fields like sharks do. A set of experiments will help to find out.</a:t>
            </a:r>
            <a:endParaRPr lang="ru-R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809616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25651" y="764704"/>
            <a:ext cx="9278171" cy="1412776"/>
          </a:xfrm>
        </p:spPr>
        <p:txBody>
          <a:bodyPr/>
          <a:lstStyle/>
          <a:p>
            <a:pPr>
              <a:lnSpc>
                <a:spcPct val="100000"/>
              </a:lnSpc>
            </a:pPr>
            <a:r>
              <a:rPr lang="en-US" sz="2800" dirty="0"/>
              <a:t>Hello, it’s the electronic assistant of the film center. We kindly ask you to take part in our survey. We need to find out what teenagers think about the modern film industry. Please answer 6 questions. The survey is anonymous. You don’t have to give your name. So, let’s get started.</a:t>
            </a:r>
            <a:endParaRPr lang="ru-RU" sz="2800" dirty="0"/>
          </a:p>
        </p:txBody>
      </p:sp>
      <p:sp>
        <p:nvSpPr>
          <p:cNvPr id="5" name="Объект 4"/>
          <p:cNvSpPr>
            <a:spLocks noGrp="1"/>
          </p:cNvSpPr>
          <p:nvPr>
            <p:ph sz="half" idx="2"/>
          </p:nvPr>
        </p:nvSpPr>
        <p:spPr>
          <a:xfrm>
            <a:off x="4932040" y="2204864"/>
            <a:ext cx="4179416" cy="4525963"/>
          </a:xfrm>
        </p:spPr>
        <p:txBody>
          <a:bodyPr/>
          <a:lstStyle/>
          <a:p>
            <a:pPr marL="0" indent="0">
              <a:buNone/>
            </a:pPr>
            <a:r>
              <a:rPr lang="en-US" b="1" dirty="0"/>
              <a:t>– How can films in English help students improve their English?</a:t>
            </a:r>
            <a:endParaRPr lang="en-US" b="1" dirty="0" smtClean="0"/>
          </a:p>
          <a:p>
            <a:pPr marL="0" indent="0">
              <a:buNone/>
            </a:pPr>
            <a:r>
              <a:rPr lang="en-US" b="1" dirty="0" smtClean="0"/>
              <a:t>……</a:t>
            </a:r>
          </a:p>
          <a:p>
            <a:pPr marL="0" indent="0">
              <a:buNone/>
            </a:pPr>
            <a:r>
              <a:rPr lang="en-US" b="1" dirty="0"/>
              <a:t>– What film would you recommend your friends see, and why</a:t>
            </a:r>
            <a:r>
              <a:rPr lang="en-US" b="1" dirty="0" smtClean="0"/>
              <a:t>?</a:t>
            </a:r>
          </a:p>
          <a:p>
            <a:pPr marL="0" indent="0">
              <a:buNone/>
            </a:pPr>
            <a:r>
              <a:rPr lang="en-US" b="1" dirty="0" smtClean="0"/>
              <a:t>…….</a:t>
            </a:r>
            <a:endParaRPr lang="ru-RU" b="1" dirty="0"/>
          </a:p>
        </p:txBody>
      </p:sp>
      <p:sp>
        <p:nvSpPr>
          <p:cNvPr id="6" name="Объект 5"/>
          <p:cNvSpPr>
            <a:spLocks noGrp="1"/>
          </p:cNvSpPr>
          <p:nvPr>
            <p:ph sz="quarter" idx="13"/>
          </p:nvPr>
        </p:nvSpPr>
        <p:spPr>
          <a:xfrm>
            <a:off x="13796" y="2204864"/>
            <a:ext cx="4536496" cy="4526280"/>
          </a:xfrm>
        </p:spPr>
        <p:txBody>
          <a:bodyPr>
            <a:normAutofit fontScale="92500" lnSpcReduction="10000"/>
          </a:bodyPr>
          <a:lstStyle/>
          <a:p>
            <a:pPr marL="0" indent="0">
              <a:buNone/>
            </a:pPr>
            <a:r>
              <a:rPr lang="en-US" b="1" dirty="0"/>
              <a:t>– How often do you go to the cinema?</a:t>
            </a:r>
          </a:p>
          <a:p>
            <a:pPr marL="0" indent="0">
              <a:buNone/>
            </a:pPr>
            <a:r>
              <a:rPr lang="en-US" b="1" dirty="0" smtClean="0"/>
              <a:t>…..</a:t>
            </a:r>
          </a:p>
          <a:p>
            <a:pPr marL="0" indent="0">
              <a:buNone/>
            </a:pPr>
            <a:r>
              <a:rPr lang="en-US" b="1" dirty="0" smtClean="0"/>
              <a:t>–– </a:t>
            </a:r>
            <a:r>
              <a:rPr lang="en-US" b="1" dirty="0"/>
              <a:t>What kinds of films do you like most</a:t>
            </a:r>
            <a:r>
              <a:rPr lang="en-US" b="1" dirty="0" smtClean="0"/>
              <a:t>?</a:t>
            </a:r>
          </a:p>
          <a:p>
            <a:pPr marL="0" indent="0">
              <a:buNone/>
            </a:pPr>
            <a:r>
              <a:rPr lang="en-US" b="1" dirty="0" smtClean="0"/>
              <a:t>…..</a:t>
            </a:r>
          </a:p>
          <a:p>
            <a:pPr marL="0" indent="0">
              <a:buNone/>
            </a:pPr>
            <a:r>
              <a:rPr lang="en-US" b="1" dirty="0"/>
              <a:t>– </a:t>
            </a:r>
            <a:r>
              <a:rPr lang="en-US" b="1" dirty="0" smtClean="0"/>
              <a:t> </a:t>
            </a:r>
            <a:r>
              <a:rPr lang="en-US" b="1" dirty="0"/>
              <a:t>Why do you think many people prefer watching films at home</a:t>
            </a:r>
            <a:r>
              <a:rPr lang="en-US" b="1" dirty="0" smtClean="0"/>
              <a:t>?</a:t>
            </a:r>
          </a:p>
          <a:p>
            <a:pPr marL="0" indent="0">
              <a:buNone/>
            </a:pPr>
            <a:r>
              <a:rPr lang="en-US" b="1" dirty="0" smtClean="0"/>
              <a:t>……</a:t>
            </a:r>
          </a:p>
          <a:p>
            <a:pPr marL="0" indent="0">
              <a:buNone/>
            </a:pPr>
            <a:r>
              <a:rPr lang="en-US" b="1" dirty="0"/>
              <a:t>–  What do you like to do in your free time</a:t>
            </a:r>
            <a:r>
              <a:rPr lang="en-US" b="1" dirty="0" smtClean="0"/>
              <a:t>? </a:t>
            </a:r>
            <a:endParaRPr lang="en-US" b="1" dirty="0"/>
          </a:p>
          <a:p>
            <a:pPr marL="0" indent="0">
              <a:buNone/>
            </a:pPr>
            <a:r>
              <a:rPr lang="en-US" b="1" dirty="0"/>
              <a:t>…..</a:t>
            </a:r>
          </a:p>
          <a:p>
            <a:pPr marL="0" indent="0">
              <a:buNone/>
            </a:pPr>
            <a:endParaRPr lang="ru-RU" dirty="0"/>
          </a:p>
        </p:txBody>
      </p:sp>
      <p:sp>
        <p:nvSpPr>
          <p:cNvPr id="7" name="Прямоугольник 6"/>
          <p:cNvSpPr/>
          <p:nvPr/>
        </p:nvSpPr>
        <p:spPr>
          <a:xfrm>
            <a:off x="755576" y="6396335"/>
            <a:ext cx="7776864" cy="400110"/>
          </a:xfrm>
          <a:prstGeom prst="rect">
            <a:avLst/>
          </a:prstGeom>
        </p:spPr>
        <p:txBody>
          <a:bodyPr wrap="square">
            <a:spAutoFit/>
          </a:bodyPr>
          <a:lstStyle/>
          <a:p>
            <a:r>
              <a:rPr lang="en-US" sz="2000" dirty="0" smtClean="0">
                <a:solidFill>
                  <a:schemeClr val="accent1">
                    <a:lumMod val="75000"/>
                  </a:schemeClr>
                </a:solidFill>
              </a:rPr>
              <a:t>This is the end of the survey. Thank you very much for your help.</a:t>
            </a:r>
            <a:endParaRPr lang="ru-RU" sz="2000" dirty="0">
              <a:solidFill>
                <a:schemeClr val="accent1">
                  <a:lumMod val="75000"/>
                </a:schemeClr>
              </a:solidFill>
            </a:endParaRPr>
          </a:p>
        </p:txBody>
      </p:sp>
      <p:pic>
        <p:nvPicPr>
          <p:cNvPr id="2" name="9416.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7380312" y="5517232"/>
            <a:ext cx="609600" cy="609600"/>
          </a:xfrm>
          <a:prstGeom prst="rect">
            <a:avLst/>
          </a:prstGeom>
        </p:spPr>
      </p:pic>
    </p:spTree>
    <p:extLst>
      <p:ext uri="{BB962C8B-B14F-4D97-AF65-F5344CB8AC3E}">
        <p14:creationId xmlns:p14="http://schemas.microsoft.com/office/powerpoint/2010/main" val="3144270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6">
                                            <p:txEl>
                                              <p:pRg st="0" end="0"/>
                                            </p:txEl>
                                          </p:spTgt>
                                        </p:tgtEl>
                                        <p:attrNameLst>
                                          <p:attrName>style.visibility</p:attrName>
                                        </p:attrNameLst>
                                      </p:cBhvr>
                                      <p:to>
                                        <p:strVal val="visible"/>
                                      </p:to>
                                    </p:set>
                                    <p:animEffect transition="in" filter="fade">
                                      <p:cBhvr>
                                        <p:cTn id="9" dur="500"/>
                                        <p:tgtEl>
                                          <p:spTgt spid="6">
                                            <p:txEl>
                                              <p:pRg st="0" end="0"/>
                                            </p:txEl>
                                          </p:spTgt>
                                        </p:tgtEl>
                                      </p:cBhvr>
                                    </p:animEffect>
                                  </p:childTnLst>
                                </p:cTn>
                              </p:par>
                              <p:par>
                                <p:cTn id="10" presetID="10" presetClass="entr" presetSubtype="0" fill="hold" nodeType="with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fade">
                                      <p:cBhvr>
                                        <p:cTn id="37" dur="500"/>
                                        <p:tgtEl>
                                          <p:spTgt spid="6">
                                            <p:txEl>
                                              <p:pRg st="6" end="6"/>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6">
                                            <p:txEl>
                                              <p:pRg st="7" end="7"/>
                                            </p:txEl>
                                          </p:spTgt>
                                        </p:tgtEl>
                                        <p:attrNameLst>
                                          <p:attrName>style.visibility</p:attrName>
                                        </p:attrNameLst>
                                      </p:cBhvr>
                                      <p:to>
                                        <p:strVal val="visible"/>
                                      </p:to>
                                    </p:set>
                                    <p:animEffect transition="in" filter="fade">
                                      <p:cBhvr>
                                        <p:cTn id="40" dur="500"/>
                                        <p:tgtEl>
                                          <p:spTgt spid="6">
                                            <p:txEl>
                                              <p:pRg st="7" end="7"/>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5">
                                            <p:txEl>
                                              <p:pRg st="0" end="0"/>
                                            </p:txEl>
                                          </p:spTgt>
                                        </p:tgtEl>
                                        <p:attrNameLst>
                                          <p:attrName>style.visibility</p:attrName>
                                        </p:attrNameLst>
                                      </p:cBhvr>
                                      <p:to>
                                        <p:strVal val="visible"/>
                                      </p:to>
                                    </p:set>
                                    <p:animEffect transition="in" filter="fade">
                                      <p:cBhvr>
                                        <p:cTn id="45" dur="500"/>
                                        <p:tgtEl>
                                          <p:spTgt spid="5">
                                            <p:txEl>
                                              <p:pRg st="0" end="0"/>
                                            </p:txEl>
                                          </p:spTgt>
                                        </p:tgtEl>
                                      </p:cBhvr>
                                    </p:animEffect>
                                  </p:childTnLst>
                                </p:cTn>
                              </p:par>
                              <p:par>
                                <p:cTn id="46" presetID="10" presetClass="entr" presetSubtype="0" fill="hold" nodeType="withEffect">
                                  <p:stCondLst>
                                    <p:cond delay="0"/>
                                  </p:stCondLst>
                                  <p:childTnLst>
                                    <p:set>
                                      <p:cBhvr>
                                        <p:cTn id="47" dur="1" fill="hold">
                                          <p:stCondLst>
                                            <p:cond delay="0"/>
                                          </p:stCondLst>
                                        </p:cTn>
                                        <p:tgtEl>
                                          <p:spTgt spid="5">
                                            <p:txEl>
                                              <p:pRg st="1" end="1"/>
                                            </p:txEl>
                                          </p:spTgt>
                                        </p:tgtEl>
                                        <p:attrNameLst>
                                          <p:attrName>style.visibility</p:attrName>
                                        </p:attrNameLst>
                                      </p:cBhvr>
                                      <p:to>
                                        <p:strVal val="visible"/>
                                      </p:to>
                                    </p:set>
                                    <p:animEffect transition="in" filter="fade">
                                      <p:cBhvr>
                                        <p:cTn id="48" dur="500"/>
                                        <p:tgtEl>
                                          <p:spTgt spid="5">
                                            <p:txEl>
                                              <p:pRg st="1" end="1"/>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5">
                                            <p:txEl>
                                              <p:pRg st="2" end="2"/>
                                            </p:txEl>
                                          </p:spTgt>
                                        </p:tgtEl>
                                        <p:attrNameLst>
                                          <p:attrName>style.visibility</p:attrName>
                                        </p:attrNameLst>
                                      </p:cBhvr>
                                      <p:to>
                                        <p:strVal val="visible"/>
                                      </p:to>
                                    </p:set>
                                    <p:animEffect transition="in" filter="fade">
                                      <p:cBhvr>
                                        <p:cTn id="53" dur="500"/>
                                        <p:tgtEl>
                                          <p:spTgt spid="5">
                                            <p:txEl>
                                              <p:pRg st="2" end="2"/>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5">
                                            <p:txEl>
                                              <p:pRg st="3" end="3"/>
                                            </p:txEl>
                                          </p:spTgt>
                                        </p:tgtEl>
                                        <p:attrNameLst>
                                          <p:attrName>style.visibility</p:attrName>
                                        </p:attrNameLst>
                                      </p:cBhvr>
                                      <p:to>
                                        <p:strVal val="visible"/>
                                      </p:to>
                                    </p:set>
                                    <p:animEffect transition="in" filter="fade">
                                      <p:cBhvr>
                                        <p:cTn id="58" dur="500"/>
                                        <p:tgtEl>
                                          <p:spTgt spid="5">
                                            <p:txEl>
                                              <p:pRg st="3" end="3"/>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fade">
                                      <p:cBhvr>
                                        <p:cTn id="6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4" restart="whenNotActive" fill="hold" evtFilter="cancelBubble" nodeType="interactiveSeq">
                <p:stCondLst>
                  <p:cond evt="onClick" delay="0">
                    <p:tgtEl>
                      <p:spTgt spid="2"/>
                    </p:tgtEl>
                  </p:cond>
                </p:stCondLst>
                <p:endSync evt="end" delay="0">
                  <p:rtn val="all"/>
                </p:endSync>
                <p:childTnLst>
                  <p:par>
                    <p:cTn id="65" fill="hold">
                      <p:stCondLst>
                        <p:cond delay="0"/>
                      </p:stCondLst>
                      <p:childTnLst>
                        <p:par>
                          <p:cTn id="66" fill="hold">
                            <p:stCondLst>
                              <p:cond delay="0"/>
                            </p:stCondLst>
                            <p:childTnLst>
                              <p:par>
                                <p:cTn id="67" presetID="1" presetClass="mediacall" presetSubtype="0" fill="hold" nodeType="clickEffect">
                                  <p:stCondLst>
                                    <p:cond delay="0"/>
                                  </p:stCondLst>
                                  <p:childTnLst>
                                    <p:cmd type="call" cmd="playFrom(0.0)">
                                      <p:cBhvr>
                                        <p:cTn id="68" dur="358114" fill="hold"/>
                                        <p:tgtEl>
                                          <p:spTgt spid="2"/>
                                        </p:tgtEl>
                                      </p:cBhvr>
                                    </p:cmd>
                                  </p:childTnLst>
                                </p:cTn>
                              </p:par>
                            </p:childTnLst>
                          </p:cTn>
                        </p:par>
                      </p:childTnLst>
                    </p:cTn>
                  </p:par>
                </p:childTnLst>
              </p:cTn>
              <p:nextCondLst>
                <p:cond evt="onClick" delay="0">
                  <p:tgtEl>
                    <p:spTgt spid="2"/>
                  </p:tgtEl>
                </p:cond>
              </p:nextCondLst>
            </p:seq>
            <p:audio>
              <p:cMediaNode vol="80000">
                <p:cTn id="69" fill="hold" display="0">
                  <p:stCondLst>
                    <p:cond delay="indefinite"/>
                  </p:stCondLst>
                  <p:endCondLst>
                    <p:cond evt="onStopAudio" delay="0">
                      <p:tgtEl>
                        <p:sldTgt/>
                      </p:tgtEl>
                    </p:cond>
                  </p:endCondLst>
                </p:cTn>
                <p:tgtEl>
                  <p:spTgt spid="2"/>
                </p:tgtEl>
              </p:cMediaNode>
            </p:audio>
          </p:childTnLst>
        </p:cTn>
      </p:par>
    </p:tnLst>
    <p:bldLst>
      <p:bldP spid="4"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4"/>
          <p:cNvSpPr>
            <a:spLocks noGrp="1"/>
          </p:cNvSpPr>
          <p:nvPr>
            <p:ph sz="half" idx="2"/>
          </p:nvPr>
        </p:nvSpPr>
        <p:spPr>
          <a:xfrm>
            <a:off x="5075071" y="692696"/>
            <a:ext cx="4067944" cy="5616624"/>
          </a:xfrm>
        </p:spPr>
        <p:txBody>
          <a:bodyPr>
            <a:noAutofit/>
          </a:bodyPr>
          <a:lstStyle/>
          <a:p>
            <a:pPr marL="0" indent="0">
              <a:buNone/>
            </a:pPr>
            <a:r>
              <a:rPr lang="en-US" sz="1600" b="1" dirty="0"/>
              <a:t>– How can films in English help students improve their English? </a:t>
            </a:r>
            <a:endParaRPr lang="en-US" sz="1600" b="1" dirty="0" smtClean="0"/>
          </a:p>
          <a:p>
            <a:pPr marL="0" indent="0">
              <a:buNone/>
            </a:pPr>
            <a:r>
              <a:rPr lang="en-US" sz="1600" b="1" dirty="0">
                <a:solidFill>
                  <a:srgbClr val="FF0000"/>
                </a:solidFill>
              </a:rPr>
              <a:t>First of all, films in English help students improve their listening skills. You gradually get accustomed to the variety of accents, slurring of words, slang, and the like. If you find difficulties in understanding English, you can use subtitles</a:t>
            </a:r>
            <a:r>
              <a:rPr lang="en-US" sz="1600" b="1" dirty="0" smtClean="0">
                <a:solidFill>
                  <a:srgbClr val="FF0000"/>
                </a:solidFill>
              </a:rPr>
              <a:t>.</a:t>
            </a:r>
          </a:p>
          <a:p>
            <a:pPr marL="0" indent="0">
              <a:buNone/>
            </a:pPr>
            <a:r>
              <a:rPr lang="en-US" sz="1600" b="1" dirty="0"/>
              <a:t>– What film would you recommend your friends see, and why?</a:t>
            </a:r>
            <a:endParaRPr lang="en-US" sz="1600" b="1" dirty="0" smtClean="0"/>
          </a:p>
          <a:p>
            <a:pPr marL="0" indent="0">
              <a:buNone/>
            </a:pPr>
            <a:r>
              <a:rPr lang="en-US" sz="1600" b="1" dirty="0" smtClean="0"/>
              <a:t> </a:t>
            </a:r>
            <a:r>
              <a:rPr lang="en-US" sz="1600" b="1" dirty="0" smtClean="0">
                <a:solidFill>
                  <a:srgbClr val="FF0000"/>
                </a:solidFill>
              </a:rPr>
              <a:t>I </a:t>
            </a:r>
            <a:r>
              <a:rPr lang="en-US" sz="1600" b="1" dirty="0">
                <a:solidFill>
                  <a:srgbClr val="FF0000"/>
                </a:solidFill>
              </a:rPr>
              <a:t>would recommend my friends to watch sitcoms. For example, How I Met Your Mother. </a:t>
            </a:r>
            <a:r>
              <a:rPr lang="en-US" sz="1600" b="1" dirty="0" smtClean="0">
                <a:solidFill>
                  <a:srgbClr val="FF0000"/>
                </a:solidFill>
              </a:rPr>
              <a:t>Firstly, </a:t>
            </a:r>
            <a:r>
              <a:rPr lang="en-US" sz="1600" b="1" dirty="0">
                <a:solidFill>
                  <a:srgbClr val="FF0000"/>
                </a:solidFill>
              </a:rPr>
              <a:t>this sitcom is very funny. As for me, I can’t help laughing when watching it. Secondly, this sitcom has a lot of real spoken English. </a:t>
            </a:r>
            <a:endParaRPr lang="ru-RU" sz="1600" b="1" dirty="0"/>
          </a:p>
        </p:txBody>
      </p:sp>
      <p:sp>
        <p:nvSpPr>
          <p:cNvPr id="6" name="Объект 5"/>
          <p:cNvSpPr>
            <a:spLocks noGrp="1"/>
          </p:cNvSpPr>
          <p:nvPr>
            <p:ph sz="quarter" idx="13"/>
          </p:nvPr>
        </p:nvSpPr>
        <p:spPr>
          <a:xfrm>
            <a:off x="107504" y="676727"/>
            <a:ext cx="4993195" cy="6012264"/>
          </a:xfrm>
        </p:spPr>
        <p:txBody>
          <a:bodyPr>
            <a:noAutofit/>
          </a:bodyPr>
          <a:lstStyle/>
          <a:p>
            <a:pPr marL="0" indent="0">
              <a:buNone/>
            </a:pPr>
            <a:r>
              <a:rPr lang="en-US" sz="1600" dirty="0"/>
              <a:t>– </a:t>
            </a:r>
            <a:r>
              <a:rPr lang="en-US" sz="1600" b="1" dirty="0"/>
              <a:t>How often do you go to the cinema?</a:t>
            </a:r>
          </a:p>
          <a:p>
            <a:pPr marL="0" indent="0">
              <a:buNone/>
            </a:pPr>
            <a:r>
              <a:rPr lang="en-US" sz="1600" b="1" dirty="0">
                <a:solidFill>
                  <a:srgbClr val="FF0000"/>
                </a:solidFill>
              </a:rPr>
              <a:t>I usually go to the cinema once or twice a month. In summer I go oftener because I have vacations and a lot of free time</a:t>
            </a:r>
            <a:r>
              <a:rPr lang="en-US" sz="1600" b="1" dirty="0" smtClean="0">
                <a:solidFill>
                  <a:srgbClr val="FF0000"/>
                </a:solidFill>
              </a:rPr>
              <a:t>.</a:t>
            </a:r>
          </a:p>
          <a:p>
            <a:pPr marL="0" indent="0">
              <a:buNone/>
            </a:pPr>
            <a:r>
              <a:rPr lang="en-US" sz="1600" b="1" dirty="0"/>
              <a:t>–  What kinds of films do you like most</a:t>
            </a:r>
            <a:r>
              <a:rPr lang="en-US" sz="1600" b="1" dirty="0" smtClean="0"/>
              <a:t>? </a:t>
            </a:r>
          </a:p>
          <a:p>
            <a:pPr marL="0" indent="0">
              <a:buNone/>
            </a:pPr>
            <a:r>
              <a:rPr lang="en-US" sz="1600" b="1" dirty="0">
                <a:solidFill>
                  <a:srgbClr val="FF0000"/>
                </a:solidFill>
              </a:rPr>
              <a:t> I like science-fiction films most because they are full of ideas to think about, and these films have more visual effects</a:t>
            </a:r>
            <a:r>
              <a:rPr lang="en-US" sz="1600" b="1" dirty="0" smtClean="0">
                <a:solidFill>
                  <a:srgbClr val="FF0000"/>
                </a:solidFill>
              </a:rPr>
              <a:t>.</a:t>
            </a:r>
          </a:p>
          <a:p>
            <a:pPr marL="0" indent="0">
              <a:buNone/>
            </a:pPr>
            <a:r>
              <a:rPr lang="en-US" sz="1600" b="1" dirty="0"/>
              <a:t>– Why do you think many people prefer watching films at home? </a:t>
            </a:r>
            <a:endParaRPr lang="en-US" sz="1600" b="1" dirty="0" smtClean="0"/>
          </a:p>
          <a:p>
            <a:pPr marL="0" indent="0">
              <a:buNone/>
            </a:pPr>
            <a:r>
              <a:rPr lang="en-US" sz="1600" b="1" dirty="0">
                <a:solidFill>
                  <a:srgbClr val="FF0000"/>
                </a:solidFill>
              </a:rPr>
              <a:t>Many people prefer watching films at home for a number of reasons. The main reason is that they can download films from the Internet for free. In addition to it, they can stop the film at any moment and then start </a:t>
            </a:r>
            <a:r>
              <a:rPr lang="en-US" sz="1600" b="1" dirty="0" smtClean="0">
                <a:solidFill>
                  <a:srgbClr val="FF0000"/>
                </a:solidFill>
              </a:rPr>
              <a:t>again.</a:t>
            </a:r>
          </a:p>
          <a:p>
            <a:pPr marL="0" indent="0">
              <a:buNone/>
            </a:pPr>
            <a:r>
              <a:rPr lang="en-US" sz="1600" b="1" dirty="0"/>
              <a:t>– What do you like to do in your free </a:t>
            </a:r>
            <a:r>
              <a:rPr lang="en-US" sz="1600" b="1" dirty="0" smtClean="0"/>
              <a:t>time? </a:t>
            </a:r>
            <a:endParaRPr lang="en-US" sz="1600" b="1" dirty="0"/>
          </a:p>
          <a:p>
            <a:pPr marL="0" indent="0">
              <a:buNone/>
            </a:pPr>
            <a:r>
              <a:rPr lang="en-US" sz="1600" b="1" dirty="0">
                <a:solidFill>
                  <a:srgbClr val="FF0000"/>
                </a:solidFill>
              </a:rPr>
              <a:t>Frankly speaking, I don’t have much free time because I have to prepare for the exams. Anyway, I like surfing the Internet very much. I usually watch videos, communicate with friends in social nets, and so on.</a:t>
            </a:r>
            <a:endParaRPr lang="ru-RU" sz="1600" dirty="0">
              <a:solidFill>
                <a:srgbClr val="FF0000"/>
              </a:solidFill>
            </a:endParaRPr>
          </a:p>
        </p:txBody>
      </p:sp>
      <p:sp>
        <p:nvSpPr>
          <p:cNvPr id="7" name="Прямоугольник 6"/>
          <p:cNvSpPr/>
          <p:nvPr/>
        </p:nvSpPr>
        <p:spPr>
          <a:xfrm>
            <a:off x="755576" y="6488936"/>
            <a:ext cx="7776864" cy="400110"/>
          </a:xfrm>
          <a:prstGeom prst="rect">
            <a:avLst/>
          </a:prstGeom>
        </p:spPr>
        <p:txBody>
          <a:bodyPr wrap="square">
            <a:spAutoFit/>
          </a:bodyPr>
          <a:lstStyle/>
          <a:p>
            <a:r>
              <a:rPr lang="en-US" sz="2000" dirty="0" smtClean="0">
                <a:solidFill>
                  <a:schemeClr val="accent1">
                    <a:lumMod val="75000"/>
                  </a:schemeClr>
                </a:solidFill>
              </a:rPr>
              <a:t>This is the end of the survey. Thank you very much for your help.</a:t>
            </a:r>
            <a:endParaRPr lang="ru-RU" sz="2000" dirty="0">
              <a:solidFill>
                <a:schemeClr val="accent1">
                  <a:lumMod val="75000"/>
                </a:schemeClr>
              </a:solidFill>
            </a:endParaRPr>
          </a:p>
        </p:txBody>
      </p:sp>
      <p:sp>
        <p:nvSpPr>
          <p:cNvPr id="2" name="Заголовок 1"/>
          <p:cNvSpPr>
            <a:spLocks noGrp="1"/>
          </p:cNvSpPr>
          <p:nvPr>
            <p:ph type="title"/>
          </p:nvPr>
        </p:nvSpPr>
        <p:spPr>
          <a:xfrm>
            <a:off x="457200" y="0"/>
            <a:ext cx="8229600" cy="620688"/>
          </a:xfrm>
        </p:spPr>
        <p:txBody>
          <a:bodyPr/>
          <a:lstStyle/>
          <a:p>
            <a:r>
              <a:rPr lang="en-US" sz="4000" dirty="0" smtClean="0"/>
              <a:t>Possible answers:</a:t>
            </a:r>
            <a:endParaRPr lang="ru-RU" sz="4000" dirty="0"/>
          </a:p>
        </p:txBody>
      </p:sp>
    </p:spTree>
    <p:extLst>
      <p:ext uri="{BB962C8B-B14F-4D97-AF65-F5344CB8AC3E}">
        <p14:creationId xmlns:p14="http://schemas.microsoft.com/office/powerpoint/2010/main" val="1104204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fade">
                                      <p:cBhvr>
                                        <p:cTn id="37" dur="500"/>
                                        <p:tgtEl>
                                          <p:spTgt spid="6">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6">
                                            <p:txEl>
                                              <p:pRg st="7" end="7"/>
                                            </p:txEl>
                                          </p:spTgt>
                                        </p:tgtEl>
                                        <p:attrNameLst>
                                          <p:attrName>style.visibility</p:attrName>
                                        </p:attrNameLst>
                                      </p:cBhvr>
                                      <p:to>
                                        <p:strVal val="visible"/>
                                      </p:to>
                                    </p:set>
                                    <p:animEffect transition="in" filter="fade">
                                      <p:cBhvr>
                                        <p:cTn id="42" dur="500"/>
                                        <p:tgtEl>
                                          <p:spTgt spid="6">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5">
                                            <p:txEl>
                                              <p:pRg st="0" end="0"/>
                                            </p:txEl>
                                          </p:spTgt>
                                        </p:tgtEl>
                                        <p:attrNameLst>
                                          <p:attrName>style.visibility</p:attrName>
                                        </p:attrNameLst>
                                      </p:cBhvr>
                                      <p:to>
                                        <p:strVal val="visible"/>
                                      </p:to>
                                    </p:set>
                                    <p:animEffect transition="in" filter="fade">
                                      <p:cBhvr>
                                        <p:cTn id="47" dur="500"/>
                                        <p:tgtEl>
                                          <p:spTgt spid="5">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5">
                                            <p:txEl>
                                              <p:pRg st="1" end="1"/>
                                            </p:txEl>
                                          </p:spTgt>
                                        </p:tgtEl>
                                        <p:attrNameLst>
                                          <p:attrName>style.visibility</p:attrName>
                                        </p:attrNameLst>
                                      </p:cBhvr>
                                      <p:to>
                                        <p:strVal val="visible"/>
                                      </p:to>
                                    </p:set>
                                    <p:animEffect transition="in" filter="fade">
                                      <p:cBhvr>
                                        <p:cTn id="52" dur="500"/>
                                        <p:tgtEl>
                                          <p:spTgt spid="5">
                                            <p:txEl>
                                              <p:pRg st="1" end="1"/>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5">
                                            <p:txEl>
                                              <p:pRg st="2" end="2"/>
                                            </p:txEl>
                                          </p:spTgt>
                                        </p:tgtEl>
                                        <p:attrNameLst>
                                          <p:attrName>style.visibility</p:attrName>
                                        </p:attrNameLst>
                                      </p:cBhvr>
                                      <p:to>
                                        <p:strVal val="visible"/>
                                      </p:to>
                                    </p:set>
                                    <p:animEffect transition="in" filter="fade">
                                      <p:cBhvr>
                                        <p:cTn id="57" dur="500"/>
                                        <p:tgtEl>
                                          <p:spTgt spid="5">
                                            <p:txEl>
                                              <p:pRg st="2" end="2"/>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5">
                                            <p:txEl>
                                              <p:pRg st="3" end="3"/>
                                            </p:txEl>
                                          </p:spTgt>
                                        </p:tgtEl>
                                        <p:attrNameLst>
                                          <p:attrName>style.visibility</p:attrName>
                                        </p:attrNameLst>
                                      </p:cBhvr>
                                      <p:to>
                                        <p:strVal val="visible"/>
                                      </p:to>
                                    </p:set>
                                    <p:animEffect transition="in" filter="fade">
                                      <p:cBhvr>
                                        <p:cTn id="62" dur="500"/>
                                        <p:tgtEl>
                                          <p:spTgt spid="5">
                                            <p:txEl>
                                              <p:pRg st="3" end="3"/>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fade">
                                      <p:cBhvr>
                                        <p:cTn id="6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836712"/>
            <a:ext cx="8856984" cy="908720"/>
          </a:xfrm>
        </p:spPr>
        <p:txBody>
          <a:bodyPr/>
          <a:lstStyle/>
          <a:p>
            <a:pPr>
              <a:lnSpc>
                <a:spcPct val="100000"/>
              </a:lnSpc>
            </a:pPr>
            <a:r>
              <a:rPr lang="en-US" sz="2800" dirty="0" smtClean="0"/>
              <a:t>You are going to read the text aloud. You have 1.5 minutes to read the text silently, and then be ready to read it aloud. Remember that you will not have more than 2 minutes for reading aloud.</a:t>
            </a:r>
            <a:endParaRPr lang="ru-RU" sz="2800" dirty="0"/>
          </a:p>
        </p:txBody>
      </p:sp>
      <p:sp>
        <p:nvSpPr>
          <p:cNvPr id="4" name="Объект 3"/>
          <p:cNvSpPr>
            <a:spLocks noGrp="1"/>
          </p:cNvSpPr>
          <p:nvPr>
            <p:ph sz="quarter" idx="13"/>
          </p:nvPr>
        </p:nvSpPr>
        <p:spPr>
          <a:xfrm>
            <a:off x="179512" y="1916832"/>
            <a:ext cx="8856984" cy="4526280"/>
          </a:xfrm>
        </p:spPr>
        <p:txBody>
          <a:bodyPr>
            <a:normAutofit lnSpcReduction="10000"/>
          </a:bodyPr>
          <a:lstStyle/>
          <a:p>
            <a:pPr marL="0" indent="0">
              <a:buNone/>
            </a:pPr>
            <a:r>
              <a:rPr lang="en-US" dirty="0">
                <a:latin typeface="Arial" panose="020B0604020202020204" pitchFamily="34" charset="0"/>
                <a:cs typeface="Arial" panose="020B0604020202020204" pitchFamily="34" charset="0"/>
              </a:rPr>
              <a:t>Everybody knows that our appearance matters in what people think about us. Appearance is important not only in a romantic relationship but also in politics. Appearance is not all about beauty. The moment we see a person our mind starts evaluating their personality according to their looks. What especially matters is the persons face. This means that the impression somebody’s face makes on others can cost the person his or her political career. When we vote for a candidate we think that we are weighing his or her personal qualities. In fact, we are examining their face. Research has shown that if a candidate’s appearance displays competence, power and leadership, but not beauty or good looks, it can cause a political victory or defeat. These findings are really important.</a:t>
            </a:r>
            <a:endParaRPr lang="ru-R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375195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25651" y="764704"/>
            <a:ext cx="9278171" cy="1412776"/>
          </a:xfrm>
        </p:spPr>
        <p:txBody>
          <a:bodyPr/>
          <a:lstStyle/>
          <a:p>
            <a:pPr>
              <a:lnSpc>
                <a:spcPct val="100000"/>
              </a:lnSpc>
            </a:pPr>
            <a:r>
              <a:rPr lang="en-US" sz="2800" dirty="0"/>
              <a:t>Hello, it’s the electronic assistant of the city library. We kindly ask you to take part in our survey. We need to find out about teenagers reading habits. Please answer 6 questions. The survey is anonymous. You don’t have to give your name. So, let’s get started.</a:t>
            </a:r>
            <a:endParaRPr lang="ru-RU" sz="2800" dirty="0"/>
          </a:p>
        </p:txBody>
      </p:sp>
      <p:sp>
        <p:nvSpPr>
          <p:cNvPr id="5" name="Объект 4"/>
          <p:cNvSpPr>
            <a:spLocks noGrp="1"/>
          </p:cNvSpPr>
          <p:nvPr>
            <p:ph sz="half" idx="2"/>
          </p:nvPr>
        </p:nvSpPr>
        <p:spPr>
          <a:xfrm>
            <a:off x="4932040" y="2204864"/>
            <a:ext cx="4179416" cy="4525963"/>
          </a:xfrm>
        </p:spPr>
        <p:txBody>
          <a:bodyPr/>
          <a:lstStyle/>
          <a:p>
            <a:pPr marL="0" indent="0">
              <a:buNone/>
            </a:pPr>
            <a:r>
              <a:rPr lang="en-US" b="1" dirty="0"/>
              <a:t>–  How can reading English books help student improve their English</a:t>
            </a:r>
            <a:r>
              <a:rPr lang="en-US" b="1" dirty="0" smtClean="0"/>
              <a:t>?</a:t>
            </a:r>
          </a:p>
          <a:p>
            <a:pPr marL="0" indent="0">
              <a:buNone/>
            </a:pPr>
            <a:r>
              <a:rPr lang="en-US" b="1" dirty="0" smtClean="0"/>
              <a:t>……</a:t>
            </a:r>
          </a:p>
          <a:p>
            <a:pPr marL="0" indent="0">
              <a:buNone/>
            </a:pPr>
            <a:r>
              <a:rPr lang="en-US" b="1" dirty="0"/>
              <a:t>– What book would you recommend to your friend who wants to read something for pleasure and why</a:t>
            </a:r>
            <a:r>
              <a:rPr lang="en-US" b="1" dirty="0" smtClean="0"/>
              <a:t>?</a:t>
            </a:r>
          </a:p>
          <a:p>
            <a:pPr marL="0" indent="0">
              <a:buNone/>
            </a:pPr>
            <a:r>
              <a:rPr lang="en-US" b="1" dirty="0" smtClean="0"/>
              <a:t>…….</a:t>
            </a:r>
            <a:endParaRPr lang="ru-RU" b="1" dirty="0"/>
          </a:p>
        </p:txBody>
      </p:sp>
      <p:sp>
        <p:nvSpPr>
          <p:cNvPr id="6" name="Объект 5"/>
          <p:cNvSpPr>
            <a:spLocks noGrp="1"/>
          </p:cNvSpPr>
          <p:nvPr>
            <p:ph sz="quarter" idx="13"/>
          </p:nvPr>
        </p:nvSpPr>
        <p:spPr>
          <a:xfrm>
            <a:off x="13796" y="2204864"/>
            <a:ext cx="4536496" cy="4526280"/>
          </a:xfrm>
        </p:spPr>
        <p:txBody>
          <a:bodyPr>
            <a:normAutofit fontScale="92500"/>
          </a:bodyPr>
          <a:lstStyle/>
          <a:p>
            <a:pPr marL="0" indent="0">
              <a:buNone/>
            </a:pPr>
            <a:r>
              <a:rPr lang="en-US" b="1" dirty="0"/>
              <a:t>– What kinds of books do you like to read</a:t>
            </a:r>
            <a:r>
              <a:rPr lang="en-US" b="1" dirty="0" smtClean="0"/>
              <a:t>?</a:t>
            </a:r>
          </a:p>
          <a:p>
            <a:pPr marL="0" indent="0">
              <a:buNone/>
            </a:pPr>
            <a:r>
              <a:rPr lang="en-US" b="1" dirty="0" smtClean="0"/>
              <a:t>…..</a:t>
            </a:r>
          </a:p>
          <a:p>
            <a:pPr marL="0" indent="0">
              <a:buNone/>
            </a:pPr>
            <a:r>
              <a:rPr lang="en-US" b="1" dirty="0"/>
              <a:t>–– Who is your </a:t>
            </a:r>
            <a:r>
              <a:rPr lang="en-US" b="1" dirty="0" err="1"/>
              <a:t>favourite</a:t>
            </a:r>
            <a:r>
              <a:rPr lang="en-US" b="1" dirty="0"/>
              <a:t> writer</a:t>
            </a:r>
            <a:r>
              <a:rPr lang="en-US" b="1" dirty="0" smtClean="0"/>
              <a:t>?</a:t>
            </a:r>
          </a:p>
          <a:p>
            <a:pPr marL="0" indent="0">
              <a:buNone/>
            </a:pPr>
            <a:r>
              <a:rPr lang="en-US" b="1" dirty="0" smtClean="0"/>
              <a:t>…..</a:t>
            </a:r>
          </a:p>
          <a:p>
            <a:pPr marL="0" indent="0">
              <a:buNone/>
            </a:pPr>
            <a:r>
              <a:rPr lang="en-US" b="1" dirty="0"/>
              <a:t>–  How often do you borrow books from the library</a:t>
            </a:r>
            <a:r>
              <a:rPr lang="en-US" b="1" dirty="0" smtClean="0"/>
              <a:t>?</a:t>
            </a:r>
          </a:p>
          <a:p>
            <a:pPr marL="0" indent="0">
              <a:buNone/>
            </a:pPr>
            <a:r>
              <a:rPr lang="en-US" b="1" dirty="0" smtClean="0"/>
              <a:t>……</a:t>
            </a:r>
          </a:p>
          <a:p>
            <a:pPr marL="0" indent="0">
              <a:buNone/>
            </a:pPr>
            <a:r>
              <a:rPr lang="en-US" b="1" dirty="0"/>
              <a:t>–  Why do yon think teenagers are reading less and less now?</a:t>
            </a:r>
          </a:p>
          <a:p>
            <a:pPr marL="0" indent="0">
              <a:buNone/>
            </a:pPr>
            <a:r>
              <a:rPr lang="en-US" b="1" dirty="0"/>
              <a:t>…..</a:t>
            </a:r>
          </a:p>
          <a:p>
            <a:pPr marL="0" indent="0">
              <a:buNone/>
            </a:pPr>
            <a:endParaRPr lang="ru-RU" dirty="0"/>
          </a:p>
        </p:txBody>
      </p:sp>
      <p:sp>
        <p:nvSpPr>
          <p:cNvPr id="7" name="Прямоугольник 6"/>
          <p:cNvSpPr/>
          <p:nvPr/>
        </p:nvSpPr>
        <p:spPr>
          <a:xfrm>
            <a:off x="755576" y="6396335"/>
            <a:ext cx="7776864" cy="400110"/>
          </a:xfrm>
          <a:prstGeom prst="rect">
            <a:avLst/>
          </a:prstGeom>
        </p:spPr>
        <p:txBody>
          <a:bodyPr wrap="square">
            <a:spAutoFit/>
          </a:bodyPr>
          <a:lstStyle/>
          <a:p>
            <a:r>
              <a:rPr lang="en-US" sz="2000" dirty="0" smtClean="0">
                <a:solidFill>
                  <a:schemeClr val="accent1">
                    <a:lumMod val="75000"/>
                  </a:schemeClr>
                </a:solidFill>
              </a:rPr>
              <a:t>This is the end of the survey. Thank you very much for your help.</a:t>
            </a:r>
            <a:endParaRPr lang="ru-RU" sz="2000" dirty="0">
              <a:solidFill>
                <a:schemeClr val="accent1">
                  <a:lumMod val="75000"/>
                </a:schemeClr>
              </a:solidFill>
            </a:endParaRPr>
          </a:p>
        </p:txBody>
      </p:sp>
      <p:pic>
        <p:nvPicPr>
          <p:cNvPr id="3" name="9417.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7668344" y="5445224"/>
            <a:ext cx="609600" cy="609600"/>
          </a:xfrm>
          <a:prstGeom prst="rect">
            <a:avLst/>
          </a:prstGeom>
        </p:spPr>
      </p:pic>
    </p:spTree>
    <p:extLst>
      <p:ext uri="{BB962C8B-B14F-4D97-AF65-F5344CB8AC3E}">
        <p14:creationId xmlns:p14="http://schemas.microsoft.com/office/powerpoint/2010/main" val="3875257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6">
                                            <p:txEl>
                                              <p:pRg st="0" end="0"/>
                                            </p:txEl>
                                          </p:spTgt>
                                        </p:tgtEl>
                                        <p:attrNameLst>
                                          <p:attrName>style.visibility</p:attrName>
                                        </p:attrNameLst>
                                      </p:cBhvr>
                                      <p:to>
                                        <p:strVal val="visible"/>
                                      </p:to>
                                    </p:set>
                                    <p:animEffect transition="in" filter="fade">
                                      <p:cBhvr>
                                        <p:cTn id="9" dur="500"/>
                                        <p:tgtEl>
                                          <p:spTgt spid="6">
                                            <p:txEl>
                                              <p:pRg st="0" end="0"/>
                                            </p:txEl>
                                          </p:spTgt>
                                        </p:tgtEl>
                                      </p:cBhvr>
                                    </p:animEffect>
                                  </p:childTnLst>
                                </p:cTn>
                              </p:par>
                              <p:par>
                                <p:cTn id="10" presetID="10" presetClass="entr" presetSubtype="0" fill="hold" nodeType="with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fade">
                                      <p:cBhvr>
                                        <p:cTn id="37" dur="500"/>
                                        <p:tgtEl>
                                          <p:spTgt spid="6">
                                            <p:txEl>
                                              <p:pRg st="6" end="6"/>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6">
                                            <p:txEl>
                                              <p:pRg st="7" end="7"/>
                                            </p:txEl>
                                          </p:spTgt>
                                        </p:tgtEl>
                                        <p:attrNameLst>
                                          <p:attrName>style.visibility</p:attrName>
                                        </p:attrNameLst>
                                      </p:cBhvr>
                                      <p:to>
                                        <p:strVal val="visible"/>
                                      </p:to>
                                    </p:set>
                                    <p:animEffect transition="in" filter="fade">
                                      <p:cBhvr>
                                        <p:cTn id="40" dur="500"/>
                                        <p:tgtEl>
                                          <p:spTgt spid="6">
                                            <p:txEl>
                                              <p:pRg st="7" end="7"/>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5">
                                            <p:txEl>
                                              <p:pRg st="0" end="0"/>
                                            </p:txEl>
                                          </p:spTgt>
                                        </p:tgtEl>
                                        <p:attrNameLst>
                                          <p:attrName>style.visibility</p:attrName>
                                        </p:attrNameLst>
                                      </p:cBhvr>
                                      <p:to>
                                        <p:strVal val="visible"/>
                                      </p:to>
                                    </p:set>
                                    <p:animEffect transition="in" filter="fade">
                                      <p:cBhvr>
                                        <p:cTn id="45" dur="500"/>
                                        <p:tgtEl>
                                          <p:spTgt spid="5">
                                            <p:txEl>
                                              <p:pRg st="0" end="0"/>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5">
                                            <p:txEl>
                                              <p:pRg st="1" end="1"/>
                                            </p:txEl>
                                          </p:spTgt>
                                        </p:tgtEl>
                                        <p:attrNameLst>
                                          <p:attrName>style.visibility</p:attrName>
                                        </p:attrNameLst>
                                      </p:cBhvr>
                                      <p:to>
                                        <p:strVal val="visible"/>
                                      </p:to>
                                    </p:set>
                                    <p:animEffect transition="in" filter="fade">
                                      <p:cBhvr>
                                        <p:cTn id="50" dur="500"/>
                                        <p:tgtEl>
                                          <p:spTgt spid="5">
                                            <p:txEl>
                                              <p:pRg st="1" end="1"/>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5">
                                            <p:txEl>
                                              <p:pRg st="2" end="2"/>
                                            </p:txEl>
                                          </p:spTgt>
                                        </p:tgtEl>
                                        <p:attrNameLst>
                                          <p:attrName>style.visibility</p:attrName>
                                        </p:attrNameLst>
                                      </p:cBhvr>
                                      <p:to>
                                        <p:strVal val="visible"/>
                                      </p:to>
                                    </p:set>
                                    <p:animEffect transition="in" filter="fade">
                                      <p:cBhvr>
                                        <p:cTn id="55" dur="500"/>
                                        <p:tgtEl>
                                          <p:spTgt spid="5">
                                            <p:txEl>
                                              <p:pRg st="2" end="2"/>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5">
                                            <p:txEl>
                                              <p:pRg st="3" end="3"/>
                                            </p:txEl>
                                          </p:spTgt>
                                        </p:tgtEl>
                                        <p:attrNameLst>
                                          <p:attrName>style.visibility</p:attrName>
                                        </p:attrNameLst>
                                      </p:cBhvr>
                                      <p:to>
                                        <p:strVal val="visible"/>
                                      </p:to>
                                    </p:set>
                                    <p:animEffect transition="in" filter="fade">
                                      <p:cBhvr>
                                        <p:cTn id="60" dur="500"/>
                                        <p:tgtEl>
                                          <p:spTgt spid="5">
                                            <p:txEl>
                                              <p:pRg st="3" end="3"/>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fade">
                                      <p:cBhvr>
                                        <p:cTn id="6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6" restart="whenNotActive" fill="hold" evtFilter="cancelBubble" nodeType="interactiveSeq">
                <p:stCondLst>
                  <p:cond evt="onClick" delay="0">
                    <p:tgtEl>
                      <p:spTgt spid="3"/>
                    </p:tgtEl>
                  </p:cond>
                </p:stCondLst>
                <p:endSync evt="end" delay="0">
                  <p:rtn val="all"/>
                </p:endSync>
                <p:childTnLst>
                  <p:par>
                    <p:cTn id="67" fill="hold">
                      <p:stCondLst>
                        <p:cond delay="0"/>
                      </p:stCondLst>
                      <p:childTnLst>
                        <p:par>
                          <p:cTn id="68" fill="hold">
                            <p:stCondLst>
                              <p:cond delay="0"/>
                            </p:stCondLst>
                            <p:childTnLst>
                              <p:par>
                                <p:cTn id="69" presetID="1" presetClass="mediacall" presetSubtype="0" fill="hold" nodeType="clickEffect">
                                  <p:stCondLst>
                                    <p:cond delay="0"/>
                                  </p:stCondLst>
                                  <p:childTnLst>
                                    <p:cmd type="call" cmd="playFrom(0.0)">
                                      <p:cBhvr>
                                        <p:cTn id="70" dur="359185" fill="hold"/>
                                        <p:tgtEl>
                                          <p:spTgt spid="3"/>
                                        </p:tgtEl>
                                      </p:cBhvr>
                                    </p:cmd>
                                  </p:childTnLst>
                                </p:cTn>
                              </p:par>
                            </p:childTnLst>
                          </p:cTn>
                        </p:par>
                      </p:childTnLst>
                    </p:cTn>
                  </p:par>
                </p:childTnLst>
              </p:cTn>
              <p:nextCondLst>
                <p:cond evt="onClick" delay="0">
                  <p:tgtEl>
                    <p:spTgt spid="3"/>
                  </p:tgtEl>
                </p:cond>
              </p:nextCondLst>
            </p:seq>
            <p:audio>
              <p:cMediaNode vol="80000">
                <p:cTn id="71" fill="hold" display="0">
                  <p:stCondLst>
                    <p:cond delay="indefinite"/>
                  </p:stCondLst>
                  <p:endCondLst>
                    <p:cond evt="onStopAudio" delay="0">
                      <p:tgtEl>
                        <p:sldTgt/>
                      </p:tgtEl>
                    </p:cond>
                  </p:endCondLst>
                </p:cTn>
                <p:tgtEl>
                  <p:spTgt spid="3"/>
                </p:tgtEl>
              </p:cMediaNode>
            </p:audio>
          </p:childTnLst>
        </p:cTn>
      </p:par>
    </p:tnLst>
    <p:bldLst>
      <p:bldP spid="4"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4"/>
          <p:cNvSpPr>
            <a:spLocks noGrp="1"/>
          </p:cNvSpPr>
          <p:nvPr>
            <p:ph sz="half" idx="2"/>
          </p:nvPr>
        </p:nvSpPr>
        <p:spPr>
          <a:xfrm>
            <a:off x="4644008" y="692696"/>
            <a:ext cx="4355976" cy="5616624"/>
          </a:xfrm>
        </p:spPr>
        <p:txBody>
          <a:bodyPr>
            <a:noAutofit/>
          </a:bodyPr>
          <a:lstStyle/>
          <a:p>
            <a:pPr marL="0" indent="0">
              <a:buNone/>
            </a:pPr>
            <a:r>
              <a:rPr lang="en-US" sz="1400" b="1" dirty="0"/>
              <a:t>- Why do yon think teenagers are reading less and less now?</a:t>
            </a:r>
          </a:p>
          <a:p>
            <a:pPr marL="0" indent="0">
              <a:buNone/>
            </a:pPr>
            <a:r>
              <a:rPr lang="en-US" sz="1400" b="1" dirty="0">
                <a:solidFill>
                  <a:srgbClr val="FF0000"/>
                </a:solidFill>
              </a:rPr>
              <a:t>Actually, I don’t think so at all. In my opinion, it’s the other way round. Teenagers like reading very much, but they prefer reading e-books to paper-books. To download and read an e-book, they just need a smartphone. They don’t need to go to libraries any more.</a:t>
            </a:r>
            <a:endParaRPr lang="ru-RU" sz="1400" dirty="0">
              <a:solidFill>
                <a:srgbClr val="FF0000"/>
              </a:solidFill>
            </a:endParaRPr>
          </a:p>
          <a:p>
            <a:pPr marL="0" indent="0">
              <a:buNone/>
            </a:pPr>
            <a:r>
              <a:rPr lang="en-US" sz="1400" b="1" dirty="0"/>
              <a:t>– </a:t>
            </a:r>
            <a:r>
              <a:rPr lang="en-US" sz="1400" b="1" dirty="0" smtClean="0"/>
              <a:t> </a:t>
            </a:r>
            <a:r>
              <a:rPr lang="en-US" sz="1400" b="1" dirty="0"/>
              <a:t>How can reading English books help student improve their English</a:t>
            </a:r>
            <a:r>
              <a:rPr lang="en-US" sz="1400" b="1" dirty="0" smtClean="0"/>
              <a:t>? </a:t>
            </a:r>
          </a:p>
          <a:p>
            <a:pPr marL="0" indent="0">
              <a:buNone/>
            </a:pPr>
            <a:r>
              <a:rPr lang="en-US" sz="1400" b="1" dirty="0">
                <a:solidFill>
                  <a:srgbClr val="FF0000"/>
                </a:solidFill>
              </a:rPr>
              <a:t>First of all, reading English books enriches students’ vocabulary. For example, fiction books include words and phrases of different styles. When reading a fiction book, you deal with basic vocabulary, slang, set expressions, and the like. In addition to it, you pick up some grammar as well</a:t>
            </a:r>
            <a:r>
              <a:rPr lang="en-US" sz="1400" b="1" dirty="0" smtClean="0">
                <a:solidFill>
                  <a:srgbClr val="FF0000"/>
                </a:solidFill>
              </a:rPr>
              <a:t>.</a:t>
            </a:r>
          </a:p>
          <a:p>
            <a:pPr marL="0" indent="0">
              <a:buNone/>
            </a:pPr>
            <a:r>
              <a:rPr lang="en-US" sz="1400" b="1" dirty="0"/>
              <a:t>– What book would you recommend to your friend who wants to read something for pleasure and why?</a:t>
            </a:r>
            <a:endParaRPr lang="en-US" sz="1400" b="1" dirty="0" smtClean="0"/>
          </a:p>
          <a:p>
            <a:pPr marL="0" indent="0">
              <a:buNone/>
            </a:pPr>
            <a:r>
              <a:rPr lang="en-US" sz="1400" b="1" dirty="0" smtClean="0"/>
              <a:t> </a:t>
            </a:r>
            <a:r>
              <a:rPr lang="en-US" sz="1400" b="1" dirty="0" smtClean="0">
                <a:solidFill>
                  <a:srgbClr val="FF0000"/>
                </a:solidFill>
              </a:rPr>
              <a:t>I </a:t>
            </a:r>
            <a:r>
              <a:rPr lang="en-US" sz="1400" b="1" dirty="0">
                <a:solidFill>
                  <a:srgbClr val="FF0000"/>
                </a:solidFill>
              </a:rPr>
              <a:t>would recommend books about Sherlock Holms by Agatha Christie. It is not difficult to read and understand these books. Besides, the plot of Sherlock Holms stories is </a:t>
            </a:r>
            <a:r>
              <a:rPr lang="en-US" sz="1400" b="1" dirty="0" smtClean="0">
                <a:solidFill>
                  <a:srgbClr val="FF0000"/>
                </a:solidFill>
              </a:rPr>
              <a:t>splendid.</a:t>
            </a:r>
            <a:endParaRPr lang="ru-RU" sz="1400" b="1" dirty="0"/>
          </a:p>
        </p:txBody>
      </p:sp>
      <p:sp>
        <p:nvSpPr>
          <p:cNvPr id="6" name="Объект 5"/>
          <p:cNvSpPr>
            <a:spLocks noGrp="1"/>
          </p:cNvSpPr>
          <p:nvPr>
            <p:ph sz="quarter" idx="13"/>
          </p:nvPr>
        </p:nvSpPr>
        <p:spPr>
          <a:xfrm>
            <a:off x="179512" y="482827"/>
            <a:ext cx="4248471" cy="6012264"/>
          </a:xfrm>
        </p:spPr>
        <p:txBody>
          <a:bodyPr>
            <a:noAutofit/>
          </a:bodyPr>
          <a:lstStyle/>
          <a:p>
            <a:pPr marL="0" indent="0">
              <a:buNone/>
            </a:pPr>
            <a:r>
              <a:rPr lang="en-US" sz="1600" dirty="0"/>
              <a:t>– </a:t>
            </a:r>
            <a:r>
              <a:rPr lang="en-US" sz="1600" b="1" dirty="0"/>
              <a:t> What kinds of books do you like to read?</a:t>
            </a:r>
          </a:p>
          <a:p>
            <a:pPr marL="0" indent="0">
              <a:buNone/>
            </a:pPr>
            <a:r>
              <a:rPr lang="en-US" sz="1600" b="1" dirty="0">
                <a:solidFill>
                  <a:srgbClr val="FF0000"/>
                </a:solidFill>
              </a:rPr>
              <a:t>As for me, I like to read science fiction books because they are full of ideas to think about. Science fiction writers help us to imagine the future world, and they make us more broad-minded</a:t>
            </a:r>
            <a:r>
              <a:rPr lang="en-US" sz="1600" b="1" dirty="0" smtClean="0">
                <a:solidFill>
                  <a:srgbClr val="FF0000"/>
                </a:solidFill>
              </a:rPr>
              <a:t>.</a:t>
            </a:r>
          </a:p>
          <a:p>
            <a:pPr marL="0" indent="0">
              <a:buNone/>
            </a:pPr>
            <a:r>
              <a:rPr lang="en-US" sz="1600" b="1" dirty="0"/>
              <a:t>–  Who is your </a:t>
            </a:r>
            <a:r>
              <a:rPr lang="en-US" sz="1600" b="1" dirty="0" err="1"/>
              <a:t>favourite</a:t>
            </a:r>
            <a:r>
              <a:rPr lang="en-US" sz="1600" b="1" dirty="0"/>
              <a:t> writer?</a:t>
            </a:r>
            <a:endParaRPr lang="en-US" sz="1600" b="1" dirty="0" smtClean="0"/>
          </a:p>
          <a:p>
            <a:pPr marL="0" indent="0">
              <a:buNone/>
            </a:pPr>
            <a:r>
              <a:rPr lang="en-US" sz="1600" b="1" dirty="0">
                <a:solidFill>
                  <a:srgbClr val="FF0000"/>
                </a:solidFill>
              </a:rPr>
              <a:t>  Actually, I have two </a:t>
            </a:r>
            <a:r>
              <a:rPr lang="en-US" sz="1600" b="1" dirty="0" err="1">
                <a:solidFill>
                  <a:srgbClr val="FF0000"/>
                </a:solidFill>
              </a:rPr>
              <a:t>favourite</a:t>
            </a:r>
            <a:r>
              <a:rPr lang="en-US" sz="1600" b="1" dirty="0">
                <a:solidFill>
                  <a:srgbClr val="FF0000"/>
                </a:solidFill>
              </a:rPr>
              <a:t> writers, they are the brothers </a:t>
            </a:r>
            <a:r>
              <a:rPr lang="en-US" sz="1600" b="1" dirty="0" err="1">
                <a:solidFill>
                  <a:srgbClr val="FF0000"/>
                </a:solidFill>
              </a:rPr>
              <a:t>Arkady</a:t>
            </a:r>
            <a:r>
              <a:rPr lang="en-US" sz="1600" b="1" dirty="0">
                <a:solidFill>
                  <a:srgbClr val="FF0000"/>
                </a:solidFill>
              </a:rPr>
              <a:t> and Boris </a:t>
            </a:r>
            <a:r>
              <a:rPr lang="en-US" sz="1600" b="1" dirty="0" err="1">
                <a:solidFill>
                  <a:srgbClr val="FF0000"/>
                </a:solidFill>
              </a:rPr>
              <a:t>Strugatsky</a:t>
            </a:r>
            <a:r>
              <a:rPr lang="en-US" sz="1600" b="1" dirty="0">
                <a:solidFill>
                  <a:srgbClr val="FF0000"/>
                </a:solidFill>
              </a:rPr>
              <a:t>. I strongly believe they were the greatest Soviet-Russian science fiction authors whose works are just awesome</a:t>
            </a:r>
            <a:r>
              <a:rPr lang="en-US" sz="1600" b="1" dirty="0" smtClean="0">
                <a:solidFill>
                  <a:srgbClr val="FF0000"/>
                </a:solidFill>
              </a:rPr>
              <a:t>.</a:t>
            </a:r>
          </a:p>
          <a:p>
            <a:pPr marL="0" indent="0">
              <a:buNone/>
            </a:pPr>
            <a:r>
              <a:rPr lang="en-US" sz="1600" b="1" dirty="0"/>
              <a:t>– How often do you borrow books from the library? </a:t>
            </a:r>
            <a:endParaRPr lang="en-US" sz="1600" b="1" dirty="0" smtClean="0"/>
          </a:p>
          <a:p>
            <a:pPr marL="0" indent="0">
              <a:buNone/>
            </a:pPr>
            <a:r>
              <a:rPr lang="en-US" sz="1600" b="1" dirty="0">
                <a:solidFill>
                  <a:srgbClr val="FF0000"/>
                </a:solidFill>
              </a:rPr>
              <a:t>Frankly speaking, I don’t borrow books from the library at all. As a rule, I buy and download books from the Internet. I think it is more convenient than going somewhere to borrow a book. I am sure more and more people will do like that in the nearest future</a:t>
            </a:r>
            <a:r>
              <a:rPr lang="en-US" sz="1600" b="1" dirty="0" smtClean="0">
                <a:solidFill>
                  <a:srgbClr val="FF0000"/>
                </a:solidFill>
              </a:rPr>
              <a:t>.</a:t>
            </a:r>
          </a:p>
        </p:txBody>
      </p:sp>
      <p:sp>
        <p:nvSpPr>
          <p:cNvPr id="7" name="Прямоугольник 6"/>
          <p:cNvSpPr/>
          <p:nvPr/>
        </p:nvSpPr>
        <p:spPr>
          <a:xfrm>
            <a:off x="755576" y="6488936"/>
            <a:ext cx="7776864" cy="400110"/>
          </a:xfrm>
          <a:prstGeom prst="rect">
            <a:avLst/>
          </a:prstGeom>
        </p:spPr>
        <p:txBody>
          <a:bodyPr wrap="square">
            <a:spAutoFit/>
          </a:bodyPr>
          <a:lstStyle/>
          <a:p>
            <a:r>
              <a:rPr lang="en-US" sz="2000" dirty="0" smtClean="0">
                <a:solidFill>
                  <a:schemeClr val="accent1">
                    <a:lumMod val="75000"/>
                  </a:schemeClr>
                </a:solidFill>
              </a:rPr>
              <a:t>This is the end of the survey. Thank you very much for your help.</a:t>
            </a:r>
            <a:endParaRPr lang="ru-RU" sz="2000" dirty="0">
              <a:solidFill>
                <a:schemeClr val="accent1">
                  <a:lumMod val="75000"/>
                </a:schemeClr>
              </a:solidFill>
            </a:endParaRPr>
          </a:p>
        </p:txBody>
      </p:sp>
      <p:sp>
        <p:nvSpPr>
          <p:cNvPr id="2" name="Заголовок 1"/>
          <p:cNvSpPr>
            <a:spLocks noGrp="1"/>
          </p:cNvSpPr>
          <p:nvPr>
            <p:ph type="title"/>
          </p:nvPr>
        </p:nvSpPr>
        <p:spPr>
          <a:xfrm>
            <a:off x="457200" y="0"/>
            <a:ext cx="8229600" cy="620688"/>
          </a:xfrm>
        </p:spPr>
        <p:txBody>
          <a:bodyPr/>
          <a:lstStyle/>
          <a:p>
            <a:r>
              <a:rPr lang="en-US" sz="4000" dirty="0" smtClean="0"/>
              <a:t>Possible answers:</a:t>
            </a:r>
            <a:endParaRPr lang="ru-RU" sz="4000" dirty="0"/>
          </a:p>
        </p:txBody>
      </p:sp>
    </p:spTree>
    <p:extLst>
      <p:ext uri="{BB962C8B-B14F-4D97-AF65-F5344CB8AC3E}">
        <p14:creationId xmlns:p14="http://schemas.microsoft.com/office/powerpoint/2010/main" val="3623833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
                                            <p:txEl>
                                              <p:pRg st="0" end="0"/>
                                            </p:txEl>
                                          </p:spTgt>
                                        </p:tgtEl>
                                        <p:attrNameLst>
                                          <p:attrName>style.visibility</p:attrName>
                                        </p:attrNameLst>
                                      </p:cBhvr>
                                      <p:to>
                                        <p:strVal val="visible"/>
                                      </p:to>
                                    </p:set>
                                    <p:animEffect transition="in" filter="fade">
                                      <p:cBhvr>
                                        <p:cTn id="37" dur="500"/>
                                        <p:tgtEl>
                                          <p:spTgt spid="5">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5">
                                            <p:txEl>
                                              <p:pRg st="1" end="1"/>
                                            </p:txEl>
                                          </p:spTgt>
                                        </p:tgtEl>
                                        <p:attrNameLst>
                                          <p:attrName>style.visibility</p:attrName>
                                        </p:attrNameLst>
                                      </p:cBhvr>
                                      <p:to>
                                        <p:strVal val="visible"/>
                                      </p:to>
                                    </p:set>
                                    <p:animEffect transition="in" filter="fade">
                                      <p:cBhvr>
                                        <p:cTn id="42" dur="500"/>
                                        <p:tgtEl>
                                          <p:spTgt spid="5">
                                            <p:txEl>
                                              <p:pRg st="1" end="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5">
                                            <p:txEl>
                                              <p:pRg st="2" end="2"/>
                                            </p:txEl>
                                          </p:spTgt>
                                        </p:tgtEl>
                                        <p:attrNameLst>
                                          <p:attrName>style.visibility</p:attrName>
                                        </p:attrNameLst>
                                      </p:cBhvr>
                                      <p:to>
                                        <p:strVal val="visible"/>
                                      </p:to>
                                    </p:set>
                                    <p:animEffect transition="in" filter="fade">
                                      <p:cBhvr>
                                        <p:cTn id="47" dur="500"/>
                                        <p:tgtEl>
                                          <p:spTgt spid="5">
                                            <p:txEl>
                                              <p:pRg st="2" end="2"/>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5">
                                            <p:txEl>
                                              <p:pRg st="3" end="3"/>
                                            </p:txEl>
                                          </p:spTgt>
                                        </p:tgtEl>
                                        <p:attrNameLst>
                                          <p:attrName>style.visibility</p:attrName>
                                        </p:attrNameLst>
                                      </p:cBhvr>
                                      <p:to>
                                        <p:strVal val="visible"/>
                                      </p:to>
                                    </p:set>
                                    <p:animEffect transition="in" filter="fade">
                                      <p:cBhvr>
                                        <p:cTn id="52" dur="500"/>
                                        <p:tgtEl>
                                          <p:spTgt spid="5">
                                            <p:txEl>
                                              <p:pRg st="3" end="3"/>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5">
                                            <p:txEl>
                                              <p:pRg st="4" end="4"/>
                                            </p:txEl>
                                          </p:spTgt>
                                        </p:tgtEl>
                                        <p:attrNameLst>
                                          <p:attrName>style.visibility</p:attrName>
                                        </p:attrNameLst>
                                      </p:cBhvr>
                                      <p:to>
                                        <p:strVal val="visible"/>
                                      </p:to>
                                    </p:set>
                                    <p:animEffect transition="in" filter="fade">
                                      <p:cBhvr>
                                        <p:cTn id="57" dur="500"/>
                                        <p:tgtEl>
                                          <p:spTgt spid="5">
                                            <p:txEl>
                                              <p:pRg st="4" end="4"/>
                                            </p:txEl>
                                          </p:spTgt>
                                        </p:tgtEl>
                                      </p:cBhvr>
                                    </p:animEffect>
                                  </p:childTnLst>
                                </p:cTn>
                              </p:par>
                              <p:par>
                                <p:cTn id="58" presetID="10" presetClass="entr" presetSubtype="0" fill="hold" nodeType="withEffect">
                                  <p:stCondLst>
                                    <p:cond delay="0"/>
                                  </p:stCondLst>
                                  <p:childTnLst>
                                    <p:set>
                                      <p:cBhvr>
                                        <p:cTn id="59" dur="1" fill="hold">
                                          <p:stCondLst>
                                            <p:cond delay="0"/>
                                          </p:stCondLst>
                                        </p:cTn>
                                        <p:tgtEl>
                                          <p:spTgt spid="5">
                                            <p:txEl>
                                              <p:pRg st="5" end="5"/>
                                            </p:txEl>
                                          </p:spTgt>
                                        </p:tgtEl>
                                        <p:attrNameLst>
                                          <p:attrName>style.visibility</p:attrName>
                                        </p:attrNameLst>
                                      </p:cBhvr>
                                      <p:to>
                                        <p:strVal val="visible"/>
                                      </p:to>
                                    </p:set>
                                    <p:animEffect transition="in" filter="fade">
                                      <p:cBhvr>
                                        <p:cTn id="60" dur="500"/>
                                        <p:tgtEl>
                                          <p:spTgt spid="5">
                                            <p:txEl>
                                              <p:pRg st="5" end="5"/>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fade">
                                      <p:cBhvr>
                                        <p:cTn id="6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сполнительная">
  <a:themeElements>
    <a:clrScheme name="Исполнительная">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Исполнительная">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Исполнитель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88</TotalTime>
  <Words>4304</Words>
  <Application>Microsoft Office PowerPoint</Application>
  <PresentationFormat>Экран (4:3)</PresentationFormat>
  <Paragraphs>196</Paragraphs>
  <Slides>21</Slides>
  <Notes>0</Notes>
  <HiddenSlides>0</HiddenSlides>
  <MMClips>6</MMClips>
  <ScaleCrop>false</ScaleCrop>
  <HeadingPairs>
    <vt:vector size="4" baseType="variant">
      <vt:variant>
        <vt:lpstr>Тема</vt:lpstr>
      </vt:variant>
      <vt:variant>
        <vt:i4>1</vt:i4>
      </vt:variant>
      <vt:variant>
        <vt:lpstr>Заголовки слайдов</vt:lpstr>
      </vt:variant>
      <vt:variant>
        <vt:i4>21</vt:i4>
      </vt:variant>
    </vt:vector>
  </HeadingPairs>
  <TitlesOfParts>
    <vt:vector size="22" baseType="lpstr">
      <vt:lpstr>Исполнительная</vt:lpstr>
      <vt:lpstr>Подготовка к ОГЭ  (устная часть)</vt:lpstr>
      <vt:lpstr>Hello, it’s the electronic assistant of the education council. We kindly ask you to take part in our survey. We need to find out how teenagers feel about their school. Please answer 6 questions. The survey is anonymous. You don’t have to give your name. So, let’s get started.</vt:lpstr>
      <vt:lpstr>Possible answers:</vt:lpstr>
      <vt:lpstr>You are going to read the text aloud. You have 1.5 minutes to read the text silently, and then be ready to read it aloud. Remember that you will not have more than 2 minutes for reading aloud.</vt:lpstr>
      <vt:lpstr>Hello, it’s the electronic assistant of the film center. We kindly ask you to take part in our survey. We need to find out what teenagers think about the modern film industry. Please answer 6 questions. The survey is anonymous. You don’t have to give your name. So, let’s get started.</vt:lpstr>
      <vt:lpstr>Possible answers:</vt:lpstr>
      <vt:lpstr>You are going to read the text aloud. You have 1.5 minutes to read the text silently, and then be ready to read it aloud. Remember that you will not have more than 2 minutes for reading aloud.</vt:lpstr>
      <vt:lpstr>Hello, it’s the electronic assistant of the city library. We kindly ask you to take part in our survey. We need to find out about teenagers reading habits. Please answer 6 questions. The survey is anonymous. You don’t have to give your name. So, let’s get started.</vt:lpstr>
      <vt:lpstr>Possible answers:</vt:lpstr>
      <vt:lpstr>You are going to give a talk about keeping fit. You will have to start in 1.5 minutes and will speak for not more than 2 minutes.</vt:lpstr>
      <vt:lpstr>Possible answer:</vt:lpstr>
      <vt:lpstr>Hello, it’s the electronic assistant of the free time club. We kindly ask you to take part in our survey. We need to find out how teenagers prefer to spend their free time. Please answer 6 questions. The survey is anonymous. You don’t have to give your name. So, let’s get started.</vt:lpstr>
      <vt:lpstr>Possible answers:</vt:lpstr>
      <vt:lpstr>You are going to give a talk about your school. You will have to start in 1.5 minutes and will speak for not more than 2 minutes. </vt:lpstr>
      <vt:lpstr>Possible answer:</vt:lpstr>
      <vt:lpstr>Hello, it’s the electronic assistant of the new supermarket net. We kindly ask you to take part in our survey. We need to find out what teenagers think about shopping and shopping centres. Please answer 6 questions. The survey is anonymous. You don’t have to give your name. So, let’s get started.</vt:lpstr>
      <vt:lpstr>Possible answers:</vt:lpstr>
      <vt:lpstr>You are going to read the text aloud. You have 1.5 minutes to read the text silently, and then be ready to read it aloud. Remember that you will not have more than 2 minutes for reading aloud.</vt:lpstr>
      <vt:lpstr>Hello, it’s the electronic assistant of the magazine «Green future». We kindly ask you to take part in our survey. We need to find out if teenagers are worried about ecological problems. Please answer 6 questions. The survey is anonymous. You don’t have to give your name. So, let’s get started.</vt:lpstr>
      <vt:lpstr>Possible answers:</vt:lpstr>
      <vt:lpstr>You are going to read the text aloud. You have 1.5 minutes to read the text silently, and then be ready to read it aloud. Remember that you will not have more than 2 minutes for reading aloud.</vt:lpstr>
    </vt:vector>
  </TitlesOfParts>
  <Company>diakov.net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Подготовка к ОГЭ  (устная часть)</dc:title>
  <dc:creator>RePack by Diakov</dc:creator>
  <cp:lastModifiedBy>RePack by Diakov</cp:lastModifiedBy>
  <cp:revision>65</cp:revision>
  <dcterms:created xsi:type="dcterms:W3CDTF">2022-05-10T18:45:05Z</dcterms:created>
  <dcterms:modified xsi:type="dcterms:W3CDTF">2022-05-11T19:54:50Z</dcterms:modified>
</cp:coreProperties>
</file>