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9" r:id="rId3"/>
    <p:sldId id="281" r:id="rId4"/>
    <p:sldId id="280" r:id="rId5"/>
    <p:sldId id="257" r:id="rId6"/>
    <p:sldId id="258" r:id="rId7"/>
    <p:sldId id="263" r:id="rId8"/>
    <p:sldId id="264" r:id="rId9"/>
    <p:sldId id="272" r:id="rId10"/>
    <p:sldId id="273" r:id="rId11"/>
    <p:sldId id="267" r:id="rId12"/>
    <p:sldId id="268" r:id="rId13"/>
    <p:sldId id="269" r:id="rId14"/>
    <p:sldId id="270" r:id="rId15"/>
    <p:sldId id="274" r:id="rId16"/>
    <p:sldId id="275" r:id="rId17"/>
    <p:sldId id="276" r:id="rId18"/>
    <p:sldId id="277" r:id="rId19"/>
    <p:sldId id="278" r:id="rId20"/>
    <p:sldId id="282" r:id="rId21"/>
    <p:sldId id="283" r:id="rId22"/>
    <p:sldId id="284" r:id="rId23"/>
    <p:sldId id="286" r:id="rId24"/>
    <p:sldId id="285"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638"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CCC1F0B7-95A0-442A-892D-690337D4F5BD}" type="datetimeFigureOut">
              <a:rPr lang="ru-RU" smtClean="0"/>
              <a:t>12.05.2022</a:t>
            </a:fld>
            <a:endParaRPr lang="ru-RU"/>
          </a:p>
        </p:txBody>
      </p:sp>
      <p:sp>
        <p:nvSpPr>
          <p:cNvPr id="8" name="Slide Number Placeholder 7"/>
          <p:cNvSpPr>
            <a:spLocks noGrp="1"/>
          </p:cNvSpPr>
          <p:nvPr>
            <p:ph type="sldNum" sz="quarter" idx="11"/>
          </p:nvPr>
        </p:nvSpPr>
        <p:spPr/>
        <p:txBody>
          <a:bodyPr/>
          <a:lstStyle/>
          <a:p>
            <a:fld id="{41C68CD8-B2B1-4381-8D49-45A5A932AE24}"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CC1F0B7-95A0-442A-892D-690337D4F5BD}" type="datetimeFigureOut">
              <a:rPr lang="ru-RU" smtClean="0"/>
              <a:t>12.05.2022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CC1F0B7-95A0-442A-892D-690337D4F5BD}" type="datetimeFigureOut">
              <a:rPr lang="ru-RU" smtClean="0"/>
              <a:t>12.05.2022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CCC1F0B7-95A0-442A-892D-690337D4F5BD}" type="datetimeFigureOut">
              <a:rPr lang="ru-RU" smtClean="0"/>
              <a:t>12.05.2022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CC1F0B7-95A0-442A-892D-690337D4F5BD}" type="datetimeFigureOut">
              <a:rPr lang="ru-RU" smtClean="0"/>
              <a:t>12.05.2022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1C68CD8-B2B1-4381-8D49-45A5A932AE24}" type="slidenum">
              <a:rPr lang="ru-RU" smtClean="0"/>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CCC1F0B7-95A0-442A-892D-690337D4F5BD}" type="datetimeFigureOut">
              <a:rPr lang="ru-RU" smtClean="0"/>
              <a:t>12.05.2022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1C68CD8-B2B1-4381-8D49-45A5A932AE24}" type="slidenum">
              <a:rPr lang="ru-RU" smtClean="0"/>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CCC1F0B7-95A0-442A-892D-690337D4F5BD}" type="datetimeFigureOut">
              <a:rPr lang="ru-RU" smtClean="0"/>
              <a:t>12.05.2022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1C68CD8-B2B1-4381-8D49-45A5A932AE24}" type="slidenum">
              <a:rPr lang="ru-RU" smtClean="0"/>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CC1F0B7-95A0-442A-892D-690337D4F5BD}" type="datetimeFigureOut">
              <a:rPr lang="ru-RU" smtClean="0"/>
              <a:t>12.05.2022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C1F0B7-95A0-442A-892D-690337D4F5BD}" type="datetimeFigureOut">
              <a:rPr lang="ru-RU" smtClean="0"/>
              <a:t>12.05.2022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CC1F0B7-95A0-442A-892D-690337D4F5BD}" type="datetimeFigureOut">
              <a:rPr lang="ru-RU" smtClean="0"/>
              <a:t>12.05.2022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CC1F0B7-95A0-442A-892D-690337D4F5BD}" type="datetimeFigureOut">
              <a:rPr lang="ru-RU" smtClean="0"/>
              <a:t>12.05.2022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1C68CD8-B2B1-4381-8D49-45A5A932AE24}"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CCC1F0B7-95A0-442A-892D-690337D4F5BD}" type="datetimeFigureOut">
              <a:rPr lang="ru-RU" smtClean="0"/>
              <a:t>12.05.2022</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41C68CD8-B2B1-4381-8D49-45A5A932AE24}" type="slidenum">
              <a:rPr lang="ru-RU" smtClean="0"/>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mp3"/><Relationship Id="rId1" Type="http://schemas.microsoft.com/office/2007/relationships/media" Target="../media/media5.mp3"/><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Подготовка к ОГЭ </a:t>
            </a:r>
            <a:r>
              <a:rPr lang="en-US" dirty="0" smtClean="0"/>
              <a:t/>
            </a:r>
            <a:br>
              <a:rPr lang="en-US" dirty="0" smtClean="0"/>
            </a:br>
            <a:r>
              <a:rPr lang="ru-RU" dirty="0" smtClean="0"/>
              <a:t>(устная часть</a:t>
            </a:r>
            <a:r>
              <a:rPr lang="ru-RU" dirty="0" smtClean="0"/>
              <a:t>)</a:t>
            </a:r>
            <a:r>
              <a:rPr lang="en-US" dirty="0" smtClean="0"/>
              <a:t/>
            </a:r>
            <a:br>
              <a:rPr lang="en-US" dirty="0" smtClean="0"/>
            </a:br>
            <a:r>
              <a:rPr lang="ru-RU" dirty="0" smtClean="0"/>
              <a:t>продолжение</a:t>
            </a:r>
            <a:endParaRPr lang="ru-RU" dirty="0"/>
          </a:p>
        </p:txBody>
      </p:sp>
      <p:sp>
        <p:nvSpPr>
          <p:cNvPr id="3" name="Подзаголовок 2"/>
          <p:cNvSpPr>
            <a:spLocks noGrp="1"/>
          </p:cNvSpPr>
          <p:nvPr>
            <p:ph type="subTitle" idx="1"/>
          </p:nvPr>
        </p:nvSpPr>
        <p:spPr/>
        <p:txBody>
          <a:bodyPr/>
          <a:lstStyle/>
          <a:p>
            <a:r>
              <a:rPr lang="en-US" dirty="0" smtClean="0"/>
              <a:t>Spotlight 9</a:t>
            </a:r>
            <a:endParaRPr lang="ru-RU" dirty="0"/>
          </a:p>
        </p:txBody>
      </p:sp>
    </p:spTree>
    <p:extLst>
      <p:ext uri="{BB962C8B-B14F-4D97-AF65-F5344CB8AC3E}">
        <p14:creationId xmlns:p14="http://schemas.microsoft.com/office/powerpoint/2010/main" val="12531311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2"/>
          </p:nvPr>
        </p:nvSpPr>
        <p:spPr>
          <a:xfrm>
            <a:off x="4768302" y="620688"/>
            <a:ext cx="4355976" cy="5616624"/>
          </a:xfrm>
        </p:spPr>
        <p:txBody>
          <a:bodyPr>
            <a:noAutofit/>
          </a:bodyPr>
          <a:lstStyle/>
          <a:p>
            <a:pPr marL="0" indent="0">
              <a:buNone/>
            </a:pPr>
            <a:r>
              <a:rPr lang="en-US" sz="1600" b="1" dirty="0"/>
              <a:t>- </a:t>
            </a:r>
            <a:r>
              <a:rPr lang="en-US" sz="1600" b="1" dirty="0"/>
              <a:t>What winter sports are popular with you and your friends?</a:t>
            </a:r>
            <a:endParaRPr lang="en-US" sz="1600" b="1" dirty="0"/>
          </a:p>
          <a:p>
            <a:pPr marL="0" indent="0">
              <a:buNone/>
            </a:pPr>
            <a:r>
              <a:rPr lang="en-US" sz="1600" b="1" dirty="0">
                <a:solidFill>
                  <a:srgbClr val="FF0000"/>
                </a:solidFill>
              </a:rPr>
              <a:t>My friends and I go often skiing in winter. Frankly speaking, we don’t train hard, because we don’t want to be skiing champions. We do it just for pleasure</a:t>
            </a:r>
            <a:r>
              <a:rPr lang="en-US" sz="1600" b="1" dirty="0" smtClean="0">
                <a:solidFill>
                  <a:srgbClr val="FF0000"/>
                </a:solidFill>
              </a:rPr>
              <a:t>.</a:t>
            </a:r>
          </a:p>
          <a:p>
            <a:pPr marL="0" indent="0">
              <a:buNone/>
            </a:pPr>
            <a:r>
              <a:rPr lang="en-US" sz="1600" b="1" dirty="0"/>
              <a:t>–  Would you like to do any extreme sports? Why, or why not? </a:t>
            </a:r>
            <a:endParaRPr lang="en-US" sz="1600" b="1" dirty="0" smtClean="0"/>
          </a:p>
          <a:p>
            <a:pPr marL="0" indent="0">
              <a:buNone/>
            </a:pPr>
            <a:r>
              <a:rPr lang="en-US" sz="1600" b="1" dirty="0">
                <a:solidFill>
                  <a:srgbClr val="FF0000"/>
                </a:solidFill>
              </a:rPr>
              <a:t> </a:t>
            </a:r>
            <a:r>
              <a:rPr lang="en-US" sz="1600" b="1" dirty="0" smtClean="0">
                <a:solidFill>
                  <a:srgbClr val="FF0000"/>
                </a:solidFill>
              </a:rPr>
              <a:t>I don’t </a:t>
            </a:r>
            <a:r>
              <a:rPr lang="en-US" sz="1600" b="1" dirty="0">
                <a:solidFill>
                  <a:srgbClr val="FF0000"/>
                </a:solidFill>
              </a:rPr>
              <a:t>want to do any extreme sports because they are very dangerous. I don’t understand people who are keen on bungee jumping, white-water rafting, and the like. You know, life and health are not the things to trifle with</a:t>
            </a:r>
            <a:r>
              <a:rPr lang="en-US" sz="1600" b="1" dirty="0" smtClean="0">
                <a:solidFill>
                  <a:srgbClr val="FF0000"/>
                </a:solidFill>
              </a:rPr>
              <a:t>.</a:t>
            </a:r>
          </a:p>
          <a:p>
            <a:pPr marL="0" indent="0">
              <a:buNone/>
            </a:pPr>
            <a:r>
              <a:rPr lang="en-US" sz="1600" b="1" dirty="0"/>
              <a:t>-  What would you recommend to a teenager who wants to be fit?</a:t>
            </a:r>
            <a:endParaRPr lang="en-US" sz="1600" b="1" dirty="0" smtClean="0"/>
          </a:p>
          <a:p>
            <a:pPr marL="0" indent="0">
              <a:buNone/>
            </a:pPr>
            <a:r>
              <a:rPr lang="en-US" sz="1600" b="1" dirty="0" smtClean="0"/>
              <a:t> </a:t>
            </a:r>
            <a:r>
              <a:rPr lang="en-US" sz="1600" b="1" dirty="0" smtClean="0">
                <a:solidFill>
                  <a:srgbClr val="FF0000"/>
                </a:solidFill>
              </a:rPr>
              <a:t> </a:t>
            </a:r>
            <a:r>
              <a:rPr lang="en-US" sz="1600" b="1" dirty="0">
                <a:solidFill>
                  <a:srgbClr val="FF0000"/>
                </a:solidFill>
              </a:rPr>
              <a:t>First of all, he or she should start with simple things like doing morning exercises. Jogging is also a good option. Then, the teenager can go to a gym to work out. In addition to physical training, he or she should eat healthy </a:t>
            </a:r>
            <a:r>
              <a:rPr lang="en-US" sz="1600" b="1" dirty="0" smtClean="0">
                <a:solidFill>
                  <a:srgbClr val="FF0000"/>
                </a:solidFill>
              </a:rPr>
              <a:t>food.</a:t>
            </a:r>
            <a:endParaRPr lang="ru-RU" sz="1600" b="1" dirty="0"/>
          </a:p>
        </p:txBody>
      </p:sp>
      <p:sp>
        <p:nvSpPr>
          <p:cNvPr id="6" name="Объект 5"/>
          <p:cNvSpPr>
            <a:spLocks noGrp="1"/>
          </p:cNvSpPr>
          <p:nvPr>
            <p:ph sz="quarter" idx="13"/>
          </p:nvPr>
        </p:nvSpPr>
        <p:spPr>
          <a:xfrm>
            <a:off x="132155" y="620688"/>
            <a:ext cx="4536504" cy="6012264"/>
          </a:xfrm>
        </p:spPr>
        <p:txBody>
          <a:bodyPr>
            <a:noAutofit/>
          </a:bodyPr>
          <a:lstStyle/>
          <a:p>
            <a:pPr marL="0" indent="0">
              <a:buNone/>
            </a:pPr>
            <a:r>
              <a:rPr lang="en-US" sz="1600" dirty="0"/>
              <a:t>– </a:t>
            </a:r>
            <a:r>
              <a:rPr lang="en-US" sz="1600" b="1" dirty="0"/>
              <a:t> </a:t>
            </a:r>
            <a:r>
              <a:rPr lang="en-US" sz="1600" b="1" dirty="0"/>
              <a:t>How many lessons of PE (Physical Education) do you have a week?</a:t>
            </a:r>
            <a:endParaRPr lang="en-US" sz="1600" b="1" dirty="0"/>
          </a:p>
          <a:p>
            <a:pPr marL="0" indent="0">
              <a:buNone/>
            </a:pPr>
            <a:r>
              <a:rPr lang="en-US" sz="1600" b="1" dirty="0">
                <a:solidFill>
                  <a:srgbClr val="FF0000"/>
                </a:solidFill>
              </a:rPr>
              <a:t>I have three lessons of Physical Education a week. One lesson is on Monday, the second one is on Wednesday, and the third one is on Saturday</a:t>
            </a:r>
            <a:r>
              <a:rPr lang="en-US" sz="1600" b="1" dirty="0" smtClean="0">
                <a:solidFill>
                  <a:srgbClr val="FF0000"/>
                </a:solidFill>
              </a:rPr>
              <a:t>.</a:t>
            </a:r>
          </a:p>
          <a:p>
            <a:pPr marL="0" indent="0">
              <a:buNone/>
            </a:pPr>
            <a:r>
              <a:rPr lang="en-US" sz="1600" b="1" dirty="0"/>
              <a:t>–  What sports facilities do you have on your school?</a:t>
            </a:r>
            <a:endParaRPr lang="en-US" sz="1600" b="1" dirty="0" smtClean="0"/>
          </a:p>
          <a:p>
            <a:pPr marL="0" indent="0">
              <a:buNone/>
            </a:pPr>
            <a:r>
              <a:rPr lang="en-US" sz="1600" b="1" dirty="0">
                <a:solidFill>
                  <a:srgbClr val="FF0000"/>
                </a:solidFill>
              </a:rPr>
              <a:t>  </a:t>
            </a:r>
            <a:r>
              <a:rPr lang="en-US" sz="1600" b="1" dirty="0">
                <a:solidFill>
                  <a:srgbClr val="FF0000"/>
                </a:solidFill>
              </a:rPr>
              <a:t>We have a number of sport facilities in our school: a swimming pool, a gym. There is also an athletic field near the school. The junior schoolchildren enjoy swimming in the pool most of all, while the senior schoolchildren like working out with weights in the gym</a:t>
            </a:r>
            <a:r>
              <a:rPr lang="en-US" sz="1600" b="1" dirty="0" smtClean="0">
                <a:solidFill>
                  <a:srgbClr val="FF0000"/>
                </a:solidFill>
              </a:rPr>
              <a:t>.</a:t>
            </a:r>
          </a:p>
          <a:p>
            <a:pPr marL="0" indent="0">
              <a:buNone/>
            </a:pPr>
            <a:r>
              <a:rPr lang="en-US" sz="1600" b="1" dirty="0"/>
              <a:t>– What sport do you do regularly? </a:t>
            </a:r>
            <a:endParaRPr lang="en-US" sz="1600" b="1" dirty="0" smtClean="0"/>
          </a:p>
          <a:p>
            <a:pPr marL="0" indent="0">
              <a:buNone/>
            </a:pPr>
            <a:r>
              <a:rPr lang="en-US" sz="1600" b="1" dirty="0">
                <a:solidFill>
                  <a:srgbClr val="FF0000"/>
                </a:solidFill>
              </a:rPr>
              <a:t> </a:t>
            </a:r>
            <a:r>
              <a:rPr lang="en-US" sz="1600" b="1" dirty="0">
                <a:solidFill>
                  <a:srgbClr val="FF0000"/>
                </a:solidFill>
              </a:rPr>
              <a:t>As for me, I do swimming twice a week. I think that swimming is the best sport of all. The main thing is that it trains all groups of muscles, and it is not traumatic. In </a:t>
            </a:r>
            <a:r>
              <a:rPr lang="en-US" sz="1600" b="1" dirty="0" err="1">
                <a:solidFill>
                  <a:srgbClr val="FF0000"/>
                </a:solidFill>
              </a:rPr>
              <a:t>additiion</a:t>
            </a:r>
            <a:r>
              <a:rPr lang="en-US" sz="1600" b="1" dirty="0">
                <a:solidFill>
                  <a:srgbClr val="FF0000"/>
                </a:solidFill>
              </a:rPr>
              <a:t> to it, I do tennis on Sunday.</a:t>
            </a:r>
            <a:endParaRPr lang="en-US" sz="1600" b="1" dirty="0" smtClean="0">
              <a:solidFill>
                <a:srgbClr val="FF0000"/>
              </a:solidFill>
            </a:endParaRPr>
          </a:p>
        </p:txBody>
      </p:sp>
      <p:sp>
        <p:nvSpPr>
          <p:cNvPr id="7" name="Прямоугольник 6"/>
          <p:cNvSpPr/>
          <p:nvPr/>
        </p:nvSpPr>
        <p:spPr>
          <a:xfrm>
            <a:off x="755576" y="6488936"/>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sp>
        <p:nvSpPr>
          <p:cNvPr id="2" name="Заголовок 1"/>
          <p:cNvSpPr>
            <a:spLocks noGrp="1"/>
          </p:cNvSpPr>
          <p:nvPr>
            <p:ph type="title"/>
          </p:nvPr>
        </p:nvSpPr>
        <p:spPr>
          <a:xfrm>
            <a:off x="457200" y="0"/>
            <a:ext cx="8229600" cy="620688"/>
          </a:xfrm>
        </p:spPr>
        <p:txBody>
          <a:bodyPr/>
          <a:lstStyle/>
          <a:p>
            <a:r>
              <a:rPr lang="en-US" sz="4000" dirty="0" smtClean="0"/>
              <a:t>Possible answers:</a:t>
            </a:r>
            <a:endParaRPr lang="ru-RU" sz="4000" dirty="0"/>
          </a:p>
        </p:txBody>
      </p:sp>
    </p:spTree>
    <p:extLst>
      <p:ext uri="{BB962C8B-B14F-4D97-AF65-F5344CB8AC3E}">
        <p14:creationId xmlns:p14="http://schemas.microsoft.com/office/powerpoint/2010/main" val="422227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fade">
                                      <p:cBhvr>
                                        <p:cTn id="37" dur="500"/>
                                        <p:tgtEl>
                                          <p:spTgt spid="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1" end="1"/>
                                            </p:txEl>
                                          </p:spTgt>
                                        </p:tgtEl>
                                        <p:attrNameLst>
                                          <p:attrName>style.visibility</p:attrName>
                                        </p:attrNameLst>
                                      </p:cBhvr>
                                      <p:to>
                                        <p:strVal val="visible"/>
                                      </p:to>
                                    </p:set>
                                    <p:animEffect transition="in" filter="fade">
                                      <p:cBhvr>
                                        <p:cTn id="42" dur="500"/>
                                        <p:tgtEl>
                                          <p:spTgt spid="5">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animEffect transition="in" filter="fade">
                                      <p:cBhvr>
                                        <p:cTn id="47" dur="500"/>
                                        <p:tgtEl>
                                          <p:spTgt spid="5">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3" end="3"/>
                                            </p:txEl>
                                          </p:spTgt>
                                        </p:tgtEl>
                                        <p:attrNameLst>
                                          <p:attrName>style.visibility</p:attrName>
                                        </p:attrNameLst>
                                      </p:cBhvr>
                                      <p:to>
                                        <p:strVal val="visible"/>
                                      </p:to>
                                    </p:set>
                                    <p:animEffect transition="in" filter="fade">
                                      <p:cBhvr>
                                        <p:cTn id="52" dur="500"/>
                                        <p:tgtEl>
                                          <p:spTgt spid="5">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4" end="4"/>
                                            </p:txEl>
                                          </p:spTgt>
                                        </p:tgtEl>
                                        <p:attrNameLst>
                                          <p:attrName>style.visibility</p:attrName>
                                        </p:attrNameLst>
                                      </p:cBhvr>
                                      <p:to>
                                        <p:strVal val="visible"/>
                                      </p:to>
                                    </p:set>
                                    <p:animEffect transition="in" filter="fade">
                                      <p:cBhvr>
                                        <p:cTn id="57" dur="500"/>
                                        <p:tgtEl>
                                          <p:spTgt spid="5">
                                            <p:txEl>
                                              <p:pRg st="4" end="4"/>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5">
                                            <p:txEl>
                                              <p:pRg st="5" end="5"/>
                                            </p:txEl>
                                          </p:spTgt>
                                        </p:tgtEl>
                                        <p:attrNameLst>
                                          <p:attrName>style.visibility</p:attrName>
                                        </p:attrNameLst>
                                      </p:cBhvr>
                                      <p:to>
                                        <p:strVal val="visible"/>
                                      </p:to>
                                    </p:set>
                                    <p:animEffect transition="in" filter="fade">
                                      <p:cBhvr>
                                        <p:cTn id="60" dur="500"/>
                                        <p:tgtEl>
                                          <p:spTgt spid="5">
                                            <p:txEl>
                                              <p:pRg st="5"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992" y="1268760"/>
            <a:ext cx="9073008" cy="908720"/>
          </a:xfrm>
        </p:spPr>
        <p:txBody>
          <a:bodyPr/>
          <a:lstStyle/>
          <a:p>
            <a:pPr>
              <a:lnSpc>
                <a:spcPct val="100000"/>
              </a:lnSpc>
            </a:pPr>
            <a:r>
              <a:rPr lang="en-US" sz="3600" dirty="0"/>
              <a:t>You are going to give a talk about foreign languages. You will have to start in 1.5 minutes and will speak for not more than 2 minutes</a:t>
            </a:r>
            <a:r>
              <a:rPr lang="en-US" sz="3600" dirty="0" smtClean="0"/>
              <a:t>. </a:t>
            </a:r>
            <a:endParaRPr lang="ru-RU" sz="3600" dirty="0"/>
          </a:p>
        </p:txBody>
      </p:sp>
      <p:sp>
        <p:nvSpPr>
          <p:cNvPr id="4" name="Объект 3"/>
          <p:cNvSpPr>
            <a:spLocks noGrp="1"/>
          </p:cNvSpPr>
          <p:nvPr>
            <p:ph sz="quarter" idx="13"/>
          </p:nvPr>
        </p:nvSpPr>
        <p:spPr>
          <a:xfrm>
            <a:off x="323528" y="2132856"/>
            <a:ext cx="8533456" cy="3014112"/>
          </a:xfrm>
        </p:spPr>
        <p:txBody>
          <a:bodyPr>
            <a:normAutofit fontScale="92500"/>
          </a:bodyPr>
          <a:lstStyle/>
          <a:p>
            <a:pPr marL="0" indent="0">
              <a:buNone/>
            </a:pPr>
            <a:r>
              <a:rPr lang="en-US" sz="2800" dirty="0">
                <a:latin typeface="Arial" panose="020B0604020202020204" pitchFamily="34" charset="0"/>
                <a:cs typeface="Arial" panose="020B0604020202020204" pitchFamily="34" charset="0"/>
              </a:rPr>
              <a:t>Remember to say:</a:t>
            </a:r>
          </a:p>
          <a:p>
            <a:pPr marL="0" indent="0">
              <a:buNone/>
            </a:pPr>
            <a:r>
              <a:rPr lang="en-US" sz="2800" dirty="0" smtClean="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why lots of people learn foreign languages nowadays;</a:t>
            </a:r>
          </a:p>
          <a:p>
            <a:pPr marL="0" indent="0">
              <a:buNone/>
            </a:pPr>
            <a:r>
              <a:rPr lang="en-US" sz="2800" dirty="0" smtClean="0">
                <a:latin typeface="Arial" panose="020B0604020202020204" pitchFamily="34" charset="0"/>
                <a:cs typeface="Arial" panose="020B0604020202020204" pitchFamily="34" charset="0"/>
              </a:rPr>
              <a:t>- why </a:t>
            </a:r>
            <a:r>
              <a:rPr lang="en-US" sz="2800" dirty="0">
                <a:latin typeface="Arial" panose="020B0604020202020204" pitchFamily="34" charset="0"/>
                <a:cs typeface="Arial" panose="020B0604020202020204" pitchFamily="34" charset="0"/>
              </a:rPr>
              <a:t>you have chosen to do the English exam this year;</a:t>
            </a:r>
          </a:p>
          <a:p>
            <a:pPr marL="0" indent="0">
              <a:buNone/>
            </a:pPr>
            <a:r>
              <a:rPr lang="en-US" sz="2800" dirty="0" smtClean="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what you did to prepare for your English exam.</a:t>
            </a:r>
          </a:p>
          <a:p>
            <a:pPr marL="0" indent="0">
              <a:buNone/>
            </a:pPr>
            <a:r>
              <a:rPr lang="en-US" sz="2800" dirty="0">
                <a:latin typeface="Arial" panose="020B0604020202020204" pitchFamily="34" charset="0"/>
                <a:cs typeface="Arial" panose="020B0604020202020204" pitchFamily="34" charset="0"/>
              </a:rPr>
              <a:t>You have to talk continuously</a:t>
            </a:r>
            <a:r>
              <a:rPr lang="en-US" sz="2800" dirty="0" smtClean="0">
                <a:latin typeface="Arial" panose="020B0604020202020204" pitchFamily="34" charset="0"/>
                <a:cs typeface="Arial" panose="020B0604020202020204" pitchFamily="34" charset="0"/>
              </a:rPr>
              <a:t>.</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82807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360040"/>
          </a:xfrm>
        </p:spPr>
        <p:txBody>
          <a:bodyPr/>
          <a:lstStyle/>
          <a:p>
            <a:r>
              <a:rPr lang="en-US" sz="4000" dirty="0" smtClean="0"/>
              <a:t>Possible answer:</a:t>
            </a:r>
            <a:endParaRPr lang="ru-RU" sz="4000" dirty="0"/>
          </a:p>
        </p:txBody>
      </p:sp>
      <p:sp>
        <p:nvSpPr>
          <p:cNvPr id="4" name="Объект 3"/>
          <p:cNvSpPr>
            <a:spLocks noGrp="1"/>
          </p:cNvSpPr>
          <p:nvPr>
            <p:ph sz="quarter" idx="13"/>
          </p:nvPr>
        </p:nvSpPr>
        <p:spPr>
          <a:xfrm>
            <a:off x="107504" y="404664"/>
            <a:ext cx="9145016" cy="5217760"/>
          </a:xfrm>
        </p:spPr>
        <p:txBody>
          <a:bodyPr>
            <a:noAutofit/>
          </a:bodyPr>
          <a:lstStyle/>
          <a:p>
            <a:pPr marL="0" indent="355600">
              <a:buNone/>
            </a:pPr>
            <a:r>
              <a:rPr lang="en-US" sz="2000" dirty="0">
                <a:latin typeface="Arial" panose="020B0604020202020204" pitchFamily="34" charset="0"/>
                <a:cs typeface="Arial" panose="020B0604020202020204" pitchFamily="34" charset="0"/>
              </a:rPr>
              <a:t>To begin with, I’d like to say that more and more people learn foreign languages nowadays. They do it for a number of reasons. In the first place, people want to understand citizens of other countries and to be understood by them. In addition to it, travelling has become easier, and the Russians have a variety of opportunities for going abroad. If you are fluent in a foreign language, you feel more confident.</a:t>
            </a:r>
          </a:p>
          <a:p>
            <a:pPr marL="0" indent="355600">
              <a:buNone/>
            </a:pPr>
            <a:r>
              <a:rPr lang="en-US" sz="2000" dirty="0" smtClean="0">
                <a:latin typeface="Arial" panose="020B0604020202020204" pitchFamily="34" charset="0"/>
                <a:cs typeface="Arial" panose="020B0604020202020204" pitchFamily="34" charset="0"/>
              </a:rPr>
              <a:t>It </a:t>
            </a:r>
            <a:r>
              <a:rPr lang="en-US" sz="2000" dirty="0">
                <a:latin typeface="Arial" panose="020B0604020202020204" pitchFamily="34" charset="0"/>
                <a:cs typeface="Arial" panose="020B0604020202020204" pitchFamily="34" charset="0"/>
              </a:rPr>
              <a:t>goes without saying that English is established as the most important and popular language. As for me, I have been learning English for </a:t>
            </a:r>
            <a:r>
              <a:rPr lang="en-US" sz="2000" dirty="0" smtClean="0">
                <a:latin typeface="Arial" panose="020B0604020202020204" pitchFamily="34" charset="0"/>
                <a:cs typeface="Arial" panose="020B0604020202020204" pitchFamily="34" charset="0"/>
              </a:rPr>
              <a:t>8 </a:t>
            </a:r>
            <a:r>
              <a:rPr lang="en-US" sz="2000" dirty="0">
                <a:latin typeface="Arial" panose="020B0604020202020204" pitchFamily="34" charset="0"/>
                <a:cs typeface="Arial" panose="020B0604020202020204" pitchFamily="34" charset="0"/>
              </a:rPr>
              <a:t>years. And this year I have chosen to do the English exam. I regard this exam as a chance to test my language skills. I have always wanted to know my real speaking skills and find out my strengths and weaknesses.</a:t>
            </a:r>
          </a:p>
          <a:p>
            <a:pPr marL="0" indent="355600">
              <a:buNone/>
            </a:pPr>
            <a:r>
              <a:rPr lang="en-US" sz="2000" dirty="0" smtClean="0">
                <a:latin typeface="Arial" panose="020B0604020202020204" pitchFamily="34" charset="0"/>
                <a:cs typeface="Arial" panose="020B0604020202020204" pitchFamily="34" charset="0"/>
              </a:rPr>
              <a:t>I </a:t>
            </a:r>
            <a:r>
              <a:rPr lang="en-US" sz="2000" dirty="0">
                <a:latin typeface="Arial" panose="020B0604020202020204" pitchFamily="34" charset="0"/>
                <a:cs typeface="Arial" panose="020B0604020202020204" pitchFamily="34" charset="0"/>
              </a:rPr>
              <a:t>did much work to prepare for my English exam. First of all, I revised grammar. I learned a lot of rules and consolidated them in doing exercises. In addition to it, I read texts of various genres to enlarge my vocabulary. I also listened to a number of radio </a:t>
            </a:r>
            <a:r>
              <a:rPr lang="en-US" sz="2000" dirty="0" err="1">
                <a:latin typeface="Arial" panose="020B0604020202020204" pitchFamily="34" charset="0"/>
                <a:cs typeface="Arial" panose="020B0604020202020204" pitchFamily="34" charset="0"/>
              </a:rPr>
              <a:t>programmes</a:t>
            </a:r>
            <a:r>
              <a:rPr lang="en-US" sz="2000" dirty="0">
                <a:latin typeface="Arial" panose="020B0604020202020204" pitchFamily="34" charset="0"/>
                <a:cs typeface="Arial" panose="020B0604020202020204" pitchFamily="34" charset="0"/>
              </a:rPr>
              <a:t> and podcasts to make my listening better. And I also made efforts to improve my speaking. I used every chance to speak English at the lessons and at home.</a:t>
            </a:r>
          </a:p>
          <a:p>
            <a:pPr marL="0" indent="355600">
              <a:buNone/>
            </a:pPr>
            <a:r>
              <a:rPr lang="en-US" sz="2000" dirty="0" smtClean="0">
                <a:latin typeface="Arial" panose="020B0604020202020204" pitchFamily="34" charset="0"/>
                <a:cs typeface="Arial" panose="020B0604020202020204" pitchFamily="34" charset="0"/>
              </a:rPr>
              <a:t>In </a:t>
            </a:r>
            <a:r>
              <a:rPr lang="en-US" sz="2000" dirty="0">
                <a:latin typeface="Arial" panose="020B0604020202020204" pitchFamily="34" charset="0"/>
                <a:cs typeface="Arial" panose="020B0604020202020204" pitchFamily="34" charset="0"/>
              </a:rPr>
              <a:t>conclusion, I’d like to emphasize the fact that English is in great demand these days, so I recommend everybody to start learning it as soon as possible and commit to it. That's all I wanted to say.</a:t>
            </a:r>
            <a:endParaRPr lang="ru-RU"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07116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 y="548680"/>
            <a:ext cx="9144000" cy="1412776"/>
          </a:xfrm>
        </p:spPr>
        <p:txBody>
          <a:bodyPr/>
          <a:lstStyle/>
          <a:p>
            <a:pPr>
              <a:lnSpc>
                <a:spcPct val="100000"/>
              </a:lnSpc>
            </a:pPr>
            <a:r>
              <a:rPr lang="en-US" sz="2400" dirty="0"/>
              <a:t>Hello, it’s the electronic assistant of the mobile telecom company. We kindly ask you to take part in our survey. We need to find out how people feel about using their mobile phones. Please answer 6 questions. The survey is anonymous. You don’t have to give your name. So, let’s get started..</a:t>
            </a:r>
            <a:endParaRPr lang="ru-RU" sz="2400" dirty="0"/>
          </a:p>
        </p:txBody>
      </p:sp>
      <p:sp>
        <p:nvSpPr>
          <p:cNvPr id="5" name="Объект 4"/>
          <p:cNvSpPr>
            <a:spLocks noGrp="1"/>
          </p:cNvSpPr>
          <p:nvPr>
            <p:ph sz="half" idx="2"/>
          </p:nvPr>
        </p:nvSpPr>
        <p:spPr>
          <a:xfrm>
            <a:off x="4860032" y="2070427"/>
            <a:ext cx="4179416" cy="4525963"/>
          </a:xfrm>
        </p:spPr>
        <p:txBody>
          <a:bodyPr/>
          <a:lstStyle/>
          <a:p>
            <a:pPr marL="0" indent="0">
              <a:buNone/>
            </a:pPr>
            <a:r>
              <a:rPr lang="en-US" b="1" dirty="0"/>
              <a:t>–  </a:t>
            </a:r>
            <a:r>
              <a:rPr lang="en-US" b="1" dirty="0"/>
              <a:t>Do you think it’s right, that mobile phones are not allowed in some schools?</a:t>
            </a:r>
            <a:endParaRPr lang="en-US" b="1" dirty="0" smtClean="0"/>
          </a:p>
          <a:p>
            <a:pPr marL="0" indent="0">
              <a:buNone/>
            </a:pPr>
            <a:r>
              <a:rPr lang="en-US" b="1" dirty="0" smtClean="0"/>
              <a:t>……</a:t>
            </a:r>
          </a:p>
          <a:p>
            <a:pPr marL="0" indent="0">
              <a:buNone/>
            </a:pPr>
            <a:r>
              <a:rPr lang="en-US" b="1" dirty="0"/>
              <a:t>– </a:t>
            </a:r>
            <a:r>
              <a:rPr lang="en-US" b="1" dirty="0"/>
              <a:t>In what places would you recommend people switch off or turn down their phones? Why?</a:t>
            </a:r>
            <a:endParaRPr lang="en-US" b="1" dirty="0" smtClean="0"/>
          </a:p>
          <a:p>
            <a:pPr marL="0" indent="0">
              <a:buNone/>
            </a:pPr>
            <a:r>
              <a:rPr lang="en-US" b="1" dirty="0" smtClean="0"/>
              <a:t>…….</a:t>
            </a:r>
            <a:endParaRPr lang="ru-RU" b="1" dirty="0"/>
          </a:p>
        </p:txBody>
      </p:sp>
      <p:sp>
        <p:nvSpPr>
          <p:cNvPr id="6" name="Объект 5"/>
          <p:cNvSpPr>
            <a:spLocks noGrp="1"/>
          </p:cNvSpPr>
          <p:nvPr>
            <p:ph sz="quarter" idx="13"/>
          </p:nvPr>
        </p:nvSpPr>
        <p:spPr>
          <a:xfrm>
            <a:off x="0" y="2070110"/>
            <a:ext cx="4536496" cy="4526280"/>
          </a:xfrm>
        </p:spPr>
        <p:txBody>
          <a:bodyPr>
            <a:normAutofit fontScale="92500" lnSpcReduction="10000"/>
          </a:bodyPr>
          <a:lstStyle/>
          <a:p>
            <a:pPr marL="0" indent="0">
              <a:buNone/>
            </a:pPr>
            <a:r>
              <a:rPr lang="en-US" b="1" dirty="0"/>
              <a:t>– </a:t>
            </a:r>
            <a:r>
              <a:rPr lang="en-US" b="1" dirty="0"/>
              <a:t>How old are you</a:t>
            </a:r>
            <a:r>
              <a:rPr lang="en-US" b="1" dirty="0" smtClean="0"/>
              <a:t>?</a:t>
            </a:r>
            <a:endParaRPr lang="en-US" b="1" dirty="0" smtClean="0"/>
          </a:p>
          <a:p>
            <a:pPr marL="0" indent="0">
              <a:buNone/>
            </a:pPr>
            <a:r>
              <a:rPr lang="en-US" b="1" dirty="0" smtClean="0"/>
              <a:t>…..</a:t>
            </a:r>
          </a:p>
          <a:p>
            <a:pPr marL="0" indent="0">
              <a:buNone/>
            </a:pPr>
            <a:r>
              <a:rPr lang="en-US" b="1" dirty="0"/>
              <a:t>–– </a:t>
            </a:r>
            <a:r>
              <a:rPr lang="en-US" b="1" dirty="0"/>
              <a:t> When did you get your first mobile phone</a:t>
            </a:r>
            <a:r>
              <a:rPr lang="en-US" b="1" dirty="0" smtClean="0"/>
              <a:t>?</a:t>
            </a:r>
          </a:p>
          <a:p>
            <a:pPr marL="0" indent="0">
              <a:buNone/>
            </a:pPr>
            <a:r>
              <a:rPr lang="en-US" b="1" dirty="0" smtClean="0"/>
              <a:t>…..</a:t>
            </a:r>
            <a:endParaRPr lang="en-US" b="1" dirty="0" smtClean="0"/>
          </a:p>
          <a:p>
            <a:pPr marL="0" indent="0">
              <a:buNone/>
            </a:pPr>
            <a:r>
              <a:rPr lang="en-US" b="1" dirty="0"/>
              <a:t>–  What do you usually use your mobile phone for?</a:t>
            </a:r>
            <a:endParaRPr lang="en-US" b="1" dirty="0" smtClean="0"/>
          </a:p>
          <a:p>
            <a:pPr marL="0" indent="0">
              <a:buNone/>
            </a:pPr>
            <a:r>
              <a:rPr lang="en-US" b="1" dirty="0" smtClean="0"/>
              <a:t>……</a:t>
            </a:r>
          </a:p>
          <a:p>
            <a:pPr marL="0" indent="0">
              <a:buNone/>
            </a:pPr>
            <a:r>
              <a:rPr lang="en-US" b="1" dirty="0"/>
              <a:t>–  </a:t>
            </a:r>
            <a:r>
              <a:rPr lang="en-US" b="1" dirty="0"/>
              <a:t>How do you feel when you forget your mobile phone at home?</a:t>
            </a:r>
            <a:endParaRPr lang="en-US" b="1" dirty="0"/>
          </a:p>
          <a:p>
            <a:pPr marL="0" indent="0">
              <a:buNone/>
            </a:pPr>
            <a:r>
              <a:rPr lang="en-US" b="1" dirty="0"/>
              <a:t>…..</a:t>
            </a:r>
          </a:p>
          <a:p>
            <a:pPr marL="0" indent="0">
              <a:buNone/>
            </a:pPr>
            <a:endParaRPr lang="ru-RU" dirty="0"/>
          </a:p>
        </p:txBody>
      </p:sp>
      <p:sp>
        <p:nvSpPr>
          <p:cNvPr id="7" name="Прямоугольник 6"/>
          <p:cNvSpPr/>
          <p:nvPr/>
        </p:nvSpPr>
        <p:spPr>
          <a:xfrm>
            <a:off x="755576" y="6396335"/>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pic>
        <p:nvPicPr>
          <p:cNvPr id="3" name="942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380312" y="5445224"/>
            <a:ext cx="609600" cy="609600"/>
          </a:xfrm>
          <a:prstGeom prst="rect">
            <a:avLst/>
          </a:prstGeom>
        </p:spPr>
      </p:pic>
    </p:spTree>
    <p:extLst>
      <p:ext uri="{BB962C8B-B14F-4D97-AF65-F5344CB8AC3E}">
        <p14:creationId xmlns:p14="http://schemas.microsoft.com/office/powerpoint/2010/main" val="4098708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500"/>
                                        <p:tgtEl>
                                          <p:spTgt spid="6">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7" end="7"/>
                                            </p:txEl>
                                          </p:spTgt>
                                        </p:tgtEl>
                                        <p:attrNameLst>
                                          <p:attrName>style.visibility</p:attrName>
                                        </p:attrNameLst>
                                      </p:cBhvr>
                                      <p:to>
                                        <p:strVal val="visible"/>
                                      </p:to>
                                    </p:set>
                                    <p:animEffect transition="in" filter="fade">
                                      <p:cBhvr>
                                        <p:cTn id="40" dur="500"/>
                                        <p:tgtEl>
                                          <p:spTgt spid="6">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Effect transition="in" filter="fade">
                                      <p:cBhvr>
                                        <p:cTn id="45" dur="500"/>
                                        <p:tgtEl>
                                          <p:spTgt spid="5">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xEl>
                                              <p:pRg st="1" end="1"/>
                                            </p:txEl>
                                          </p:spTgt>
                                        </p:tgtEl>
                                        <p:attrNameLst>
                                          <p:attrName>style.visibility</p:attrName>
                                        </p:attrNameLst>
                                      </p:cBhvr>
                                      <p:to>
                                        <p:strVal val="visible"/>
                                      </p:to>
                                    </p:set>
                                    <p:animEffect transition="in" filter="fade">
                                      <p:cBhvr>
                                        <p:cTn id="50" dur="500"/>
                                        <p:tgtEl>
                                          <p:spTgt spid="5">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
                                            <p:txEl>
                                              <p:pRg st="2" end="2"/>
                                            </p:txEl>
                                          </p:spTgt>
                                        </p:tgtEl>
                                        <p:attrNameLst>
                                          <p:attrName>style.visibility</p:attrName>
                                        </p:attrNameLst>
                                      </p:cBhvr>
                                      <p:to>
                                        <p:strVal val="visible"/>
                                      </p:to>
                                    </p:set>
                                    <p:animEffect transition="in" filter="fade">
                                      <p:cBhvr>
                                        <p:cTn id="55" dur="500"/>
                                        <p:tgtEl>
                                          <p:spTgt spid="5">
                                            <p:txEl>
                                              <p:pRg st="2"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
                                            <p:txEl>
                                              <p:pRg st="3" end="3"/>
                                            </p:txEl>
                                          </p:spTgt>
                                        </p:tgtEl>
                                        <p:attrNameLst>
                                          <p:attrName>style.visibility</p:attrName>
                                        </p:attrNameLst>
                                      </p:cBhvr>
                                      <p:to>
                                        <p:strVal val="visible"/>
                                      </p:to>
                                    </p:set>
                                    <p:animEffect transition="in" filter="fade">
                                      <p:cBhvr>
                                        <p:cTn id="60" dur="500"/>
                                        <p:tgtEl>
                                          <p:spTgt spid="5">
                                            <p:txEl>
                                              <p:pRg st="3" end="3"/>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3"/>
                    </p:tgtEl>
                  </p:cond>
                </p:stCondLst>
                <p:endSync evt="end" delay="0">
                  <p:rtn val="all"/>
                </p:endSync>
                <p:childTnLst>
                  <p:par>
                    <p:cTn id="67" fill="hold">
                      <p:stCondLst>
                        <p:cond delay="0"/>
                      </p:stCondLst>
                      <p:childTnLst>
                        <p:par>
                          <p:cTn id="68" fill="hold">
                            <p:stCondLst>
                              <p:cond delay="0"/>
                            </p:stCondLst>
                            <p:childTnLst>
                              <p:par>
                                <p:cTn id="69" presetID="1" presetClass="mediacall" presetSubtype="0" fill="hold" nodeType="clickEffect">
                                  <p:stCondLst>
                                    <p:cond delay="0"/>
                                  </p:stCondLst>
                                  <p:childTnLst>
                                    <p:cmd type="call" cmd="playFrom(0.0)">
                                      <p:cBhvr>
                                        <p:cTn id="70" dur="352053" fill="hold"/>
                                        <p:tgtEl>
                                          <p:spTgt spid="3"/>
                                        </p:tgtEl>
                                      </p:cBhvr>
                                    </p:cmd>
                                  </p:childTnLst>
                                </p:cTn>
                              </p:par>
                            </p:childTnLst>
                          </p:cTn>
                        </p:par>
                      </p:childTnLst>
                    </p:cTn>
                  </p:par>
                </p:childTnLst>
              </p:cTn>
              <p:nextCondLst>
                <p:cond evt="onClick" delay="0">
                  <p:tgtEl>
                    <p:spTgt spid="3"/>
                  </p:tgtEl>
                </p:cond>
              </p:nextCondLst>
            </p:seq>
            <p:audio>
              <p:cMediaNode vol="80000">
                <p:cTn id="71" fill="hold" display="0">
                  <p:stCondLst>
                    <p:cond delay="indefinite"/>
                  </p:stCondLst>
                  <p:endCondLst>
                    <p:cond evt="onStopAudio" delay="0">
                      <p:tgtEl>
                        <p:sldTgt/>
                      </p:tgtEl>
                    </p:cond>
                  </p:endCondLst>
                </p:cTn>
                <p:tgtEl>
                  <p:spTgt spid="3"/>
                </p:tgtEl>
              </p:cMediaNode>
            </p:audio>
          </p:childTnLst>
        </p:cTn>
      </p:par>
    </p:tnLst>
    <p:bldLst>
      <p:bldP spid="4"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2"/>
          </p:nvPr>
        </p:nvSpPr>
        <p:spPr>
          <a:xfrm>
            <a:off x="5076056" y="692696"/>
            <a:ext cx="4067944" cy="5616624"/>
          </a:xfrm>
        </p:spPr>
        <p:txBody>
          <a:bodyPr>
            <a:noAutofit/>
          </a:bodyPr>
          <a:lstStyle/>
          <a:p>
            <a:pPr marL="0" indent="0">
              <a:buNone/>
            </a:pPr>
            <a:r>
              <a:rPr lang="en-US" sz="1800" b="1" dirty="0"/>
              <a:t>–  </a:t>
            </a:r>
            <a:r>
              <a:rPr lang="en-US" sz="1800" b="1" dirty="0"/>
              <a:t>Do you think it’s right, that mobile phones are not allowed in some schools? </a:t>
            </a:r>
            <a:endParaRPr lang="en-US" sz="1800" b="1" dirty="0" smtClean="0"/>
          </a:p>
          <a:p>
            <a:pPr marL="0" indent="0">
              <a:buNone/>
            </a:pPr>
            <a:r>
              <a:rPr lang="en-US" sz="1800" b="1" dirty="0">
                <a:solidFill>
                  <a:srgbClr val="FF0000"/>
                </a:solidFill>
              </a:rPr>
              <a:t>Well, I really think that’s not good. I believe that a mobile phone is something that is absolutely necessary, so mobiles should be allowed everywhere just in case something bad happens</a:t>
            </a:r>
            <a:r>
              <a:rPr lang="en-US" sz="1800" b="1" dirty="0" smtClean="0">
                <a:solidFill>
                  <a:srgbClr val="FF0000"/>
                </a:solidFill>
              </a:rPr>
              <a:t>.</a:t>
            </a:r>
          </a:p>
          <a:p>
            <a:pPr marL="0" indent="0">
              <a:buNone/>
            </a:pPr>
            <a:r>
              <a:rPr lang="en-US" sz="1800" b="1" dirty="0"/>
              <a:t>– In what places would you recommend people switch off or turn down their phones? Why?</a:t>
            </a:r>
            <a:endParaRPr lang="en-US" sz="1800" b="1" dirty="0" smtClean="0"/>
          </a:p>
          <a:p>
            <a:pPr marL="0" indent="0">
              <a:buNone/>
            </a:pPr>
            <a:r>
              <a:rPr lang="en-US" sz="1800" b="1" dirty="0" smtClean="0"/>
              <a:t> </a:t>
            </a:r>
            <a:r>
              <a:rPr lang="en-US" sz="1800" b="1" dirty="0">
                <a:solidFill>
                  <a:srgbClr val="FF0000"/>
                </a:solidFill>
              </a:rPr>
              <a:t>Well, I think, a mobile phone should be turned down during classes, or any important events. We also must switch off our telephones when we are on board of the plane, as signals of the mobile networks may damage the electronic systems of the plane.</a:t>
            </a:r>
            <a:endParaRPr lang="ru-RU" sz="1800" b="1" dirty="0"/>
          </a:p>
        </p:txBody>
      </p:sp>
      <p:sp>
        <p:nvSpPr>
          <p:cNvPr id="6" name="Объект 5"/>
          <p:cNvSpPr>
            <a:spLocks noGrp="1"/>
          </p:cNvSpPr>
          <p:nvPr>
            <p:ph sz="quarter" idx="13"/>
          </p:nvPr>
        </p:nvSpPr>
        <p:spPr>
          <a:xfrm>
            <a:off x="107505" y="548680"/>
            <a:ext cx="4752528" cy="6012264"/>
          </a:xfrm>
        </p:spPr>
        <p:txBody>
          <a:bodyPr>
            <a:noAutofit/>
          </a:bodyPr>
          <a:lstStyle/>
          <a:p>
            <a:pPr marL="0" indent="0">
              <a:buNone/>
            </a:pPr>
            <a:r>
              <a:rPr lang="en-US" sz="1800" dirty="0"/>
              <a:t>– </a:t>
            </a:r>
            <a:r>
              <a:rPr lang="en-US" sz="1800" b="1" dirty="0"/>
              <a:t>How old are you</a:t>
            </a:r>
            <a:r>
              <a:rPr lang="en-US" sz="1800" b="1" dirty="0" smtClean="0"/>
              <a:t>?</a:t>
            </a:r>
            <a:endParaRPr lang="en-US" sz="1800" b="1" dirty="0"/>
          </a:p>
          <a:p>
            <a:pPr marL="0" indent="0">
              <a:buNone/>
            </a:pPr>
            <a:r>
              <a:rPr lang="en-US" sz="1800" b="1" dirty="0">
                <a:solidFill>
                  <a:srgbClr val="FF0000"/>
                </a:solidFill>
              </a:rPr>
              <a:t> I’m 15 years old</a:t>
            </a:r>
            <a:r>
              <a:rPr lang="en-US" sz="1800" b="1" dirty="0" smtClean="0">
                <a:solidFill>
                  <a:srgbClr val="FF0000"/>
                </a:solidFill>
              </a:rPr>
              <a:t>.</a:t>
            </a:r>
          </a:p>
          <a:p>
            <a:pPr marL="0" indent="0">
              <a:buNone/>
            </a:pPr>
            <a:r>
              <a:rPr lang="en-US" sz="1800" b="1" dirty="0"/>
              <a:t>–  When did you get your first mobile phone? </a:t>
            </a:r>
            <a:endParaRPr lang="en-US" sz="1800" b="1" dirty="0" smtClean="0"/>
          </a:p>
          <a:p>
            <a:pPr marL="0" indent="0">
              <a:buNone/>
            </a:pPr>
            <a:r>
              <a:rPr lang="en-US" sz="1800" b="1" dirty="0">
                <a:solidFill>
                  <a:srgbClr val="FF0000"/>
                </a:solidFill>
              </a:rPr>
              <a:t> </a:t>
            </a:r>
            <a:r>
              <a:rPr lang="en-US" sz="1800" b="1" dirty="0">
                <a:solidFill>
                  <a:srgbClr val="FF0000"/>
                </a:solidFill>
              </a:rPr>
              <a:t>Well, I was </a:t>
            </a:r>
            <a:r>
              <a:rPr lang="en-US" sz="1800" b="1" dirty="0" smtClean="0">
                <a:solidFill>
                  <a:srgbClr val="FF0000"/>
                </a:solidFill>
              </a:rPr>
              <a:t>9 </a:t>
            </a:r>
            <a:r>
              <a:rPr lang="en-US" sz="1800" b="1" dirty="0">
                <a:solidFill>
                  <a:srgbClr val="FF0000"/>
                </a:solidFill>
              </a:rPr>
              <a:t>years old when I got my first mobile phone. My parents gave it to me as a birthday present. I was very happy</a:t>
            </a:r>
            <a:r>
              <a:rPr lang="en-US" sz="1800" b="1" dirty="0" smtClean="0">
                <a:solidFill>
                  <a:srgbClr val="FF0000"/>
                </a:solidFill>
              </a:rPr>
              <a:t>.</a:t>
            </a:r>
          </a:p>
          <a:p>
            <a:pPr marL="0" indent="0">
              <a:buNone/>
            </a:pPr>
            <a:r>
              <a:rPr lang="en-US" sz="1800" b="1" dirty="0"/>
              <a:t>– What do you usually use your mobile phone for? </a:t>
            </a:r>
            <a:endParaRPr lang="en-US" sz="1800" b="1" dirty="0" smtClean="0"/>
          </a:p>
          <a:p>
            <a:pPr marL="0" indent="0">
              <a:buNone/>
            </a:pPr>
            <a:r>
              <a:rPr lang="en-US" sz="1800" b="1" dirty="0">
                <a:solidFill>
                  <a:srgbClr val="FF0000"/>
                </a:solidFill>
              </a:rPr>
              <a:t>I use my mobile phone for so many different things. I make a lot of calls, take pictures, send and receive a lot of messages, and, of course, I surf the Net</a:t>
            </a:r>
            <a:r>
              <a:rPr lang="en-US" sz="1800" b="1" dirty="0" smtClean="0">
                <a:solidFill>
                  <a:srgbClr val="FF0000"/>
                </a:solidFill>
              </a:rPr>
              <a:t>.</a:t>
            </a:r>
          </a:p>
          <a:p>
            <a:pPr marL="0" indent="0">
              <a:buNone/>
            </a:pPr>
            <a:r>
              <a:rPr lang="en-US" sz="1800" b="1" dirty="0"/>
              <a:t>– How do you feel when you forget your mobile phone at home? </a:t>
            </a:r>
            <a:endParaRPr lang="en-US" sz="1800" b="1" dirty="0"/>
          </a:p>
          <a:p>
            <a:pPr marL="0" indent="0">
              <a:buNone/>
            </a:pPr>
            <a:r>
              <a:rPr lang="en-US" sz="1800" b="1" dirty="0">
                <a:solidFill>
                  <a:srgbClr val="FF0000"/>
                </a:solidFill>
              </a:rPr>
              <a:t>That might seem strange, but I really feel a bit lost without my mobile phone. It’s like I’ve forgotten something very important.</a:t>
            </a:r>
            <a:endParaRPr lang="ru-RU" sz="1800" dirty="0">
              <a:solidFill>
                <a:srgbClr val="FF0000"/>
              </a:solidFill>
            </a:endParaRPr>
          </a:p>
        </p:txBody>
      </p:sp>
      <p:sp>
        <p:nvSpPr>
          <p:cNvPr id="7" name="Прямоугольник 6"/>
          <p:cNvSpPr/>
          <p:nvPr/>
        </p:nvSpPr>
        <p:spPr>
          <a:xfrm>
            <a:off x="755576" y="6488936"/>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sp>
        <p:nvSpPr>
          <p:cNvPr id="2" name="Заголовок 1"/>
          <p:cNvSpPr>
            <a:spLocks noGrp="1"/>
          </p:cNvSpPr>
          <p:nvPr>
            <p:ph type="title"/>
          </p:nvPr>
        </p:nvSpPr>
        <p:spPr>
          <a:xfrm>
            <a:off x="457200" y="0"/>
            <a:ext cx="8229600" cy="620688"/>
          </a:xfrm>
        </p:spPr>
        <p:txBody>
          <a:bodyPr/>
          <a:lstStyle/>
          <a:p>
            <a:r>
              <a:rPr lang="en-US" sz="4000" dirty="0" smtClean="0"/>
              <a:t>Possible answers:</a:t>
            </a:r>
            <a:endParaRPr lang="ru-RU" sz="4000" dirty="0"/>
          </a:p>
        </p:txBody>
      </p:sp>
    </p:spTree>
    <p:extLst>
      <p:ext uri="{BB962C8B-B14F-4D97-AF65-F5344CB8AC3E}">
        <p14:creationId xmlns:p14="http://schemas.microsoft.com/office/powerpoint/2010/main" val="486410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0" end="0"/>
                                            </p:txEl>
                                          </p:spTgt>
                                        </p:tgtEl>
                                        <p:attrNameLst>
                                          <p:attrName>style.visibility</p:attrName>
                                        </p:attrNameLst>
                                      </p:cBhvr>
                                      <p:to>
                                        <p:strVal val="visible"/>
                                      </p:to>
                                    </p:set>
                                    <p:animEffect transition="in" filter="fade">
                                      <p:cBhvr>
                                        <p:cTn id="42" dur="500"/>
                                        <p:tgtEl>
                                          <p:spTgt spid="5">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1" end="1"/>
                                            </p:txEl>
                                          </p:spTgt>
                                        </p:tgtEl>
                                        <p:attrNameLst>
                                          <p:attrName>style.visibility</p:attrName>
                                        </p:attrNameLst>
                                      </p:cBhvr>
                                      <p:to>
                                        <p:strVal val="visible"/>
                                      </p:to>
                                    </p:set>
                                    <p:animEffect transition="in" filter="fade">
                                      <p:cBhvr>
                                        <p:cTn id="47" dur="500"/>
                                        <p:tgtEl>
                                          <p:spTgt spid="5">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2" end="2"/>
                                            </p:txEl>
                                          </p:spTgt>
                                        </p:tgtEl>
                                        <p:attrNameLst>
                                          <p:attrName>style.visibility</p:attrName>
                                        </p:attrNameLst>
                                      </p:cBhvr>
                                      <p:to>
                                        <p:strVal val="visible"/>
                                      </p:to>
                                    </p:set>
                                    <p:animEffect transition="in" filter="fade">
                                      <p:cBhvr>
                                        <p:cTn id="52" dur="500"/>
                                        <p:tgtEl>
                                          <p:spTgt spid="5">
                                            <p:txEl>
                                              <p:pRg st="2" end="2"/>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5">
                                            <p:txEl>
                                              <p:pRg st="3" end="3"/>
                                            </p:txEl>
                                          </p:spTgt>
                                        </p:tgtEl>
                                        <p:attrNameLst>
                                          <p:attrName>style.visibility</p:attrName>
                                        </p:attrNameLst>
                                      </p:cBhvr>
                                      <p:to>
                                        <p:strVal val="visible"/>
                                      </p:to>
                                    </p:set>
                                    <p:animEffect transition="in" filter="fade">
                                      <p:cBhvr>
                                        <p:cTn id="55" dur="500"/>
                                        <p:tgtEl>
                                          <p:spTgt spid="5">
                                            <p:txEl>
                                              <p:pRg st="3"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267" y="960999"/>
            <a:ext cx="8856984" cy="908720"/>
          </a:xfrm>
        </p:spPr>
        <p:txBody>
          <a:bodyPr/>
          <a:lstStyle/>
          <a:p>
            <a:pPr>
              <a:lnSpc>
                <a:spcPct val="100000"/>
              </a:lnSpc>
            </a:pPr>
            <a:r>
              <a:rPr lang="en-US" sz="2800" dirty="0"/>
              <a:t>You are going to read the text aloud. You have 1.5 minutes to read the text silently, and then be ready to read it aloud. Remember that you will not have more than 2 minutes for reading aloud</a:t>
            </a:r>
            <a:r>
              <a:rPr lang="en-US" sz="2800" dirty="0" smtClean="0"/>
              <a:t>.</a:t>
            </a:r>
            <a:endParaRPr lang="ru-RU" sz="2800" dirty="0"/>
          </a:p>
        </p:txBody>
      </p:sp>
      <p:sp>
        <p:nvSpPr>
          <p:cNvPr id="4" name="Объект 3"/>
          <p:cNvSpPr>
            <a:spLocks noGrp="1"/>
          </p:cNvSpPr>
          <p:nvPr>
            <p:ph sz="quarter" idx="13"/>
          </p:nvPr>
        </p:nvSpPr>
        <p:spPr>
          <a:xfrm>
            <a:off x="179512" y="1916832"/>
            <a:ext cx="8856984" cy="4526280"/>
          </a:xfrm>
        </p:spPr>
        <p:txBody>
          <a:bodyPr>
            <a:normAutofit/>
          </a:bodyPr>
          <a:lstStyle/>
          <a:p>
            <a:pPr marL="0" indent="0">
              <a:buNone/>
            </a:pPr>
            <a:r>
              <a:rPr lang="en-US" dirty="0">
                <a:latin typeface="Arial" panose="020B0604020202020204" pitchFamily="34" charset="0"/>
                <a:cs typeface="Arial" panose="020B0604020202020204" pitchFamily="34" charset="0"/>
              </a:rPr>
              <a:t>Studies of the atmosphere first received technical support in 1912. Equipment to measure temperature and pressure was invented in Germany. But the question was how to raise it high into the air. In 1921, Russian engineers suggested using planes. The special equipment was put on planes that made regular flights. Thanks to this, scientists got a lot of new information about the structure of the atmosphere. Nowadays scientists use modern flying laboratories to study the structure of clouds at different levels. Unlike the first planes, these laboratories can work in any weather and are able to predict climate changes.</a:t>
            </a: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95826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 y="548680"/>
            <a:ext cx="9144000" cy="1412776"/>
          </a:xfrm>
        </p:spPr>
        <p:txBody>
          <a:bodyPr/>
          <a:lstStyle/>
          <a:p>
            <a:pPr>
              <a:lnSpc>
                <a:spcPct val="100000"/>
              </a:lnSpc>
            </a:pPr>
            <a:r>
              <a:rPr lang="en-US" sz="2400" dirty="0"/>
              <a:t>Hello, it’s the electronic assistant of the </a:t>
            </a:r>
            <a:r>
              <a:rPr lang="en-US" sz="2400" dirty="0" smtClean="0"/>
              <a:t>electronic magazine «Teen well». </a:t>
            </a:r>
            <a:r>
              <a:rPr lang="en-US" sz="2400" dirty="0"/>
              <a:t>We kindly ask you to take part in our survey. We need to find out </a:t>
            </a:r>
            <a:r>
              <a:rPr lang="en-US" sz="2400" dirty="0" smtClean="0"/>
              <a:t>about </a:t>
            </a:r>
            <a:r>
              <a:rPr lang="en-US" sz="2400" dirty="0"/>
              <a:t>teenagers </a:t>
            </a:r>
            <a:r>
              <a:rPr lang="en-US" sz="2400" dirty="0" smtClean="0"/>
              <a:t>daily routines. </a:t>
            </a:r>
            <a:r>
              <a:rPr lang="en-US" sz="2400" dirty="0"/>
              <a:t>Please answer 6 questions. The survey is anonymous. You don’t have to give your name. So, let’s get started.</a:t>
            </a:r>
            <a:endParaRPr lang="ru-RU" sz="2400" dirty="0"/>
          </a:p>
        </p:txBody>
      </p:sp>
      <p:sp>
        <p:nvSpPr>
          <p:cNvPr id="5" name="Объект 4"/>
          <p:cNvSpPr>
            <a:spLocks noGrp="1"/>
          </p:cNvSpPr>
          <p:nvPr>
            <p:ph sz="half" idx="2"/>
          </p:nvPr>
        </p:nvSpPr>
        <p:spPr>
          <a:xfrm>
            <a:off x="4860032" y="2070427"/>
            <a:ext cx="4179416" cy="4525963"/>
          </a:xfrm>
        </p:spPr>
        <p:txBody>
          <a:bodyPr/>
          <a:lstStyle/>
          <a:p>
            <a:pPr marL="0" indent="0">
              <a:buNone/>
            </a:pPr>
            <a:r>
              <a:rPr lang="en-US" b="1" dirty="0"/>
              <a:t>–  </a:t>
            </a:r>
            <a:r>
              <a:rPr lang="en-US" b="1" dirty="0"/>
              <a:t>What do you do to help your parents about the house</a:t>
            </a:r>
            <a:r>
              <a:rPr lang="en-US" b="1" dirty="0" smtClean="0"/>
              <a:t>?</a:t>
            </a:r>
            <a:endParaRPr lang="en-US" b="1" dirty="0" smtClean="0"/>
          </a:p>
          <a:p>
            <a:pPr marL="0" indent="0">
              <a:buNone/>
            </a:pPr>
            <a:r>
              <a:rPr lang="en-US" b="1" dirty="0" smtClean="0"/>
              <a:t>……</a:t>
            </a:r>
          </a:p>
          <a:p>
            <a:pPr marL="0" indent="0">
              <a:buNone/>
            </a:pPr>
            <a:r>
              <a:rPr lang="en-US" b="1" dirty="0"/>
              <a:t>– </a:t>
            </a:r>
            <a:r>
              <a:rPr lang="en-US" b="1" dirty="0"/>
              <a:t>What would you recommend to teenagers who are often late for school</a:t>
            </a:r>
            <a:r>
              <a:rPr lang="en-US" b="1" dirty="0" smtClean="0"/>
              <a:t>?</a:t>
            </a:r>
          </a:p>
          <a:p>
            <a:pPr marL="0" indent="0">
              <a:buNone/>
            </a:pPr>
            <a:r>
              <a:rPr lang="en-US" b="1" dirty="0" smtClean="0"/>
              <a:t>…….</a:t>
            </a:r>
            <a:endParaRPr lang="ru-RU" b="1" dirty="0"/>
          </a:p>
        </p:txBody>
      </p:sp>
      <p:sp>
        <p:nvSpPr>
          <p:cNvPr id="6" name="Объект 5"/>
          <p:cNvSpPr>
            <a:spLocks noGrp="1"/>
          </p:cNvSpPr>
          <p:nvPr>
            <p:ph sz="quarter" idx="13"/>
          </p:nvPr>
        </p:nvSpPr>
        <p:spPr>
          <a:xfrm>
            <a:off x="107512" y="2070110"/>
            <a:ext cx="4536496" cy="4526280"/>
          </a:xfrm>
        </p:spPr>
        <p:txBody>
          <a:bodyPr>
            <a:normAutofit fontScale="92500" lnSpcReduction="10000"/>
          </a:bodyPr>
          <a:lstStyle/>
          <a:p>
            <a:pPr marL="0" indent="0">
              <a:buNone/>
            </a:pPr>
            <a:r>
              <a:rPr lang="en-US" b="1" dirty="0"/>
              <a:t>– </a:t>
            </a:r>
            <a:r>
              <a:rPr lang="en-US" b="1" dirty="0"/>
              <a:t>When do you get up on week days</a:t>
            </a:r>
            <a:r>
              <a:rPr lang="en-US" b="1" dirty="0" smtClean="0"/>
              <a:t>?</a:t>
            </a:r>
            <a:endParaRPr lang="en-US" b="1" dirty="0" smtClean="0"/>
          </a:p>
          <a:p>
            <a:pPr marL="0" indent="0">
              <a:buNone/>
            </a:pPr>
            <a:r>
              <a:rPr lang="en-US" b="1" dirty="0" smtClean="0"/>
              <a:t>…..</a:t>
            </a:r>
          </a:p>
          <a:p>
            <a:pPr marL="0" indent="0">
              <a:buNone/>
            </a:pPr>
            <a:r>
              <a:rPr lang="en-US" b="1" dirty="0"/>
              <a:t>–– </a:t>
            </a:r>
            <a:r>
              <a:rPr lang="en-US" b="1" dirty="0"/>
              <a:t>What do you prefer to eat for breakfast in the morning</a:t>
            </a:r>
            <a:r>
              <a:rPr lang="en-US" b="1" dirty="0" smtClean="0"/>
              <a:t>?</a:t>
            </a:r>
            <a:endParaRPr lang="en-US" b="1" dirty="0" smtClean="0"/>
          </a:p>
          <a:p>
            <a:pPr marL="0" indent="0">
              <a:buNone/>
            </a:pPr>
            <a:r>
              <a:rPr lang="en-US" b="1" dirty="0" smtClean="0"/>
              <a:t>…..</a:t>
            </a:r>
          </a:p>
          <a:p>
            <a:pPr marL="0" indent="0">
              <a:buNone/>
            </a:pPr>
            <a:r>
              <a:rPr lang="en-US" b="1" dirty="0"/>
              <a:t>–  </a:t>
            </a:r>
            <a:r>
              <a:rPr lang="en-US" b="1" dirty="0"/>
              <a:t>How long does it take you to get to school</a:t>
            </a:r>
            <a:r>
              <a:rPr lang="en-US" b="1" dirty="0" smtClean="0"/>
              <a:t>?</a:t>
            </a:r>
          </a:p>
          <a:p>
            <a:pPr marL="0" indent="0">
              <a:buNone/>
            </a:pPr>
            <a:r>
              <a:rPr lang="en-US" b="1" dirty="0" smtClean="0"/>
              <a:t>……</a:t>
            </a:r>
            <a:endParaRPr lang="en-US" b="1" dirty="0" smtClean="0"/>
          </a:p>
          <a:p>
            <a:pPr marL="0" indent="0">
              <a:buNone/>
            </a:pPr>
            <a:r>
              <a:rPr lang="en-US" b="1" dirty="0"/>
              <a:t>–  </a:t>
            </a:r>
            <a:r>
              <a:rPr lang="en-US" b="1" dirty="0"/>
              <a:t>What is your favorite part of the day: morning, afternoon or evening? Why do you like it</a:t>
            </a:r>
            <a:r>
              <a:rPr lang="en-US" b="1" dirty="0" smtClean="0"/>
              <a:t>?</a:t>
            </a:r>
            <a:endParaRPr lang="en-US" b="1" dirty="0"/>
          </a:p>
          <a:p>
            <a:pPr marL="0" indent="0">
              <a:buNone/>
            </a:pPr>
            <a:r>
              <a:rPr lang="en-US" b="1" dirty="0"/>
              <a:t>…..</a:t>
            </a:r>
          </a:p>
          <a:p>
            <a:pPr marL="0" indent="0">
              <a:buNone/>
            </a:pPr>
            <a:endParaRPr lang="ru-RU" dirty="0"/>
          </a:p>
        </p:txBody>
      </p:sp>
      <p:sp>
        <p:nvSpPr>
          <p:cNvPr id="7" name="Прямоугольник 6"/>
          <p:cNvSpPr/>
          <p:nvPr/>
        </p:nvSpPr>
        <p:spPr>
          <a:xfrm>
            <a:off x="755576" y="6396335"/>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pic>
        <p:nvPicPr>
          <p:cNvPr id="2" name="942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444208" y="5157192"/>
            <a:ext cx="609600" cy="609600"/>
          </a:xfrm>
          <a:prstGeom prst="rect">
            <a:avLst/>
          </a:prstGeom>
        </p:spPr>
      </p:pic>
    </p:spTree>
    <p:extLst>
      <p:ext uri="{BB962C8B-B14F-4D97-AF65-F5344CB8AC3E}">
        <p14:creationId xmlns:p14="http://schemas.microsoft.com/office/powerpoint/2010/main" val="3286573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500"/>
                                        <p:tgtEl>
                                          <p:spTgt spid="6">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7" end="7"/>
                                            </p:txEl>
                                          </p:spTgt>
                                        </p:tgtEl>
                                        <p:attrNameLst>
                                          <p:attrName>style.visibility</p:attrName>
                                        </p:attrNameLst>
                                      </p:cBhvr>
                                      <p:to>
                                        <p:strVal val="visible"/>
                                      </p:to>
                                    </p:set>
                                    <p:animEffect transition="in" filter="fade">
                                      <p:cBhvr>
                                        <p:cTn id="40" dur="500"/>
                                        <p:tgtEl>
                                          <p:spTgt spid="6">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Effect transition="in" filter="fade">
                                      <p:cBhvr>
                                        <p:cTn id="45" dur="500"/>
                                        <p:tgtEl>
                                          <p:spTgt spid="5">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xEl>
                                              <p:pRg st="1" end="1"/>
                                            </p:txEl>
                                          </p:spTgt>
                                        </p:tgtEl>
                                        <p:attrNameLst>
                                          <p:attrName>style.visibility</p:attrName>
                                        </p:attrNameLst>
                                      </p:cBhvr>
                                      <p:to>
                                        <p:strVal val="visible"/>
                                      </p:to>
                                    </p:set>
                                    <p:animEffect transition="in" filter="fade">
                                      <p:cBhvr>
                                        <p:cTn id="50" dur="500"/>
                                        <p:tgtEl>
                                          <p:spTgt spid="5">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
                                            <p:txEl>
                                              <p:pRg st="2" end="2"/>
                                            </p:txEl>
                                          </p:spTgt>
                                        </p:tgtEl>
                                        <p:attrNameLst>
                                          <p:attrName>style.visibility</p:attrName>
                                        </p:attrNameLst>
                                      </p:cBhvr>
                                      <p:to>
                                        <p:strVal val="visible"/>
                                      </p:to>
                                    </p:set>
                                    <p:animEffect transition="in" filter="fade">
                                      <p:cBhvr>
                                        <p:cTn id="55" dur="500"/>
                                        <p:tgtEl>
                                          <p:spTgt spid="5">
                                            <p:txEl>
                                              <p:pRg st="2"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
                                            <p:txEl>
                                              <p:pRg st="3" end="3"/>
                                            </p:txEl>
                                          </p:spTgt>
                                        </p:tgtEl>
                                        <p:attrNameLst>
                                          <p:attrName>style.visibility</p:attrName>
                                        </p:attrNameLst>
                                      </p:cBhvr>
                                      <p:to>
                                        <p:strVal val="visible"/>
                                      </p:to>
                                    </p:set>
                                    <p:animEffect transition="in" filter="fade">
                                      <p:cBhvr>
                                        <p:cTn id="60" dur="500"/>
                                        <p:tgtEl>
                                          <p:spTgt spid="5">
                                            <p:txEl>
                                              <p:pRg st="3" end="3"/>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2"/>
                    </p:tgtEl>
                  </p:cond>
                </p:stCondLst>
                <p:endSync evt="end" delay="0">
                  <p:rtn val="all"/>
                </p:endSync>
                <p:childTnLst>
                  <p:par>
                    <p:cTn id="67" fill="hold">
                      <p:stCondLst>
                        <p:cond delay="0"/>
                      </p:stCondLst>
                      <p:childTnLst>
                        <p:par>
                          <p:cTn id="68" fill="hold">
                            <p:stCondLst>
                              <p:cond delay="0"/>
                            </p:stCondLst>
                            <p:childTnLst>
                              <p:par>
                                <p:cTn id="69" presetID="1" presetClass="mediacall" presetSubtype="0" fill="hold" nodeType="clickEffect">
                                  <p:stCondLst>
                                    <p:cond delay="0"/>
                                  </p:stCondLst>
                                  <p:childTnLst>
                                    <p:cmd type="call" cmd="playFrom(0.0)">
                                      <p:cBhvr>
                                        <p:cTn id="70" dur="358506" fill="hold"/>
                                        <p:tgtEl>
                                          <p:spTgt spid="2"/>
                                        </p:tgtEl>
                                      </p:cBhvr>
                                    </p:cmd>
                                  </p:childTnLst>
                                </p:cTn>
                              </p:par>
                            </p:childTnLst>
                          </p:cTn>
                        </p:par>
                      </p:childTnLst>
                    </p:cTn>
                  </p:par>
                </p:childTnLst>
              </p:cTn>
              <p:nextCondLst>
                <p:cond evt="onClick" delay="0">
                  <p:tgtEl>
                    <p:spTgt spid="2"/>
                  </p:tgtEl>
                </p:cond>
              </p:nextCondLst>
            </p:seq>
            <p:audio>
              <p:cMediaNode vol="80000">
                <p:cTn id="71" fill="hold" display="0">
                  <p:stCondLst>
                    <p:cond delay="indefinite"/>
                  </p:stCondLst>
                  <p:endCondLst>
                    <p:cond evt="onStopAudio" delay="0">
                      <p:tgtEl>
                        <p:sldTgt/>
                      </p:tgtEl>
                    </p:cond>
                  </p:endCondLst>
                </p:cTn>
                <p:tgtEl>
                  <p:spTgt spid="2"/>
                </p:tgtEl>
              </p:cMediaNode>
            </p:audio>
          </p:childTnLst>
        </p:cTn>
      </p:par>
    </p:tnLst>
    <p:bldLst>
      <p:bldP spid="4"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2"/>
          </p:nvPr>
        </p:nvSpPr>
        <p:spPr>
          <a:xfrm>
            <a:off x="4427984" y="548680"/>
            <a:ext cx="4788024" cy="5616624"/>
          </a:xfrm>
        </p:spPr>
        <p:txBody>
          <a:bodyPr>
            <a:noAutofit/>
          </a:bodyPr>
          <a:lstStyle/>
          <a:p>
            <a:pPr marL="0" indent="0">
              <a:buNone/>
            </a:pPr>
            <a:r>
              <a:rPr lang="en-US" sz="2000" b="1" dirty="0"/>
              <a:t>– </a:t>
            </a:r>
            <a:r>
              <a:rPr lang="en-US" sz="2000" b="1" dirty="0"/>
              <a:t>What is your favorite part of the day: morning, afternoon or evening? Why do you like it</a:t>
            </a:r>
            <a:r>
              <a:rPr lang="en-US" sz="2000" b="1" dirty="0" smtClean="0"/>
              <a:t>?</a:t>
            </a:r>
          </a:p>
          <a:p>
            <a:pPr marL="0" indent="0">
              <a:buNone/>
            </a:pPr>
            <a:r>
              <a:rPr lang="en-US" sz="2000" b="1" dirty="0">
                <a:solidFill>
                  <a:srgbClr val="FF0000"/>
                </a:solidFill>
              </a:rPr>
              <a:t>My favorite part of the day is evening because I have free time</a:t>
            </a:r>
            <a:r>
              <a:rPr lang="en-US" sz="2000" b="1" dirty="0" smtClean="0">
                <a:solidFill>
                  <a:srgbClr val="FF0000"/>
                </a:solidFill>
              </a:rPr>
              <a:t>.</a:t>
            </a:r>
          </a:p>
          <a:p>
            <a:pPr marL="0" indent="0">
              <a:buNone/>
            </a:pPr>
            <a:r>
              <a:rPr lang="en-US" sz="2000" b="1" dirty="0"/>
              <a:t>–    What do you do to help your parents about the house?</a:t>
            </a:r>
            <a:endParaRPr lang="en-US" sz="2000" b="1" dirty="0" smtClean="0"/>
          </a:p>
          <a:p>
            <a:pPr marL="0" indent="0">
              <a:buNone/>
            </a:pPr>
            <a:r>
              <a:rPr lang="en-US" sz="2000" b="1" dirty="0">
                <a:solidFill>
                  <a:srgbClr val="FF0000"/>
                </a:solidFill>
              </a:rPr>
              <a:t> </a:t>
            </a:r>
            <a:r>
              <a:rPr lang="en-US" sz="2000" b="1" dirty="0">
                <a:solidFill>
                  <a:srgbClr val="FF0000"/>
                </a:solidFill>
              </a:rPr>
              <a:t>I regularly take out the garbage and go shopping</a:t>
            </a:r>
            <a:r>
              <a:rPr lang="en-US" sz="2000" b="1" dirty="0" smtClean="0">
                <a:solidFill>
                  <a:srgbClr val="FF0000"/>
                </a:solidFill>
              </a:rPr>
              <a:t>.</a:t>
            </a:r>
          </a:p>
          <a:p>
            <a:pPr marL="0" indent="0">
              <a:buNone/>
            </a:pPr>
            <a:r>
              <a:rPr lang="en-US" sz="2000" b="1" dirty="0"/>
              <a:t>– What would you recommend to teenagers who are often late for </a:t>
            </a:r>
            <a:r>
              <a:rPr lang="en-US" sz="2000" b="1" dirty="0" smtClean="0"/>
              <a:t>school?</a:t>
            </a:r>
            <a:endParaRPr lang="en-US" sz="2000" b="1" dirty="0" smtClean="0"/>
          </a:p>
          <a:p>
            <a:pPr marL="0" indent="0">
              <a:buNone/>
            </a:pPr>
            <a:r>
              <a:rPr lang="en-US" sz="2000" b="1" dirty="0" smtClean="0"/>
              <a:t> </a:t>
            </a:r>
            <a:r>
              <a:rPr lang="en-US" sz="2000" b="1" dirty="0">
                <a:solidFill>
                  <a:srgbClr val="FF0000"/>
                </a:solidFill>
              </a:rPr>
              <a:t>I would recommend them to set two alarm </a:t>
            </a:r>
            <a:r>
              <a:rPr lang="en-US" sz="2000" b="1" dirty="0" smtClean="0">
                <a:solidFill>
                  <a:srgbClr val="FF0000"/>
                </a:solidFill>
              </a:rPr>
              <a:t>clocks.</a:t>
            </a:r>
            <a:endParaRPr lang="ru-RU" sz="2000" b="1" dirty="0"/>
          </a:p>
        </p:txBody>
      </p:sp>
      <p:sp>
        <p:nvSpPr>
          <p:cNvPr id="6" name="Объект 5"/>
          <p:cNvSpPr>
            <a:spLocks noGrp="1"/>
          </p:cNvSpPr>
          <p:nvPr>
            <p:ph sz="quarter" idx="13"/>
          </p:nvPr>
        </p:nvSpPr>
        <p:spPr>
          <a:xfrm>
            <a:off x="107505" y="548680"/>
            <a:ext cx="4248472" cy="6012264"/>
          </a:xfrm>
        </p:spPr>
        <p:txBody>
          <a:bodyPr>
            <a:noAutofit/>
          </a:bodyPr>
          <a:lstStyle/>
          <a:p>
            <a:pPr marL="0" indent="0">
              <a:buNone/>
            </a:pPr>
            <a:r>
              <a:rPr lang="en-US" dirty="0"/>
              <a:t>– </a:t>
            </a:r>
            <a:r>
              <a:rPr lang="en-US" b="1" dirty="0"/>
              <a:t>When do you get up on week days?</a:t>
            </a:r>
            <a:endParaRPr lang="en-US" b="1" dirty="0"/>
          </a:p>
          <a:p>
            <a:pPr marL="0" indent="0">
              <a:buNone/>
            </a:pPr>
            <a:r>
              <a:rPr lang="en-US" b="1" dirty="0" smtClean="0">
                <a:solidFill>
                  <a:srgbClr val="FF0000"/>
                </a:solidFill>
              </a:rPr>
              <a:t> </a:t>
            </a:r>
            <a:r>
              <a:rPr lang="en-US" b="1" dirty="0">
                <a:solidFill>
                  <a:srgbClr val="FF0000"/>
                </a:solidFill>
              </a:rPr>
              <a:t>I get up at seven o’clock on week days</a:t>
            </a:r>
            <a:r>
              <a:rPr lang="en-US" b="1" dirty="0" smtClean="0">
                <a:solidFill>
                  <a:srgbClr val="FF0000"/>
                </a:solidFill>
              </a:rPr>
              <a:t>.</a:t>
            </a:r>
          </a:p>
          <a:p>
            <a:pPr marL="0" indent="0">
              <a:buNone/>
            </a:pPr>
            <a:r>
              <a:rPr lang="en-US" b="1" dirty="0"/>
              <a:t>–   What do you prefer to eat for breakfast in the </a:t>
            </a:r>
            <a:r>
              <a:rPr lang="en-US" b="1" dirty="0" smtClean="0"/>
              <a:t>morning? </a:t>
            </a:r>
            <a:endParaRPr lang="en-US" b="1" dirty="0" smtClean="0"/>
          </a:p>
          <a:p>
            <a:pPr marL="0" indent="0">
              <a:buNone/>
            </a:pPr>
            <a:r>
              <a:rPr lang="en-US" b="1" dirty="0">
                <a:solidFill>
                  <a:srgbClr val="FF0000"/>
                </a:solidFill>
              </a:rPr>
              <a:t> </a:t>
            </a:r>
            <a:r>
              <a:rPr lang="en-US" b="1" dirty="0">
                <a:solidFill>
                  <a:srgbClr val="FF0000"/>
                </a:solidFill>
              </a:rPr>
              <a:t>I prefer to eat scrambled eggs in the morning</a:t>
            </a:r>
            <a:r>
              <a:rPr lang="en-US" b="1" dirty="0" smtClean="0">
                <a:solidFill>
                  <a:srgbClr val="FF0000"/>
                </a:solidFill>
              </a:rPr>
              <a:t>.</a:t>
            </a:r>
            <a:endParaRPr lang="en-US" b="1" dirty="0" smtClean="0">
              <a:solidFill>
                <a:srgbClr val="FF0000"/>
              </a:solidFill>
            </a:endParaRPr>
          </a:p>
          <a:p>
            <a:pPr marL="0" indent="0">
              <a:buNone/>
            </a:pPr>
            <a:r>
              <a:rPr lang="en-US" b="1" dirty="0"/>
              <a:t>– </a:t>
            </a:r>
            <a:r>
              <a:rPr lang="en-US" b="1" dirty="0"/>
              <a:t>How long does it take you to get to </a:t>
            </a:r>
            <a:r>
              <a:rPr lang="en-US" b="1" dirty="0" smtClean="0"/>
              <a:t>school? </a:t>
            </a:r>
            <a:endParaRPr lang="en-US" b="1" dirty="0" smtClean="0"/>
          </a:p>
          <a:p>
            <a:pPr marL="0" indent="0">
              <a:buNone/>
            </a:pPr>
            <a:r>
              <a:rPr lang="en-US" b="1" dirty="0">
                <a:solidFill>
                  <a:srgbClr val="FF0000"/>
                </a:solidFill>
              </a:rPr>
              <a:t>I spend thirty minutes to get to school.</a:t>
            </a:r>
            <a:endParaRPr lang="en-US" b="1" dirty="0" smtClean="0">
              <a:solidFill>
                <a:srgbClr val="FF0000"/>
              </a:solidFill>
            </a:endParaRPr>
          </a:p>
        </p:txBody>
      </p:sp>
      <p:sp>
        <p:nvSpPr>
          <p:cNvPr id="7" name="Прямоугольник 6"/>
          <p:cNvSpPr/>
          <p:nvPr/>
        </p:nvSpPr>
        <p:spPr>
          <a:xfrm>
            <a:off x="755576" y="6488936"/>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sp>
        <p:nvSpPr>
          <p:cNvPr id="2" name="Заголовок 1"/>
          <p:cNvSpPr>
            <a:spLocks noGrp="1"/>
          </p:cNvSpPr>
          <p:nvPr>
            <p:ph type="title"/>
          </p:nvPr>
        </p:nvSpPr>
        <p:spPr>
          <a:xfrm>
            <a:off x="457200" y="0"/>
            <a:ext cx="8229600" cy="620688"/>
          </a:xfrm>
        </p:spPr>
        <p:txBody>
          <a:bodyPr/>
          <a:lstStyle/>
          <a:p>
            <a:r>
              <a:rPr lang="en-US" sz="4000" dirty="0" smtClean="0"/>
              <a:t>Possible answers:</a:t>
            </a:r>
            <a:endParaRPr lang="ru-RU" sz="4000" dirty="0"/>
          </a:p>
        </p:txBody>
      </p:sp>
    </p:spTree>
    <p:extLst>
      <p:ext uri="{BB962C8B-B14F-4D97-AF65-F5344CB8AC3E}">
        <p14:creationId xmlns:p14="http://schemas.microsoft.com/office/powerpoint/2010/main" val="2490880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fade">
                                      <p:cBhvr>
                                        <p:cTn id="32" dur="500"/>
                                        <p:tgtEl>
                                          <p:spTgt spid="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1" end="1"/>
                                            </p:txEl>
                                          </p:spTgt>
                                        </p:tgtEl>
                                        <p:attrNameLst>
                                          <p:attrName>style.visibility</p:attrName>
                                        </p:attrNameLst>
                                      </p:cBhvr>
                                      <p:to>
                                        <p:strVal val="visible"/>
                                      </p:to>
                                    </p:set>
                                    <p:animEffect transition="in" filter="fade">
                                      <p:cBhvr>
                                        <p:cTn id="37" dur="500"/>
                                        <p:tgtEl>
                                          <p:spTgt spid="5">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2" end="2"/>
                                            </p:txEl>
                                          </p:spTgt>
                                        </p:tgtEl>
                                        <p:attrNameLst>
                                          <p:attrName>style.visibility</p:attrName>
                                        </p:attrNameLst>
                                      </p:cBhvr>
                                      <p:to>
                                        <p:strVal val="visible"/>
                                      </p:to>
                                    </p:set>
                                    <p:animEffect transition="in" filter="fade">
                                      <p:cBhvr>
                                        <p:cTn id="42" dur="500"/>
                                        <p:tgtEl>
                                          <p:spTgt spid="5">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3" end="3"/>
                                            </p:txEl>
                                          </p:spTgt>
                                        </p:tgtEl>
                                        <p:attrNameLst>
                                          <p:attrName>style.visibility</p:attrName>
                                        </p:attrNameLst>
                                      </p:cBhvr>
                                      <p:to>
                                        <p:strVal val="visible"/>
                                      </p:to>
                                    </p:set>
                                    <p:animEffect transition="in" filter="fade">
                                      <p:cBhvr>
                                        <p:cTn id="47" dur="500"/>
                                        <p:tgtEl>
                                          <p:spTgt spid="5">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4" end="4"/>
                                            </p:txEl>
                                          </p:spTgt>
                                        </p:tgtEl>
                                        <p:attrNameLst>
                                          <p:attrName>style.visibility</p:attrName>
                                        </p:attrNameLst>
                                      </p:cBhvr>
                                      <p:to>
                                        <p:strVal val="visible"/>
                                      </p:to>
                                    </p:set>
                                    <p:animEffect transition="in" filter="fade">
                                      <p:cBhvr>
                                        <p:cTn id="52" dur="500"/>
                                        <p:tgtEl>
                                          <p:spTgt spid="5">
                                            <p:txEl>
                                              <p:pRg st="4" end="4"/>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5">
                                            <p:txEl>
                                              <p:pRg st="5" end="5"/>
                                            </p:txEl>
                                          </p:spTgt>
                                        </p:tgtEl>
                                        <p:attrNameLst>
                                          <p:attrName>style.visibility</p:attrName>
                                        </p:attrNameLst>
                                      </p:cBhvr>
                                      <p:to>
                                        <p:strVal val="visible"/>
                                      </p:to>
                                    </p:set>
                                    <p:animEffect transition="in" filter="fade">
                                      <p:cBhvr>
                                        <p:cTn id="55" dur="500"/>
                                        <p:tgtEl>
                                          <p:spTgt spid="5">
                                            <p:txEl>
                                              <p:pRg st="5" end="5"/>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24" y="836712"/>
            <a:ext cx="9073008" cy="908720"/>
          </a:xfrm>
        </p:spPr>
        <p:txBody>
          <a:bodyPr/>
          <a:lstStyle/>
          <a:p>
            <a:pPr>
              <a:lnSpc>
                <a:spcPct val="100000"/>
              </a:lnSpc>
            </a:pPr>
            <a:r>
              <a:rPr lang="en-US" sz="3600" dirty="0"/>
              <a:t>You are going to give a talk about pets. You will have to start in 1.5 minutes and will speak for not more than 2 minutes.</a:t>
            </a:r>
            <a:endParaRPr lang="ru-RU" sz="3600" dirty="0"/>
          </a:p>
        </p:txBody>
      </p:sp>
      <p:sp>
        <p:nvSpPr>
          <p:cNvPr id="4" name="Объект 3"/>
          <p:cNvSpPr>
            <a:spLocks noGrp="1"/>
          </p:cNvSpPr>
          <p:nvPr>
            <p:ph sz="quarter" idx="13"/>
          </p:nvPr>
        </p:nvSpPr>
        <p:spPr>
          <a:xfrm>
            <a:off x="323528" y="2132856"/>
            <a:ext cx="8533456" cy="3014112"/>
          </a:xfrm>
        </p:spPr>
        <p:txBody>
          <a:bodyPr>
            <a:normAutofit/>
          </a:bodyPr>
          <a:lstStyle/>
          <a:p>
            <a:pPr marL="0" indent="0">
              <a:buNone/>
            </a:pPr>
            <a:r>
              <a:rPr lang="en-US" sz="2800" dirty="0">
                <a:latin typeface="Arial" panose="020B0604020202020204" pitchFamily="34" charset="0"/>
                <a:cs typeface="Arial" panose="020B0604020202020204" pitchFamily="34" charset="0"/>
              </a:rPr>
              <a:t>Remember to say:</a:t>
            </a:r>
          </a:p>
          <a:p>
            <a:pPr marL="0" indent="0">
              <a:buNone/>
            </a:pPr>
            <a:r>
              <a:rPr lang="en-US" sz="2800" dirty="0">
                <a:latin typeface="Arial" panose="020B0604020202020204" pitchFamily="34" charset="0"/>
                <a:cs typeface="Arial" panose="020B0604020202020204" pitchFamily="34" charset="0"/>
              </a:rPr>
              <a:t>· why people keep pets;</a:t>
            </a:r>
          </a:p>
          <a:p>
            <a:pPr marL="0" indent="0">
              <a:buNone/>
            </a:pPr>
            <a:r>
              <a:rPr lang="en-US" sz="2800" dirty="0">
                <a:latin typeface="Arial" panose="020B0604020202020204" pitchFamily="34" charset="0"/>
                <a:cs typeface="Arial" panose="020B0604020202020204" pitchFamily="34" charset="0"/>
              </a:rPr>
              <a:t>· what pets are most popular in big cities;</a:t>
            </a:r>
          </a:p>
          <a:p>
            <a:pPr marL="0" indent="0">
              <a:buNone/>
            </a:pPr>
            <a:r>
              <a:rPr lang="en-US" sz="2800" dirty="0">
                <a:latin typeface="Arial" panose="020B0604020202020204" pitchFamily="34" charset="0"/>
                <a:cs typeface="Arial" panose="020B0604020202020204" pitchFamily="34" charset="0"/>
              </a:rPr>
              <a:t>· whether having pets is a big responsibility, and why.</a:t>
            </a:r>
          </a:p>
          <a:p>
            <a:pPr marL="0" indent="0">
              <a:buNone/>
            </a:pPr>
            <a:r>
              <a:rPr lang="en-US" sz="2800" dirty="0">
                <a:latin typeface="Arial" panose="020B0604020202020204" pitchFamily="34" charset="0"/>
                <a:cs typeface="Arial" panose="020B0604020202020204" pitchFamily="34" charset="0"/>
              </a:rPr>
              <a:t>You have to talk continuously.</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51080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360040"/>
          </a:xfrm>
        </p:spPr>
        <p:txBody>
          <a:bodyPr/>
          <a:lstStyle/>
          <a:p>
            <a:r>
              <a:rPr lang="en-US" sz="4000" dirty="0" smtClean="0"/>
              <a:t>Possible answer:</a:t>
            </a:r>
            <a:endParaRPr lang="ru-RU" sz="4000" dirty="0"/>
          </a:p>
        </p:txBody>
      </p:sp>
      <p:sp>
        <p:nvSpPr>
          <p:cNvPr id="4" name="Объект 3"/>
          <p:cNvSpPr>
            <a:spLocks noGrp="1"/>
          </p:cNvSpPr>
          <p:nvPr>
            <p:ph sz="quarter" idx="13"/>
          </p:nvPr>
        </p:nvSpPr>
        <p:spPr>
          <a:xfrm>
            <a:off x="107504" y="404664"/>
            <a:ext cx="8784976" cy="5616624"/>
          </a:xfrm>
        </p:spPr>
        <p:txBody>
          <a:bodyPr>
            <a:noAutofit/>
          </a:bodyPr>
          <a:lstStyle/>
          <a:p>
            <a:pPr marL="0" indent="355600">
              <a:buNone/>
            </a:pPr>
            <a:r>
              <a:rPr lang="en-US" sz="2000" dirty="0">
                <a:latin typeface="Arial" panose="020B0604020202020204" pitchFamily="34" charset="0"/>
                <a:cs typeface="Arial" panose="020B0604020202020204" pitchFamily="34" charset="0"/>
              </a:rPr>
              <a:t>Well, I am going to give a talk about pets.</a:t>
            </a:r>
          </a:p>
          <a:p>
            <a:pPr marL="0" indent="355600">
              <a:buNone/>
            </a:pPr>
            <a:r>
              <a:rPr lang="en-US" sz="2000" dirty="0" smtClean="0">
                <a:latin typeface="Arial" panose="020B0604020202020204" pitchFamily="34" charset="0"/>
                <a:cs typeface="Arial" panose="020B0604020202020204" pitchFamily="34" charset="0"/>
              </a:rPr>
              <a:t>To </a:t>
            </a:r>
            <a:r>
              <a:rPr lang="en-US" sz="2000" dirty="0">
                <a:latin typeface="Arial" panose="020B0604020202020204" pitchFamily="34" charset="0"/>
                <a:cs typeface="Arial" panose="020B0604020202020204" pitchFamily="34" charset="0"/>
              </a:rPr>
              <a:t>begin with, I’d like to say that nowadays more and more people keep pets in their houses: cats, dogs, parrots, hamsters, guinea pigs, and so on. They do it for a number of reasons. In the first place, people seek to make friends, and pets are a kind of friends they can make fast and easily. Besides, pets give positive emotions, that’s why people like to keep them. If you are under stress, you can just stroke your cat and feel somewhat relieved.</a:t>
            </a:r>
          </a:p>
          <a:p>
            <a:pPr marL="0" indent="355600">
              <a:buNone/>
            </a:pPr>
            <a:r>
              <a:rPr lang="en-US" sz="2000" dirty="0" smtClean="0">
                <a:latin typeface="Arial" panose="020B0604020202020204" pitchFamily="34" charset="0"/>
                <a:cs typeface="Arial" panose="020B0604020202020204" pitchFamily="34" charset="0"/>
              </a:rPr>
              <a:t>As </a:t>
            </a:r>
            <a:r>
              <a:rPr lang="en-US" sz="2000" dirty="0">
                <a:latin typeface="Arial" panose="020B0604020202020204" pitchFamily="34" charset="0"/>
                <a:cs typeface="Arial" panose="020B0604020202020204" pitchFamily="34" charset="0"/>
              </a:rPr>
              <a:t>to the most popular pets in big cities, I should say it depends. If you live in a big city, a cat or a small dog would be the best option. Firstly, they don’t need extensive space to live on. Secondly, you don’t have to spend a lot of money on buying pet food. If you live in the country, you can choose whatever you want. There is always plenty of room and food for any pet here.</a:t>
            </a:r>
          </a:p>
          <a:p>
            <a:pPr marL="0" indent="355600">
              <a:buNone/>
            </a:pPr>
            <a:r>
              <a:rPr lang="en-US" sz="2000" dirty="0" smtClean="0">
                <a:latin typeface="Arial" panose="020B0604020202020204" pitchFamily="34" charset="0"/>
                <a:cs typeface="Arial" panose="020B0604020202020204" pitchFamily="34" charset="0"/>
              </a:rPr>
              <a:t>Anyway</a:t>
            </a:r>
            <a:r>
              <a:rPr lang="en-US" sz="2000" dirty="0">
                <a:latin typeface="Arial" panose="020B0604020202020204" pitchFamily="34" charset="0"/>
                <a:cs typeface="Arial" panose="020B0604020202020204" pitchFamily="34" charset="0"/>
              </a:rPr>
              <a:t>, having pets is a big responsibility. Pets are animate objects, and if you don’t take good care of them, they may fall sick and even die.</a:t>
            </a:r>
          </a:p>
          <a:p>
            <a:pPr marL="0" indent="355600">
              <a:buNone/>
            </a:pPr>
            <a:r>
              <a:rPr lang="en-US" sz="2000" dirty="0" smtClean="0">
                <a:latin typeface="Arial" panose="020B0604020202020204" pitchFamily="34" charset="0"/>
                <a:cs typeface="Arial" panose="020B0604020202020204" pitchFamily="34" charset="0"/>
              </a:rPr>
              <a:t>In </a:t>
            </a:r>
            <a:r>
              <a:rPr lang="en-US" sz="2000" dirty="0">
                <a:latin typeface="Arial" panose="020B0604020202020204" pitchFamily="34" charset="0"/>
                <a:cs typeface="Arial" panose="020B0604020202020204" pitchFamily="34" charset="0"/>
              </a:rPr>
              <a:t>conclusion, I’d like to </a:t>
            </a:r>
            <a:r>
              <a:rPr lang="en-US" sz="2000" dirty="0" err="1">
                <a:latin typeface="Arial" panose="020B0604020202020204" pitchFamily="34" charset="0"/>
                <a:cs typeface="Arial" panose="020B0604020202020204" pitchFamily="34" charset="0"/>
              </a:rPr>
              <a:t>emphasise</a:t>
            </a:r>
            <a:r>
              <a:rPr lang="en-US" sz="2000" dirty="0">
                <a:latin typeface="Arial" panose="020B0604020202020204" pitchFamily="34" charset="0"/>
                <a:cs typeface="Arial" panose="020B0604020202020204" pitchFamily="34" charset="0"/>
              </a:rPr>
              <a:t> the fact that pets play an important part in our life and we should be aware of both pluses and minuses of keeping them. That's all I wanted to say.</a:t>
            </a:r>
          </a:p>
          <a:p>
            <a:pPr marL="0" indent="355600">
              <a:buNone/>
            </a:pPr>
            <a:endParaRPr lang="ru-RU"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65161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20" y="1412776"/>
            <a:ext cx="9220960" cy="908720"/>
          </a:xfrm>
        </p:spPr>
        <p:txBody>
          <a:bodyPr/>
          <a:lstStyle/>
          <a:p>
            <a:pPr>
              <a:lnSpc>
                <a:spcPct val="100000"/>
              </a:lnSpc>
            </a:pPr>
            <a:r>
              <a:rPr lang="en-US" sz="3600" dirty="0"/>
              <a:t>You are going to give a talk about the Internet. You will have to start in 1.5 minutes and will speak for not more than 2 minutes</a:t>
            </a:r>
            <a:r>
              <a:rPr lang="en-US" sz="3600" dirty="0" smtClean="0"/>
              <a:t>. (Variant 1)</a:t>
            </a:r>
            <a:endParaRPr lang="ru-RU" sz="3600" dirty="0"/>
          </a:p>
        </p:txBody>
      </p:sp>
      <p:sp>
        <p:nvSpPr>
          <p:cNvPr id="4" name="Объект 3"/>
          <p:cNvSpPr>
            <a:spLocks noGrp="1"/>
          </p:cNvSpPr>
          <p:nvPr>
            <p:ph sz="quarter" idx="13"/>
          </p:nvPr>
        </p:nvSpPr>
        <p:spPr>
          <a:xfrm>
            <a:off x="323528" y="2492896"/>
            <a:ext cx="8533456" cy="3014112"/>
          </a:xfrm>
        </p:spPr>
        <p:txBody>
          <a:bodyPr>
            <a:normAutofit fontScale="92500" lnSpcReduction="10000"/>
          </a:bodyPr>
          <a:lstStyle/>
          <a:p>
            <a:pPr marL="0" indent="0">
              <a:buNone/>
            </a:pPr>
            <a:r>
              <a:rPr lang="en-US" sz="2800" dirty="0">
                <a:latin typeface="Arial" panose="020B0604020202020204" pitchFamily="34" charset="0"/>
                <a:cs typeface="Arial" panose="020B0604020202020204" pitchFamily="34" charset="0"/>
              </a:rPr>
              <a:t>Remember to say:</a:t>
            </a:r>
          </a:p>
          <a:p>
            <a:pPr marL="0" indent="0">
              <a:buNone/>
            </a:pPr>
            <a:r>
              <a:rPr lang="en-US" sz="2800" dirty="0">
                <a:latin typeface="Arial" panose="020B0604020202020204" pitchFamily="34" charset="0"/>
                <a:cs typeface="Arial" panose="020B0604020202020204" pitchFamily="34" charset="0"/>
              </a:rPr>
              <a:t>· why today’s teenagers use the Internet so much;</a:t>
            </a:r>
          </a:p>
          <a:p>
            <a:pPr marL="0" indent="0">
              <a:buNone/>
            </a:pPr>
            <a:r>
              <a:rPr lang="en-US" sz="2800" dirty="0">
                <a:latin typeface="Arial" panose="020B0604020202020204" pitchFamily="34" charset="0"/>
                <a:cs typeface="Arial" panose="020B0604020202020204" pitchFamily="34" charset="0"/>
              </a:rPr>
              <a:t>· how the Internet makes long-distance communication easier;</a:t>
            </a:r>
          </a:p>
          <a:p>
            <a:pPr marL="0" indent="0">
              <a:buNone/>
            </a:pPr>
            <a:r>
              <a:rPr lang="en-US" sz="2800" dirty="0">
                <a:latin typeface="Arial" panose="020B0604020202020204" pitchFamily="34" charset="0"/>
                <a:cs typeface="Arial" panose="020B0604020202020204" pitchFamily="34" charset="0"/>
              </a:rPr>
              <a:t>· what dangers teenagers can face when they use the Internet.</a:t>
            </a:r>
          </a:p>
          <a:p>
            <a:pPr marL="0" indent="0">
              <a:buNone/>
            </a:pPr>
            <a:r>
              <a:rPr lang="en-US" sz="2800" dirty="0">
                <a:latin typeface="Arial" panose="020B0604020202020204" pitchFamily="34" charset="0"/>
                <a:cs typeface="Arial" panose="020B0604020202020204" pitchFamily="34" charset="0"/>
              </a:rPr>
              <a:t>You have to talk continuously.</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35893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 y="548680"/>
            <a:ext cx="9144000" cy="1412776"/>
          </a:xfrm>
        </p:spPr>
        <p:txBody>
          <a:bodyPr/>
          <a:lstStyle/>
          <a:p>
            <a:pPr>
              <a:lnSpc>
                <a:spcPct val="100000"/>
              </a:lnSpc>
            </a:pPr>
            <a:r>
              <a:rPr lang="en-US" sz="2400" dirty="0"/>
              <a:t>Hello, it’s the electronic assistant of the online language school. We kindly ask you to take part in our survey. We want to find out what you think about learning foreign languages. Please answer 6 questions. The survey is anonymous. You don’t have to give your name. So, let’s get started.</a:t>
            </a:r>
            <a:endParaRPr lang="ru-RU" sz="2400" dirty="0"/>
          </a:p>
        </p:txBody>
      </p:sp>
      <p:sp>
        <p:nvSpPr>
          <p:cNvPr id="5" name="Объект 4"/>
          <p:cNvSpPr>
            <a:spLocks noGrp="1"/>
          </p:cNvSpPr>
          <p:nvPr>
            <p:ph sz="half" idx="2"/>
          </p:nvPr>
        </p:nvSpPr>
        <p:spPr>
          <a:xfrm>
            <a:off x="4860032" y="2070427"/>
            <a:ext cx="4179416" cy="4525963"/>
          </a:xfrm>
        </p:spPr>
        <p:txBody>
          <a:bodyPr/>
          <a:lstStyle/>
          <a:p>
            <a:pPr marL="0" indent="0">
              <a:buNone/>
            </a:pPr>
            <a:r>
              <a:rPr lang="en-US" b="1" dirty="0" smtClean="0"/>
              <a:t>- Do </a:t>
            </a:r>
            <a:r>
              <a:rPr lang="en-US" b="1" dirty="0"/>
              <a:t>you think English would be useful for you in the future? In what way</a:t>
            </a:r>
            <a:r>
              <a:rPr lang="en-US" b="1" dirty="0" smtClean="0"/>
              <a:t>?</a:t>
            </a:r>
            <a:endParaRPr lang="en-US" b="1" dirty="0" smtClean="0"/>
          </a:p>
          <a:p>
            <a:pPr marL="0" indent="0">
              <a:buNone/>
            </a:pPr>
            <a:r>
              <a:rPr lang="en-US" b="1" dirty="0" smtClean="0"/>
              <a:t>……</a:t>
            </a:r>
          </a:p>
          <a:p>
            <a:pPr marL="0" indent="0">
              <a:buNone/>
            </a:pPr>
            <a:r>
              <a:rPr lang="en-US" b="1" dirty="0"/>
              <a:t>– </a:t>
            </a:r>
            <a:r>
              <a:rPr lang="en-US" b="1" dirty="0"/>
              <a:t>What would you recommend your English speaking friend learn? </a:t>
            </a:r>
            <a:r>
              <a:rPr lang="en-US" b="1" dirty="0" smtClean="0"/>
              <a:t>Why?</a:t>
            </a:r>
          </a:p>
          <a:p>
            <a:pPr marL="0" indent="0">
              <a:buNone/>
            </a:pPr>
            <a:r>
              <a:rPr lang="en-US" b="1" dirty="0" smtClean="0"/>
              <a:t>…….</a:t>
            </a:r>
            <a:endParaRPr lang="ru-RU" b="1" dirty="0"/>
          </a:p>
        </p:txBody>
      </p:sp>
      <p:sp>
        <p:nvSpPr>
          <p:cNvPr id="6" name="Объект 5"/>
          <p:cNvSpPr>
            <a:spLocks noGrp="1"/>
          </p:cNvSpPr>
          <p:nvPr>
            <p:ph sz="quarter" idx="13"/>
          </p:nvPr>
        </p:nvSpPr>
        <p:spPr>
          <a:xfrm>
            <a:off x="107512" y="2070110"/>
            <a:ext cx="4536496" cy="4526280"/>
          </a:xfrm>
        </p:spPr>
        <p:txBody>
          <a:bodyPr>
            <a:normAutofit fontScale="92500" lnSpcReduction="20000"/>
          </a:bodyPr>
          <a:lstStyle/>
          <a:p>
            <a:pPr marL="0" indent="0">
              <a:buNone/>
            </a:pPr>
            <a:r>
              <a:rPr lang="en-US" b="1" dirty="0"/>
              <a:t>– </a:t>
            </a:r>
            <a:r>
              <a:rPr lang="en-US" b="1" dirty="0"/>
              <a:t>What foreign languages can you learn at your school?</a:t>
            </a:r>
            <a:endParaRPr lang="en-US" b="1" dirty="0" smtClean="0"/>
          </a:p>
          <a:p>
            <a:pPr marL="0" indent="0">
              <a:buNone/>
            </a:pPr>
            <a:r>
              <a:rPr lang="en-US" b="1" dirty="0" smtClean="0"/>
              <a:t>…..</a:t>
            </a:r>
          </a:p>
          <a:p>
            <a:pPr marL="0" indent="0">
              <a:buNone/>
            </a:pPr>
            <a:r>
              <a:rPr lang="en-US" b="1" dirty="0"/>
              <a:t>–– </a:t>
            </a:r>
            <a:r>
              <a:rPr lang="en-US" b="1" dirty="0"/>
              <a:t>How many English lessons a week do you have?</a:t>
            </a:r>
            <a:endParaRPr lang="en-US" b="1" dirty="0" smtClean="0"/>
          </a:p>
          <a:p>
            <a:pPr marL="0" indent="0">
              <a:buNone/>
            </a:pPr>
            <a:r>
              <a:rPr lang="en-US" b="1" dirty="0" smtClean="0"/>
              <a:t>…..</a:t>
            </a:r>
          </a:p>
          <a:p>
            <a:pPr marL="0" indent="0">
              <a:buNone/>
            </a:pPr>
            <a:r>
              <a:rPr lang="en-US" b="1" dirty="0"/>
              <a:t>–  </a:t>
            </a:r>
            <a:r>
              <a:rPr lang="en-US" b="1" dirty="0"/>
              <a:t>For what reasons do people learn foreign languages nowadays?</a:t>
            </a:r>
            <a:endParaRPr lang="en-US" b="1" dirty="0" smtClean="0"/>
          </a:p>
          <a:p>
            <a:pPr marL="0" indent="0">
              <a:buNone/>
            </a:pPr>
            <a:r>
              <a:rPr lang="en-US" b="1" dirty="0" smtClean="0"/>
              <a:t>……</a:t>
            </a:r>
            <a:endParaRPr lang="en-US" b="1" dirty="0" smtClean="0"/>
          </a:p>
          <a:p>
            <a:pPr marL="0" indent="0">
              <a:buNone/>
            </a:pPr>
            <a:r>
              <a:rPr lang="en-US" b="1" dirty="0"/>
              <a:t>–  </a:t>
            </a:r>
            <a:r>
              <a:rPr lang="en-US" b="1" dirty="0"/>
              <a:t>What is the most effective way to learn a foreign language in your </a:t>
            </a:r>
            <a:r>
              <a:rPr lang="en-US" b="1" dirty="0" smtClean="0"/>
              <a:t>opinion?</a:t>
            </a:r>
            <a:endParaRPr lang="en-US" b="1" dirty="0"/>
          </a:p>
          <a:p>
            <a:pPr marL="0" indent="0">
              <a:buNone/>
            </a:pPr>
            <a:r>
              <a:rPr lang="en-US" b="1" dirty="0"/>
              <a:t>…..</a:t>
            </a:r>
          </a:p>
          <a:p>
            <a:pPr marL="0" indent="0">
              <a:buNone/>
            </a:pPr>
            <a:endParaRPr lang="ru-RU" dirty="0"/>
          </a:p>
        </p:txBody>
      </p:sp>
      <p:sp>
        <p:nvSpPr>
          <p:cNvPr id="7" name="Прямоугольник 6"/>
          <p:cNvSpPr/>
          <p:nvPr/>
        </p:nvSpPr>
        <p:spPr>
          <a:xfrm>
            <a:off x="755576" y="6396335"/>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pic>
        <p:nvPicPr>
          <p:cNvPr id="3" name="943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732240" y="5229200"/>
            <a:ext cx="609600" cy="609600"/>
          </a:xfrm>
          <a:prstGeom prst="rect">
            <a:avLst/>
          </a:prstGeom>
        </p:spPr>
      </p:pic>
    </p:spTree>
    <p:extLst>
      <p:ext uri="{BB962C8B-B14F-4D97-AF65-F5344CB8AC3E}">
        <p14:creationId xmlns:p14="http://schemas.microsoft.com/office/powerpoint/2010/main" val="15831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500"/>
                                        <p:tgtEl>
                                          <p:spTgt spid="6">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7" end="7"/>
                                            </p:txEl>
                                          </p:spTgt>
                                        </p:tgtEl>
                                        <p:attrNameLst>
                                          <p:attrName>style.visibility</p:attrName>
                                        </p:attrNameLst>
                                      </p:cBhvr>
                                      <p:to>
                                        <p:strVal val="visible"/>
                                      </p:to>
                                    </p:set>
                                    <p:animEffect transition="in" filter="fade">
                                      <p:cBhvr>
                                        <p:cTn id="40" dur="500"/>
                                        <p:tgtEl>
                                          <p:spTgt spid="6">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Effect transition="in" filter="fade">
                                      <p:cBhvr>
                                        <p:cTn id="45" dur="500"/>
                                        <p:tgtEl>
                                          <p:spTgt spid="5">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xEl>
                                              <p:pRg st="1" end="1"/>
                                            </p:txEl>
                                          </p:spTgt>
                                        </p:tgtEl>
                                        <p:attrNameLst>
                                          <p:attrName>style.visibility</p:attrName>
                                        </p:attrNameLst>
                                      </p:cBhvr>
                                      <p:to>
                                        <p:strVal val="visible"/>
                                      </p:to>
                                    </p:set>
                                    <p:animEffect transition="in" filter="fade">
                                      <p:cBhvr>
                                        <p:cTn id="50" dur="500"/>
                                        <p:tgtEl>
                                          <p:spTgt spid="5">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
                                            <p:txEl>
                                              <p:pRg st="2" end="2"/>
                                            </p:txEl>
                                          </p:spTgt>
                                        </p:tgtEl>
                                        <p:attrNameLst>
                                          <p:attrName>style.visibility</p:attrName>
                                        </p:attrNameLst>
                                      </p:cBhvr>
                                      <p:to>
                                        <p:strVal val="visible"/>
                                      </p:to>
                                    </p:set>
                                    <p:animEffect transition="in" filter="fade">
                                      <p:cBhvr>
                                        <p:cTn id="55" dur="500"/>
                                        <p:tgtEl>
                                          <p:spTgt spid="5">
                                            <p:txEl>
                                              <p:pRg st="2"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
                                            <p:txEl>
                                              <p:pRg st="3" end="3"/>
                                            </p:txEl>
                                          </p:spTgt>
                                        </p:tgtEl>
                                        <p:attrNameLst>
                                          <p:attrName>style.visibility</p:attrName>
                                        </p:attrNameLst>
                                      </p:cBhvr>
                                      <p:to>
                                        <p:strVal val="visible"/>
                                      </p:to>
                                    </p:set>
                                    <p:animEffect transition="in" filter="fade">
                                      <p:cBhvr>
                                        <p:cTn id="60" dur="500"/>
                                        <p:tgtEl>
                                          <p:spTgt spid="5">
                                            <p:txEl>
                                              <p:pRg st="3" end="3"/>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3"/>
                    </p:tgtEl>
                  </p:cond>
                </p:stCondLst>
                <p:endSync evt="end" delay="0">
                  <p:rtn val="all"/>
                </p:endSync>
                <p:childTnLst>
                  <p:par>
                    <p:cTn id="67" fill="hold">
                      <p:stCondLst>
                        <p:cond delay="0"/>
                      </p:stCondLst>
                      <p:childTnLst>
                        <p:par>
                          <p:cTn id="68" fill="hold">
                            <p:stCondLst>
                              <p:cond delay="0"/>
                            </p:stCondLst>
                            <p:childTnLst>
                              <p:par>
                                <p:cTn id="69" presetID="1" presetClass="mediacall" presetSubtype="0" fill="hold" nodeType="clickEffect">
                                  <p:stCondLst>
                                    <p:cond delay="0"/>
                                  </p:stCondLst>
                                  <p:childTnLst>
                                    <p:cmd type="call" cmd="playFrom(0.0)">
                                      <p:cBhvr>
                                        <p:cTn id="70" dur="358897" fill="hold"/>
                                        <p:tgtEl>
                                          <p:spTgt spid="3"/>
                                        </p:tgtEl>
                                      </p:cBhvr>
                                    </p:cmd>
                                  </p:childTnLst>
                                </p:cTn>
                              </p:par>
                            </p:childTnLst>
                          </p:cTn>
                        </p:par>
                      </p:childTnLst>
                    </p:cTn>
                  </p:par>
                </p:childTnLst>
              </p:cTn>
              <p:nextCondLst>
                <p:cond evt="onClick" delay="0">
                  <p:tgtEl>
                    <p:spTgt spid="3"/>
                  </p:tgtEl>
                </p:cond>
              </p:nextCondLst>
            </p:seq>
            <p:audio>
              <p:cMediaNode vol="80000">
                <p:cTn id="71" fill="hold" display="0">
                  <p:stCondLst>
                    <p:cond delay="indefinite"/>
                  </p:stCondLst>
                  <p:endCondLst>
                    <p:cond evt="onStopAudio" delay="0">
                      <p:tgtEl>
                        <p:sldTgt/>
                      </p:tgtEl>
                    </p:cond>
                  </p:endCondLst>
                </p:cTn>
                <p:tgtEl>
                  <p:spTgt spid="3"/>
                </p:tgtEl>
              </p:cMediaNode>
            </p:audio>
          </p:childTnLst>
        </p:cTn>
      </p:par>
    </p:tnLst>
    <p:bldLst>
      <p:bldP spid="4"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2"/>
          </p:nvPr>
        </p:nvSpPr>
        <p:spPr>
          <a:xfrm>
            <a:off x="4427984" y="548680"/>
            <a:ext cx="4788024" cy="5616624"/>
          </a:xfrm>
        </p:spPr>
        <p:txBody>
          <a:bodyPr>
            <a:noAutofit/>
          </a:bodyPr>
          <a:lstStyle/>
          <a:p>
            <a:pPr marL="0" indent="0">
              <a:buNone/>
            </a:pPr>
            <a:r>
              <a:rPr lang="en-US" sz="1600" b="1" dirty="0"/>
              <a:t>– </a:t>
            </a:r>
            <a:r>
              <a:rPr lang="en-US" sz="1600" b="1" dirty="0"/>
              <a:t>What is the most effective way to learn a foreign language in your opinion</a:t>
            </a:r>
            <a:r>
              <a:rPr lang="en-US" sz="1600" b="1" dirty="0" smtClean="0"/>
              <a:t>?</a:t>
            </a:r>
          </a:p>
          <a:p>
            <a:pPr marL="0" indent="0">
              <a:buNone/>
            </a:pPr>
            <a:r>
              <a:rPr lang="en-US" sz="1600" b="1" dirty="0">
                <a:solidFill>
                  <a:srgbClr val="FF0000"/>
                </a:solidFill>
              </a:rPr>
              <a:t> In my opinion, attending a language school is the most effective way to learn a foreign language. Firstly, you have a set schedule, and you are not allowed to miss lessons. Secondly, you always have a partner to speak to and a teacher to consult</a:t>
            </a:r>
            <a:r>
              <a:rPr lang="en-US" sz="1600" b="1" dirty="0" smtClean="0">
                <a:solidFill>
                  <a:srgbClr val="FF0000"/>
                </a:solidFill>
              </a:rPr>
              <a:t>.</a:t>
            </a:r>
          </a:p>
          <a:p>
            <a:pPr marL="0" indent="0">
              <a:buNone/>
            </a:pPr>
            <a:r>
              <a:rPr lang="en-US" sz="1600" b="1" dirty="0"/>
              <a:t>–    Do you think English would be useful for you in the future? In what way</a:t>
            </a:r>
            <a:r>
              <a:rPr lang="en-US" sz="1600" b="1" dirty="0" smtClean="0"/>
              <a:t>?</a:t>
            </a:r>
            <a:endParaRPr lang="en-US" sz="1600" b="1" dirty="0" smtClean="0"/>
          </a:p>
          <a:p>
            <a:pPr marL="0" indent="0">
              <a:buNone/>
            </a:pPr>
            <a:r>
              <a:rPr lang="en-US" sz="1600" b="1" dirty="0">
                <a:solidFill>
                  <a:srgbClr val="FF0000"/>
                </a:solidFill>
              </a:rPr>
              <a:t> </a:t>
            </a:r>
            <a:r>
              <a:rPr lang="en-US" sz="1600" b="1" dirty="0">
                <a:solidFill>
                  <a:srgbClr val="FF0000"/>
                </a:solidFill>
              </a:rPr>
              <a:t>Well, I’d like to become an interpreter, so I really think English will be very useful for me in the future, as it will be a part of my profession</a:t>
            </a:r>
            <a:r>
              <a:rPr lang="en-US" sz="1600" b="1" dirty="0" smtClean="0">
                <a:solidFill>
                  <a:srgbClr val="FF0000"/>
                </a:solidFill>
              </a:rPr>
              <a:t>.</a:t>
            </a:r>
          </a:p>
          <a:p>
            <a:pPr marL="0" indent="0">
              <a:buNone/>
            </a:pPr>
            <a:r>
              <a:rPr lang="en-US" sz="1600" b="1" dirty="0"/>
              <a:t>– What would you recommend your English speaking friend learn? Why</a:t>
            </a:r>
            <a:r>
              <a:rPr lang="en-US" sz="1600" b="1" dirty="0" smtClean="0"/>
              <a:t>?</a:t>
            </a:r>
            <a:endParaRPr lang="en-US" sz="1600" b="1" dirty="0" smtClean="0"/>
          </a:p>
          <a:p>
            <a:pPr marL="0" indent="0">
              <a:buNone/>
            </a:pPr>
            <a:r>
              <a:rPr lang="en-US" sz="1600" b="1" dirty="0" smtClean="0"/>
              <a:t> </a:t>
            </a:r>
            <a:r>
              <a:rPr lang="en-US" sz="1600" b="1" dirty="0">
                <a:solidFill>
                  <a:srgbClr val="FF0000"/>
                </a:solidFill>
              </a:rPr>
              <a:t>I would recommend to learn Russian because, I am sure, it will be one of the main world languages of the future. The whole world is getting more and more interested in establishing contacts with the Russian Federation, that’s why the Russian language is becoming more and more popular.</a:t>
            </a:r>
            <a:endParaRPr lang="ru-RU" sz="1600" b="1" dirty="0"/>
          </a:p>
        </p:txBody>
      </p:sp>
      <p:sp>
        <p:nvSpPr>
          <p:cNvPr id="6" name="Объект 5"/>
          <p:cNvSpPr>
            <a:spLocks noGrp="1"/>
          </p:cNvSpPr>
          <p:nvPr>
            <p:ph sz="quarter" idx="13"/>
          </p:nvPr>
        </p:nvSpPr>
        <p:spPr>
          <a:xfrm>
            <a:off x="107505" y="548680"/>
            <a:ext cx="4248472" cy="6012264"/>
          </a:xfrm>
        </p:spPr>
        <p:txBody>
          <a:bodyPr>
            <a:noAutofit/>
          </a:bodyPr>
          <a:lstStyle/>
          <a:p>
            <a:pPr marL="0" indent="0">
              <a:buNone/>
            </a:pPr>
            <a:r>
              <a:rPr lang="en-US" sz="1800" dirty="0"/>
              <a:t>– </a:t>
            </a:r>
            <a:r>
              <a:rPr lang="en-US" sz="1800" b="1" dirty="0"/>
              <a:t>What foreign languages can you learn at your </a:t>
            </a:r>
            <a:r>
              <a:rPr lang="en-US" sz="1800" b="1" dirty="0" smtClean="0"/>
              <a:t>school?</a:t>
            </a:r>
            <a:endParaRPr lang="en-US" sz="1800" b="1" dirty="0"/>
          </a:p>
          <a:p>
            <a:pPr marL="0" indent="0">
              <a:buNone/>
            </a:pPr>
            <a:r>
              <a:rPr lang="en-US" sz="1800" b="1" dirty="0" smtClean="0">
                <a:solidFill>
                  <a:srgbClr val="FF0000"/>
                </a:solidFill>
              </a:rPr>
              <a:t> </a:t>
            </a:r>
            <a:r>
              <a:rPr lang="en-US" sz="1800" b="1" dirty="0">
                <a:solidFill>
                  <a:srgbClr val="FF0000"/>
                </a:solidFill>
              </a:rPr>
              <a:t>We can learn English and </a:t>
            </a:r>
            <a:r>
              <a:rPr lang="en-US" sz="1800" b="1" dirty="0" smtClean="0">
                <a:solidFill>
                  <a:srgbClr val="FF0000"/>
                </a:solidFill>
              </a:rPr>
              <a:t>French </a:t>
            </a:r>
            <a:r>
              <a:rPr lang="en-US" sz="1800" b="1" dirty="0">
                <a:solidFill>
                  <a:srgbClr val="FF0000"/>
                </a:solidFill>
              </a:rPr>
              <a:t>at my school. </a:t>
            </a:r>
            <a:r>
              <a:rPr lang="en-US" sz="1800" b="1" dirty="0" smtClean="0">
                <a:solidFill>
                  <a:srgbClr val="FF0000"/>
                </a:solidFill>
              </a:rPr>
              <a:t>As you </a:t>
            </a:r>
            <a:r>
              <a:rPr lang="en-US" sz="1800" b="1" dirty="0">
                <a:solidFill>
                  <a:srgbClr val="FF0000"/>
                </a:solidFill>
              </a:rPr>
              <a:t>know, my school is nothing out of the ordinary, so we don’t boast language </a:t>
            </a:r>
            <a:r>
              <a:rPr lang="en-US" sz="1800" b="1" dirty="0" smtClean="0">
                <a:solidFill>
                  <a:srgbClr val="FF0000"/>
                </a:solidFill>
              </a:rPr>
              <a:t>diversity.</a:t>
            </a:r>
          </a:p>
          <a:p>
            <a:pPr marL="0" indent="0">
              <a:buNone/>
            </a:pPr>
            <a:r>
              <a:rPr lang="en-US" sz="1800" b="1" dirty="0"/>
              <a:t>–   What do you prefer to eat for breakfast in the </a:t>
            </a:r>
            <a:r>
              <a:rPr lang="en-US" sz="1800" b="1" dirty="0" smtClean="0"/>
              <a:t>morning? </a:t>
            </a:r>
            <a:endParaRPr lang="en-US" sz="1800" b="1" dirty="0" smtClean="0"/>
          </a:p>
          <a:p>
            <a:pPr marL="0" indent="0">
              <a:buNone/>
            </a:pPr>
            <a:r>
              <a:rPr lang="en-US" sz="1800" b="1" dirty="0">
                <a:solidFill>
                  <a:srgbClr val="FF0000"/>
                </a:solidFill>
              </a:rPr>
              <a:t> </a:t>
            </a:r>
            <a:r>
              <a:rPr lang="en-US" sz="1800" b="1" dirty="0">
                <a:solidFill>
                  <a:srgbClr val="FF0000"/>
                </a:solidFill>
              </a:rPr>
              <a:t>I have 3 English lessons a week. On Tuesday I have an extra lesson to prepare for the English exam</a:t>
            </a:r>
            <a:r>
              <a:rPr lang="en-US" sz="1800" b="1" dirty="0" smtClean="0">
                <a:solidFill>
                  <a:srgbClr val="FF0000"/>
                </a:solidFill>
              </a:rPr>
              <a:t>.</a:t>
            </a:r>
          </a:p>
          <a:p>
            <a:pPr marL="0" indent="0">
              <a:buNone/>
            </a:pPr>
            <a:r>
              <a:rPr lang="en-US" sz="1800" b="1" dirty="0" smtClean="0"/>
              <a:t>– </a:t>
            </a:r>
            <a:r>
              <a:rPr lang="en-US" sz="1800" b="1" dirty="0" smtClean="0"/>
              <a:t>For what reasons do people learn foreign languages nowadays? </a:t>
            </a:r>
            <a:endParaRPr lang="en-US" sz="1800" b="1" dirty="0" smtClean="0"/>
          </a:p>
          <a:p>
            <a:pPr marL="0" indent="0">
              <a:buNone/>
            </a:pPr>
            <a:r>
              <a:rPr lang="en-US" sz="1800" b="1" dirty="0" smtClean="0">
                <a:solidFill>
                  <a:srgbClr val="FF0000"/>
                </a:solidFill>
              </a:rPr>
              <a:t>People learn foreign languages for different reasons. Some just like speaking foreign languages, others need to know them for work. Many people like travelling, and they learn the language of the country they are going to visit.</a:t>
            </a:r>
            <a:endParaRPr lang="en-US" sz="1800" b="1" dirty="0" smtClean="0">
              <a:solidFill>
                <a:srgbClr val="FF0000"/>
              </a:solidFill>
            </a:endParaRPr>
          </a:p>
        </p:txBody>
      </p:sp>
      <p:sp>
        <p:nvSpPr>
          <p:cNvPr id="7" name="Прямоугольник 6"/>
          <p:cNvSpPr/>
          <p:nvPr/>
        </p:nvSpPr>
        <p:spPr>
          <a:xfrm>
            <a:off x="755576" y="6488936"/>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sp>
        <p:nvSpPr>
          <p:cNvPr id="2" name="Заголовок 1"/>
          <p:cNvSpPr>
            <a:spLocks noGrp="1"/>
          </p:cNvSpPr>
          <p:nvPr>
            <p:ph type="title"/>
          </p:nvPr>
        </p:nvSpPr>
        <p:spPr>
          <a:xfrm>
            <a:off x="457200" y="0"/>
            <a:ext cx="8229600" cy="620688"/>
          </a:xfrm>
        </p:spPr>
        <p:txBody>
          <a:bodyPr/>
          <a:lstStyle/>
          <a:p>
            <a:r>
              <a:rPr lang="en-US" sz="4000" dirty="0" smtClean="0"/>
              <a:t>Possible answers:</a:t>
            </a:r>
            <a:endParaRPr lang="ru-RU" sz="4000" dirty="0"/>
          </a:p>
        </p:txBody>
      </p:sp>
    </p:spTree>
    <p:extLst>
      <p:ext uri="{BB962C8B-B14F-4D97-AF65-F5344CB8AC3E}">
        <p14:creationId xmlns:p14="http://schemas.microsoft.com/office/powerpoint/2010/main" val="211514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500"/>
                                        <p:tgtEl>
                                          <p:spTgt spid="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Effect transition="in" filter="fade">
                                      <p:cBhvr>
                                        <p:cTn id="31" dur="500"/>
                                        <p:tgtEl>
                                          <p:spTgt spid="5">
                                            <p:txEl>
                                              <p:pRg st="0" end="0"/>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5">
                                            <p:txEl>
                                              <p:pRg st="1" end="1"/>
                                            </p:txEl>
                                          </p:spTgt>
                                        </p:tgtEl>
                                        <p:attrNameLst>
                                          <p:attrName>style.visibility</p:attrName>
                                        </p:attrNameLst>
                                      </p:cBhvr>
                                      <p:to>
                                        <p:strVal val="visible"/>
                                      </p:to>
                                    </p:set>
                                    <p:animEffect transition="in" filter="fade">
                                      <p:cBhvr>
                                        <p:cTn id="34" dur="500"/>
                                        <p:tgtEl>
                                          <p:spTgt spid="5">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
                                            <p:txEl>
                                              <p:pRg st="2" end="2"/>
                                            </p:txEl>
                                          </p:spTgt>
                                        </p:tgtEl>
                                        <p:attrNameLst>
                                          <p:attrName>style.visibility</p:attrName>
                                        </p:attrNameLst>
                                      </p:cBhvr>
                                      <p:to>
                                        <p:strVal val="visible"/>
                                      </p:to>
                                    </p:set>
                                    <p:animEffect transition="in" filter="fade">
                                      <p:cBhvr>
                                        <p:cTn id="39" dur="500"/>
                                        <p:tgtEl>
                                          <p:spTgt spid="5">
                                            <p:txEl>
                                              <p:pRg st="2" end="2"/>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animEffect transition="in" filter="fade">
                                      <p:cBhvr>
                                        <p:cTn id="42" dur="500"/>
                                        <p:tgtEl>
                                          <p:spTgt spid="5">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4" end="4"/>
                                            </p:txEl>
                                          </p:spTgt>
                                        </p:tgtEl>
                                        <p:attrNameLst>
                                          <p:attrName>style.visibility</p:attrName>
                                        </p:attrNameLst>
                                      </p:cBhvr>
                                      <p:to>
                                        <p:strVal val="visible"/>
                                      </p:to>
                                    </p:set>
                                    <p:animEffect transition="in" filter="fade">
                                      <p:cBhvr>
                                        <p:cTn id="47" dur="500"/>
                                        <p:tgtEl>
                                          <p:spTgt spid="5">
                                            <p:txEl>
                                              <p:pRg st="4" end="4"/>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5">
                                            <p:txEl>
                                              <p:pRg st="5" end="5"/>
                                            </p:txEl>
                                          </p:spTgt>
                                        </p:tgtEl>
                                        <p:attrNameLst>
                                          <p:attrName>style.visibility</p:attrName>
                                        </p:attrNameLst>
                                      </p:cBhvr>
                                      <p:to>
                                        <p:strVal val="visible"/>
                                      </p:to>
                                    </p:set>
                                    <p:animEffect transition="in" filter="fade">
                                      <p:cBhvr>
                                        <p:cTn id="50" dur="500"/>
                                        <p:tgtEl>
                                          <p:spTgt spid="5">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992" y="1556792"/>
            <a:ext cx="9073008" cy="908720"/>
          </a:xfrm>
        </p:spPr>
        <p:txBody>
          <a:bodyPr/>
          <a:lstStyle/>
          <a:p>
            <a:pPr>
              <a:lnSpc>
                <a:spcPct val="100000"/>
              </a:lnSpc>
            </a:pPr>
            <a:r>
              <a:rPr lang="en-US" sz="3600" dirty="0" smtClean="0"/>
              <a:t>You </a:t>
            </a:r>
            <a:r>
              <a:rPr lang="en-US" sz="3600" dirty="0"/>
              <a:t>are going to give a talk about holidays. You will have to start in 1.5 minutes and will speak for not more than 2 minutes</a:t>
            </a:r>
            <a:r>
              <a:rPr lang="en-US" sz="3600" dirty="0" smtClean="0"/>
              <a:t>. (Variant 1)</a:t>
            </a:r>
            <a:endParaRPr lang="ru-RU" sz="3600" dirty="0"/>
          </a:p>
        </p:txBody>
      </p:sp>
      <p:sp>
        <p:nvSpPr>
          <p:cNvPr id="4" name="Объект 3"/>
          <p:cNvSpPr>
            <a:spLocks noGrp="1"/>
          </p:cNvSpPr>
          <p:nvPr>
            <p:ph sz="quarter" idx="13"/>
          </p:nvPr>
        </p:nvSpPr>
        <p:spPr>
          <a:xfrm>
            <a:off x="395536" y="2780928"/>
            <a:ext cx="8533456" cy="3014112"/>
          </a:xfrm>
        </p:spPr>
        <p:txBody>
          <a:bodyPr>
            <a:normAutofit fontScale="92500"/>
          </a:bodyPr>
          <a:lstStyle/>
          <a:p>
            <a:pPr marL="0" indent="0">
              <a:buNone/>
            </a:pPr>
            <a:r>
              <a:rPr lang="en-US" sz="2800" dirty="0">
                <a:latin typeface="Arial" panose="020B0604020202020204" pitchFamily="34" charset="0"/>
                <a:cs typeface="Arial" panose="020B0604020202020204" pitchFamily="34" charset="0"/>
              </a:rPr>
              <a:t>Remember to say:</a:t>
            </a:r>
          </a:p>
          <a:p>
            <a:pPr marL="0" indent="0">
              <a:buNone/>
            </a:pPr>
            <a:r>
              <a:rPr lang="en-US" sz="2800" dirty="0">
                <a:latin typeface="Arial" panose="020B0604020202020204" pitchFamily="34" charset="0"/>
                <a:cs typeface="Arial" panose="020B0604020202020204" pitchFamily="34" charset="0"/>
              </a:rPr>
              <a:t>· what holidays are most popular in your country;</a:t>
            </a:r>
          </a:p>
          <a:p>
            <a:pPr marL="0" indent="0">
              <a:buNone/>
            </a:pPr>
            <a:r>
              <a:rPr lang="en-US" sz="2800" dirty="0">
                <a:latin typeface="Arial" panose="020B0604020202020204" pitchFamily="34" charset="0"/>
                <a:cs typeface="Arial" panose="020B0604020202020204" pitchFamily="34" charset="0"/>
              </a:rPr>
              <a:t>· what your </a:t>
            </a:r>
            <a:r>
              <a:rPr lang="en-US" sz="2800" dirty="0" err="1">
                <a:latin typeface="Arial" panose="020B0604020202020204" pitchFamily="34" charset="0"/>
                <a:cs typeface="Arial" panose="020B0604020202020204" pitchFamily="34" charset="0"/>
              </a:rPr>
              <a:t>favourite</a:t>
            </a:r>
            <a:r>
              <a:rPr lang="en-US" sz="2800" dirty="0">
                <a:latin typeface="Arial" panose="020B0604020202020204" pitchFamily="34" charset="0"/>
                <a:cs typeface="Arial" panose="020B0604020202020204" pitchFamily="34" charset="0"/>
              </a:rPr>
              <a:t> holiday is and how you celebrate it;</a:t>
            </a:r>
          </a:p>
          <a:p>
            <a:pPr marL="0" indent="0">
              <a:buNone/>
            </a:pPr>
            <a:r>
              <a:rPr lang="en-US" sz="2800" dirty="0">
                <a:latin typeface="Arial" panose="020B0604020202020204" pitchFamily="34" charset="0"/>
                <a:cs typeface="Arial" panose="020B0604020202020204" pitchFamily="34" charset="0"/>
              </a:rPr>
              <a:t>· if you prefer to give presents or to get presents, and why.</a:t>
            </a:r>
          </a:p>
          <a:p>
            <a:pPr marL="0" indent="0">
              <a:buNone/>
            </a:pPr>
            <a:r>
              <a:rPr lang="en-US" sz="2800" dirty="0">
                <a:latin typeface="Arial" panose="020B0604020202020204" pitchFamily="34" charset="0"/>
                <a:cs typeface="Arial" panose="020B0604020202020204" pitchFamily="34" charset="0"/>
              </a:rPr>
              <a:t>You have to talk continuously.</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87728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340768"/>
            <a:ext cx="9073008" cy="908720"/>
          </a:xfrm>
        </p:spPr>
        <p:txBody>
          <a:bodyPr/>
          <a:lstStyle/>
          <a:p>
            <a:pPr>
              <a:lnSpc>
                <a:spcPct val="100000"/>
              </a:lnSpc>
            </a:pPr>
            <a:r>
              <a:rPr lang="en-US" sz="3600" dirty="0"/>
              <a:t>You are going to give a talk about public holidays in Russia. You will have to start in 1.5 minutes and will speak for not more than 2 minutes</a:t>
            </a:r>
            <a:r>
              <a:rPr lang="en-US" sz="3600" dirty="0" smtClean="0"/>
              <a:t>.(Variant 2)</a:t>
            </a:r>
            <a:endParaRPr lang="ru-RU" sz="3600" dirty="0"/>
          </a:p>
        </p:txBody>
      </p:sp>
      <p:sp>
        <p:nvSpPr>
          <p:cNvPr id="4" name="Объект 3"/>
          <p:cNvSpPr>
            <a:spLocks noGrp="1"/>
          </p:cNvSpPr>
          <p:nvPr>
            <p:ph sz="quarter" idx="13"/>
          </p:nvPr>
        </p:nvSpPr>
        <p:spPr>
          <a:xfrm>
            <a:off x="323528" y="2492896"/>
            <a:ext cx="8533456" cy="3014112"/>
          </a:xfrm>
        </p:spPr>
        <p:txBody>
          <a:bodyPr>
            <a:normAutofit fontScale="92500" lnSpcReduction="10000"/>
          </a:bodyPr>
          <a:lstStyle/>
          <a:p>
            <a:pPr marL="0" indent="0">
              <a:buNone/>
            </a:pPr>
            <a:r>
              <a:rPr lang="en-US" sz="2800" dirty="0">
                <a:latin typeface="Arial" panose="020B0604020202020204" pitchFamily="34" charset="0"/>
                <a:cs typeface="Arial" panose="020B0604020202020204" pitchFamily="34" charset="0"/>
              </a:rPr>
              <a:t>Remember to say:</a:t>
            </a:r>
          </a:p>
          <a:p>
            <a:pPr marL="0" indent="0">
              <a:buNone/>
            </a:pPr>
            <a:r>
              <a:rPr lang="en-US" sz="2800" dirty="0">
                <a:latin typeface="Arial" panose="020B0604020202020204" pitchFamily="34" charset="0"/>
                <a:cs typeface="Arial" panose="020B0604020202020204" pitchFamily="34" charset="0"/>
              </a:rPr>
              <a:t>· what public holidays are celebrated in Russia;</a:t>
            </a:r>
          </a:p>
          <a:p>
            <a:pPr marL="0" indent="0">
              <a:buNone/>
            </a:pPr>
            <a:r>
              <a:rPr lang="en-US" sz="2800" dirty="0">
                <a:latin typeface="Arial" panose="020B0604020202020204" pitchFamily="34" charset="0"/>
                <a:cs typeface="Arial" panose="020B0604020202020204" pitchFamily="34" charset="0"/>
              </a:rPr>
              <a:t>· what your </a:t>
            </a:r>
            <a:r>
              <a:rPr lang="en-US" sz="2800" dirty="0" err="1">
                <a:latin typeface="Arial" panose="020B0604020202020204" pitchFamily="34" charset="0"/>
                <a:cs typeface="Arial" panose="020B0604020202020204" pitchFamily="34" charset="0"/>
              </a:rPr>
              <a:t>favourite</a:t>
            </a:r>
            <a:r>
              <a:rPr lang="en-US" sz="2800" dirty="0">
                <a:latin typeface="Arial" panose="020B0604020202020204" pitchFamily="34" charset="0"/>
                <a:cs typeface="Arial" panose="020B0604020202020204" pitchFamily="34" charset="0"/>
              </a:rPr>
              <a:t> public holiday is, and why you like it;</a:t>
            </a:r>
          </a:p>
          <a:p>
            <a:pPr marL="0" indent="0">
              <a:buNone/>
            </a:pPr>
            <a:r>
              <a:rPr lang="en-US" sz="2800" dirty="0">
                <a:latin typeface="Arial" panose="020B0604020202020204" pitchFamily="34" charset="0"/>
                <a:cs typeface="Arial" panose="020B0604020202020204" pitchFamily="34" charset="0"/>
              </a:rPr>
              <a:t>· how your </a:t>
            </a:r>
            <a:r>
              <a:rPr lang="en-US" sz="2800" dirty="0" err="1">
                <a:latin typeface="Arial" panose="020B0604020202020204" pitchFamily="34" charset="0"/>
                <a:cs typeface="Arial" panose="020B0604020202020204" pitchFamily="34" charset="0"/>
              </a:rPr>
              <a:t>favourite</a:t>
            </a:r>
            <a:r>
              <a:rPr lang="en-US" sz="2800" dirty="0">
                <a:latin typeface="Arial" panose="020B0604020202020204" pitchFamily="34" charset="0"/>
                <a:cs typeface="Arial" panose="020B0604020202020204" pitchFamily="34" charset="0"/>
              </a:rPr>
              <a:t> public holiday is celebrated in your city, town or village.</a:t>
            </a:r>
          </a:p>
          <a:p>
            <a:pPr marL="0" indent="0">
              <a:buNone/>
            </a:pPr>
            <a:r>
              <a:rPr lang="en-US" sz="2800" dirty="0">
                <a:latin typeface="Arial" panose="020B0604020202020204" pitchFamily="34" charset="0"/>
                <a:cs typeface="Arial" panose="020B0604020202020204" pitchFamily="34" charset="0"/>
              </a:rPr>
              <a:t>You have to talk continuously.</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48941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360040"/>
          </a:xfrm>
        </p:spPr>
        <p:txBody>
          <a:bodyPr/>
          <a:lstStyle/>
          <a:p>
            <a:r>
              <a:rPr lang="en-US" sz="4000" dirty="0" smtClean="0"/>
              <a:t>Possible answer:</a:t>
            </a:r>
            <a:endParaRPr lang="ru-RU" sz="4000" dirty="0"/>
          </a:p>
        </p:txBody>
      </p:sp>
      <p:sp>
        <p:nvSpPr>
          <p:cNvPr id="4" name="Объект 3"/>
          <p:cNvSpPr>
            <a:spLocks noGrp="1"/>
          </p:cNvSpPr>
          <p:nvPr>
            <p:ph sz="quarter" idx="13"/>
          </p:nvPr>
        </p:nvSpPr>
        <p:spPr>
          <a:xfrm>
            <a:off x="107504" y="548680"/>
            <a:ext cx="8784976" cy="5616624"/>
          </a:xfrm>
        </p:spPr>
        <p:txBody>
          <a:bodyPr>
            <a:noAutofit/>
          </a:bodyPr>
          <a:lstStyle/>
          <a:p>
            <a:pPr marL="0" indent="355600">
              <a:buNone/>
            </a:pPr>
            <a:r>
              <a:rPr lang="en-US" sz="1600" dirty="0">
                <a:latin typeface="Arial" panose="020B0604020202020204" pitchFamily="34" charset="0"/>
                <a:cs typeface="Arial" panose="020B0604020202020204" pitchFamily="34" charset="0"/>
              </a:rPr>
              <a:t>Well, now I’m going to talk about holidays.</a:t>
            </a:r>
          </a:p>
          <a:p>
            <a:pPr marL="0" indent="355600">
              <a:buNone/>
            </a:pPr>
            <a:r>
              <a:rPr lang="en-US" sz="1600" dirty="0" smtClean="0">
                <a:latin typeface="Arial" panose="020B0604020202020204" pitchFamily="34" charset="0"/>
                <a:cs typeface="Arial" panose="020B0604020202020204" pitchFamily="34" charset="0"/>
              </a:rPr>
              <a:t>To </a:t>
            </a:r>
            <a:r>
              <a:rPr lang="en-US" sz="1600" dirty="0">
                <a:latin typeface="Arial" panose="020B0604020202020204" pitchFamily="34" charset="0"/>
                <a:cs typeface="Arial" panose="020B0604020202020204" pitchFamily="34" charset="0"/>
              </a:rPr>
              <a:t>begin with, holidays play an important part in our life. Holidays give us an opportunity to rest and relax, they also improve our mood and make us </a:t>
            </a:r>
            <a:r>
              <a:rPr lang="en-US" sz="1600" dirty="0" smtClean="0">
                <a:latin typeface="Arial" panose="020B0604020202020204" pitchFamily="34" charset="0"/>
                <a:cs typeface="Arial" panose="020B0604020202020204" pitchFamily="34" charset="0"/>
              </a:rPr>
              <a:t>happier.</a:t>
            </a:r>
          </a:p>
          <a:p>
            <a:pPr marL="0" indent="355600">
              <a:buNone/>
            </a:pPr>
            <a:r>
              <a:rPr lang="en-US" sz="1600" dirty="0" smtClean="0">
                <a:latin typeface="Arial" panose="020B0604020202020204" pitchFamily="34" charset="0"/>
                <a:cs typeface="Arial" panose="020B0604020202020204" pitchFamily="34" charset="0"/>
              </a:rPr>
              <a:t>Our </a:t>
            </a:r>
            <a:r>
              <a:rPr lang="en-US" sz="1600" dirty="0">
                <a:latin typeface="Arial" panose="020B0604020202020204" pitchFamily="34" charset="0"/>
                <a:cs typeface="Arial" panose="020B0604020202020204" pitchFamily="34" charset="0"/>
              </a:rPr>
              <a:t>country has a number of (public) holidays. The most popular are New Year, the 8th of March (the women’s day), Spring and </a:t>
            </a:r>
            <a:r>
              <a:rPr lang="en-US" sz="1600" dirty="0" err="1">
                <a:latin typeface="Arial" panose="020B0604020202020204" pitchFamily="34" charset="0"/>
                <a:cs typeface="Arial" panose="020B0604020202020204" pitchFamily="34" charset="0"/>
              </a:rPr>
              <a:t>Labour</a:t>
            </a:r>
            <a:r>
              <a:rPr lang="en-US" sz="1600" dirty="0">
                <a:latin typeface="Arial" panose="020B0604020202020204" pitchFamily="34" charset="0"/>
                <a:cs typeface="Arial" panose="020B0604020202020204" pitchFamily="34" charset="0"/>
              </a:rPr>
              <a:t> Day, Victory Day, Russia Day, and others. All these holidays are very important for every citizen of the Russian Federation.</a:t>
            </a:r>
          </a:p>
          <a:p>
            <a:pPr marL="0" indent="355600">
              <a:buNone/>
            </a:pPr>
            <a:r>
              <a:rPr lang="en-US" sz="1600" dirty="0" smtClean="0">
                <a:latin typeface="Arial" panose="020B0604020202020204" pitchFamily="34" charset="0"/>
                <a:cs typeface="Arial" panose="020B0604020202020204" pitchFamily="34" charset="0"/>
              </a:rPr>
              <a:t>My </a:t>
            </a:r>
            <a:r>
              <a:rPr lang="en-US" sz="1600" dirty="0">
                <a:latin typeface="Arial" panose="020B0604020202020204" pitchFamily="34" charset="0"/>
                <a:cs typeface="Arial" panose="020B0604020202020204" pitchFamily="34" charset="0"/>
              </a:rPr>
              <a:t>favorite (public) holiday is New Year because this is a special occasion. It is not only an opportunity to relax but also to think about how you lived the past year and make plans for the next one. In addition to it, New Year is a reunion for the whole family of ours, so we always look forward to it.</a:t>
            </a:r>
          </a:p>
          <a:p>
            <a:pPr marL="0" indent="355600">
              <a:buNone/>
            </a:pPr>
            <a:r>
              <a:rPr lang="en-US" sz="1600" dirty="0" smtClean="0">
                <a:latin typeface="Arial" panose="020B0604020202020204" pitchFamily="34" charset="0"/>
                <a:cs typeface="Arial" panose="020B0604020202020204" pitchFamily="34" charset="0"/>
              </a:rPr>
              <a:t>My </a:t>
            </a:r>
            <a:r>
              <a:rPr lang="en-US" sz="1600" dirty="0">
                <a:latin typeface="Arial" panose="020B0604020202020204" pitchFamily="34" charset="0"/>
                <a:cs typeface="Arial" panose="020B0604020202020204" pitchFamily="34" charset="0"/>
              </a:rPr>
              <a:t>family established its own way of celebrating New Year. In the evening we visit our best friends who live next door and have some time together. Then, at midnight, we come back home and have our celebratory meal. We usually watch TV shows, listen to music, fool around, and, of course, give each other presents.</a:t>
            </a:r>
          </a:p>
          <a:p>
            <a:pPr marL="0" indent="355600">
              <a:buNone/>
            </a:pPr>
            <a:r>
              <a:rPr lang="en-US" sz="1600" dirty="0" smtClean="0">
                <a:latin typeface="Arial" panose="020B0604020202020204" pitchFamily="34" charset="0"/>
                <a:cs typeface="Arial" panose="020B0604020202020204" pitchFamily="34" charset="0"/>
              </a:rPr>
              <a:t>As </a:t>
            </a:r>
            <a:r>
              <a:rPr lang="en-US" sz="1600" dirty="0">
                <a:latin typeface="Arial" panose="020B0604020202020204" pitchFamily="34" charset="0"/>
                <a:cs typeface="Arial" panose="020B0604020202020204" pitchFamily="34" charset="0"/>
              </a:rPr>
              <a:t>for me, I like both giving presents and getting them. Both actions are very enjoying. But honestly speaking, I like getting presents more because now I don’t have enough money for giving them.</a:t>
            </a:r>
          </a:p>
          <a:p>
            <a:pPr marL="0" indent="355600">
              <a:buNone/>
            </a:pPr>
            <a:r>
              <a:rPr lang="en-US" sz="1600" dirty="0" smtClean="0">
                <a:latin typeface="Arial" panose="020B0604020202020204" pitchFamily="34" charset="0"/>
                <a:cs typeface="Arial" panose="020B0604020202020204" pitchFamily="34" charset="0"/>
              </a:rPr>
              <a:t>Staying </a:t>
            </a:r>
            <a:r>
              <a:rPr lang="en-US" sz="1600" dirty="0">
                <a:latin typeface="Arial" panose="020B0604020202020204" pitchFamily="34" charset="0"/>
                <a:cs typeface="Arial" panose="020B0604020202020204" pitchFamily="34" charset="0"/>
              </a:rPr>
              <a:t>at home with your family is not the only way to celebrate New Year. You can visit city celebrations which include fairs, contests, concerts, and fireworks. The culmination of the New Year celebration in our city is setting up fireworks. It is just awesome!</a:t>
            </a:r>
          </a:p>
          <a:p>
            <a:pPr marL="0" indent="355600">
              <a:buNone/>
            </a:pPr>
            <a:r>
              <a:rPr lang="en-US" sz="1600" dirty="0" smtClean="0">
                <a:latin typeface="Arial" panose="020B0604020202020204" pitchFamily="34" charset="0"/>
                <a:cs typeface="Arial" panose="020B0604020202020204" pitchFamily="34" charset="0"/>
              </a:rPr>
              <a:t>In </a:t>
            </a:r>
            <a:r>
              <a:rPr lang="en-US" sz="1600" dirty="0">
                <a:latin typeface="Arial" panose="020B0604020202020204" pitchFamily="34" charset="0"/>
                <a:cs typeface="Arial" panose="020B0604020202020204" pitchFamily="34" charset="0"/>
              </a:rPr>
              <a:t>conclusion, I’d like to </a:t>
            </a:r>
            <a:r>
              <a:rPr lang="en-US" sz="1600" dirty="0" err="1">
                <a:latin typeface="Arial" panose="020B0604020202020204" pitchFamily="34" charset="0"/>
                <a:cs typeface="Arial" panose="020B0604020202020204" pitchFamily="34" charset="0"/>
              </a:rPr>
              <a:t>emphasise</a:t>
            </a:r>
            <a:r>
              <a:rPr lang="en-US" sz="1600" dirty="0">
                <a:latin typeface="Arial" panose="020B0604020202020204" pitchFamily="34" charset="0"/>
                <a:cs typeface="Arial" panose="020B0604020202020204" pitchFamily="34" charset="0"/>
              </a:rPr>
              <a:t> the fact that every holiday is a great time, and I wish there were as many holidays as possible. That's all I wanted to say.</a:t>
            </a:r>
            <a:endParaRPr lang="ru-RU"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11387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20" y="1412776"/>
            <a:ext cx="9220960" cy="908720"/>
          </a:xfrm>
        </p:spPr>
        <p:txBody>
          <a:bodyPr/>
          <a:lstStyle/>
          <a:p>
            <a:pPr>
              <a:lnSpc>
                <a:spcPct val="100000"/>
              </a:lnSpc>
            </a:pPr>
            <a:r>
              <a:rPr lang="en-US" sz="3600" dirty="0"/>
              <a:t>You are going to give a talk about the Internet. You will have to start in 1.5 minutes and will speak for not more than 2 minutes</a:t>
            </a:r>
            <a:r>
              <a:rPr lang="en-US" sz="3600" dirty="0" smtClean="0"/>
              <a:t>. (Variant 2)</a:t>
            </a:r>
            <a:endParaRPr lang="ru-RU" sz="3600" dirty="0"/>
          </a:p>
        </p:txBody>
      </p:sp>
      <p:sp>
        <p:nvSpPr>
          <p:cNvPr id="4" name="Объект 3"/>
          <p:cNvSpPr>
            <a:spLocks noGrp="1"/>
          </p:cNvSpPr>
          <p:nvPr>
            <p:ph sz="quarter" idx="13"/>
          </p:nvPr>
        </p:nvSpPr>
        <p:spPr>
          <a:xfrm>
            <a:off x="323528" y="2492896"/>
            <a:ext cx="8533456" cy="3014112"/>
          </a:xfrm>
        </p:spPr>
        <p:txBody>
          <a:bodyPr>
            <a:normAutofit/>
          </a:bodyPr>
          <a:lstStyle/>
          <a:p>
            <a:pPr marL="0" indent="0">
              <a:buNone/>
            </a:pPr>
            <a:r>
              <a:rPr lang="en-US" sz="2800" dirty="0">
                <a:latin typeface="Arial" panose="020B0604020202020204" pitchFamily="34" charset="0"/>
                <a:cs typeface="Arial" panose="020B0604020202020204" pitchFamily="34" charset="0"/>
              </a:rPr>
              <a:t>Remember to say:</a:t>
            </a:r>
          </a:p>
          <a:p>
            <a:pPr marL="0" indent="0">
              <a:buNone/>
            </a:pPr>
            <a:r>
              <a:rPr lang="en-US" sz="2800" dirty="0">
                <a:latin typeface="Arial" panose="020B0604020202020204" pitchFamily="34" charset="0"/>
                <a:cs typeface="Arial" panose="020B0604020202020204" pitchFamily="34" charset="0"/>
              </a:rPr>
              <a:t>· why using the Internet is so popular;</a:t>
            </a:r>
          </a:p>
          <a:p>
            <a:pPr marL="0" indent="0">
              <a:buNone/>
            </a:pPr>
            <a:r>
              <a:rPr lang="en-US" sz="2800" dirty="0">
                <a:latin typeface="Arial" panose="020B0604020202020204" pitchFamily="34" charset="0"/>
                <a:cs typeface="Arial" panose="020B0604020202020204" pitchFamily="34" charset="0"/>
              </a:rPr>
              <a:t>· how the Internet can help students in their studies;</a:t>
            </a:r>
          </a:p>
          <a:p>
            <a:pPr marL="0" indent="0">
              <a:buNone/>
            </a:pPr>
            <a:r>
              <a:rPr lang="en-US" sz="2800" dirty="0">
                <a:latin typeface="Arial" panose="020B0604020202020204" pitchFamily="34" charset="0"/>
                <a:cs typeface="Arial" panose="020B0604020202020204" pitchFamily="34" charset="0"/>
              </a:rPr>
              <a:t>· whether the Internet can be dangerous, and why.</a:t>
            </a:r>
          </a:p>
          <a:p>
            <a:pPr marL="0" indent="0">
              <a:buNone/>
            </a:pPr>
            <a:r>
              <a:rPr lang="en-US" sz="2800" dirty="0">
                <a:latin typeface="Arial" panose="020B0604020202020204" pitchFamily="34" charset="0"/>
                <a:cs typeface="Arial" panose="020B0604020202020204" pitchFamily="34" charset="0"/>
              </a:rPr>
              <a:t>You have to talk continuously.</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13596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360040"/>
          </a:xfrm>
        </p:spPr>
        <p:txBody>
          <a:bodyPr/>
          <a:lstStyle/>
          <a:p>
            <a:r>
              <a:rPr lang="en-US" sz="4000" dirty="0" smtClean="0"/>
              <a:t>Possible answer:</a:t>
            </a:r>
            <a:endParaRPr lang="ru-RU" sz="4000" dirty="0"/>
          </a:p>
        </p:txBody>
      </p:sp>
      <p:sp>
        <p:nvSpPr>
          <p:cNvPr id="4" name="Объект 3"/>
          <p:cNvSpPr>
            <a:spLocks noGrp="1"/>
          </p:cNvSpPr>
          <p:nvPr>
            <p:ph sz="quarter" idx="13"/>
          </p:nvPr>
        </p:nvSpPr>
        <p:spPr>
          <a:xfrm>
            <a:off x="107504" y="836712"/>
            <a:ext cx="8784976" cy="5616624"/>
          </a:xfrm>
        </p:spPr>
        <p:txBody>
          <a:bodyPr>
            <a:noAutofit/>
          </a:bodyPr>
          <a:lstStyle/>
          <a:p>
            <a:pPr marL="0" indent="355600">
              <a:buNone/>
            </a:pPr>
            <a:r>
              <a:rPr lang="en-US" sz="1600" dirty="0">
                <a:latin typeface="Arial" panose="020B0604020202020204" pitchFamily="34" charset="0"/>
                <a:cs typeface="Arial" panose="020B0604020202020204" pitchFamily="34" charset="0"/>
              </a:rPr>
              <a:t>To begin with, I’d like to say that we live in the world of modern technologies. We are surrounded by lots of sophisticated gadgets: smartphones, iPhones, notebooks, netbooks, laptops. They are very useful because they have practically unlimited functionality. But it is the connection to the Internet that makes them useful to the max.</a:t>
            </a:r>
          </a:p>
          <a:p>
            <a:pPr marL="0" indent="355600">
              <a:buNone/>
            </a:pPr>
            <a:r>
              <a:rPr lang="en-US" sz="1600" dirty="0" smtClean="0">
                <a:latin typeface="Arial" panose="020B0604020202020204" pitchFamily="34" charset="0"/>
                <a:cs typeface="Arial" panose="020B0604020202020204" pitchFamily="34" charset="0"/>
              </a:rPr>
              <a:t>Today </a:t>
            </a:r>
            <a:r>
              <a:rPr lang="en-US" sz="1600" dirty="0">
                <a:latin typeface="Arial" panose="020B0604020202020204" pitchFamily="34" charset="0"/>
                <a:cs typeface="Arial" panose="020B0604020202020204" pitchFamily="34" charset="0"/>
              </a:rPr>
              <a:t>the Internet is exceedingly popular and used very much, especially by teenagers. They do it for a number of reasons. </a:t>
            </a:r>
            <a:r>
              <a:rPr lang="en-US" sz="1600" dirty="0" err="1">
                <a:latin typeface="Arial" panose="020B0604020202020204" pitchFamily="34" charset="0"/>
                <a:cs typeface="Arial" panose="020B0604020202020204" pitchFamily="34" charset="0"/>
              </a:rPr>
              <a:t>Firsty</a:t>
            </a:r>
            <a:r>
              <a:rPr lang="en-US" sz="1600" dirty="0">
                <a:latin typeface="Arial" panose="020B0604020202020204" pitchFamily="34" charset="0"/>
                <a:cs typeface="Arial" panose="020B0604020202020204" pitchFamily="34" charset="0"/>
              </a:rPr>
              <a:t>, they create their profiles on different social nets such as </a:t>
            </a:r>
            <a:r>
              <a:rPr lang="en-US" sz="1600" dirty="0" err="1">
                <a:latin typeface="Arial" panose="020B0604020202020204" pitchFamily="34" charset="0"/>
                <a:cs typeface="Arial" panose="020B0604020202020204" pitchFamily="34" charset="0"/>
              </a:rPr>
              <a:t>vkontakte</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odnoklassniki</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facebook</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instagram</a:t>
            </a:r>
            <a:r>
              <a:rPr lang="en-US" sz="1600" dirty="0">
                <a:latin typeface="Arial" panose="020B0604020202020204" pitchFamily="34" charset="0"/>
                <a:cs typeface="Arial" panose="020B0604020202020204" pitchFamily="34" charset="0"/>
              </a:rPr>
              <a:t> and others. Young people like communicating with each other, and the social nets give them this opportunity. Secondly, the Internet is a depot of innumerable information, so teenagers use the </a:t>
            </a:r>
            <a:r>
              <a:rPr lang="en-US" sz="1600" dirty="0" smtClean="0">
                <a:latin typeface="Arial" panose="020B0604020202020204" pitchFamily="34" charset="0"/>
                <a:cs typeface="Arial" panose="020B0604020202020204" pitchFamily="34" charset="0"/>
              </a:rPr>
              <a:t>Internet </a:t>
            </a:r>
            <a:r>
              <a:rPr lang="en-US" sz="1600" dirty="0">
                <a:latin typeface="Arial" panose="020B0604020202020204" pitchFamily="34" charset="0"/>
                <a:cs typeface="Arial" panose="020B0604020202020204" pitchFamily="34" charset="0"/>
              </a:rPr>
              <a:t>as a source of answers for various questions. So, the Internet helps students in their studies. Whether they need to make a report or prepare for a test, they launch a browser, type in the request and get lots of pages according to the request.</a:t>
            </a:r>
          </a:p>
          <a:p>
            <a:pPr marL="0" indent="355600">
              <a:buNone/>
            </a:pPr>
            <a:r>
              <a:rPr lang="en-US" sz="1600" dirty="0" smtClean="0">
                <a:latin typeface="Arial" panose="020B0604020202020204" pitchFamily="34" charset="0"/>
                <a:cs typeface="Arial" panose="020B0604020202020204" pitchFamily="34" charset="0"/>
              </a:rPr>
              <a:t>Besides</a:t>
            </a:r>
            <a:r>
              <a:rPr lang="en-US" sz="1600" dirty="0">
                <a:latin typeface="Arial" panose="020B0604020202020204" pitchFamily="34" charset="0"/>
                <a:cs typeface="Arial" panose="020B0604020202020204" pitchFamily="34" charset="0"/>
              </a:rPr>
              <a:t>, the Internet makes long-distance communication easier. There are special programs for </a:t>
            </a:r>
            <a:r>
              <a:rPr lang="en-US" sz="1600" dirty="0" smtClean="0">
                <a:latin typeface="Arial" panose="020B0604020202020204" pitchFamily="34" charset="0"/>
                <a:cs typeface="Arial" panose="020B0604020202020204" pitchFamily="34" charset="0"/>
              </a:rPr>
              <a:t>communication </a:t>
            </a:r>
            <a:r>
              <a:rPr lang="en-US" sz="1600" dirty="0">
                <a:latin typeface="Arial" panose="020B0604020202020204" pitchFamily="34" charset="0"/>
                <a:cs typeface="Arial" panose="020B0604020202020204" pitchFamily="34" charset="0"/>
              </a:rPr>
              <a:t>of this kind. One of them is Skype, which is sure to be the most popular </a:t>
            </a:r>
            <a:r>
              <a:rPr lang="en-US" sz="1600" dirty="0" smtClean="0">
                <a:latin typeface="Arial" panose="020B0604020202020204" pitchFamily="34" charset="0"/>
                <a:cs typeface="Arial" panose="020B0604020202020204" pitchFamily="34" charset="0"/>
              </a:rPr>
              <a:t>program. </a:t>
            </a:r>
            <a:r>
              <a:rPr lang="en-US" sz="1600" dirty="0">
                <a:latin typeface="Arial" panose="020B0604020202020204" pitchFamily="34" charset="0"/>
                <a:cs typeface="Arial" panose="020B0604020202020204" pitchFamily="34" charset="0"/>
              </a:rPr>
              <a:t>You can see and hear the person whom you are talking to.</a:t>
            </a:r>
          </a:p>
          <a:p>
            <a:pPr marL="0" indent="355600">
              <a:buNone/>
            </a:pPr>
            <a:r>
              <a:rPr lang="en-US" sz="1600" dirty="0" smtClean="0">
                <a:latin typeface="Arial" panose="020B0604020202020204" pitchFamily="34" charset="0"/>
                <a:cs typeface="Arial" panose="020B0604020202020204" pitchFamily="34" charset="0"/>
              </a:rPr>
              <a:t>Frankly </a:t>
            </a:r>
            <a:r>
              <a:rPr lang="en-US" sz="1600" dirty="0">
                <a:latin typeface="Arial" panose="020B0604020202020204" pitchFamily="34" charset="0"/>
                <a:cs typeface="Arial" panose="020B0604020202020204" pitchFamily="34" charset="0"/>
              </a:rPr>
              <a:t>speaking, the Internet is not as safe as you wish it were. Firstly, the spread of information is uncontrolled on the Internet, so teenagers often run into dangerous pages containing information about selling drugs or committing a suicide. I strongly believe that this information must be banned.</a:t>
            </a:r>
          </a:p>
          <a:p>
            <a:pPr marL="0" indent="355600">
              <a:buNone/>
            </a:pPr>
            <a:r>
              <a:rPr lang="en-US" sz="1600" dirty="0" smtClean="0">
                <a:latin typeface="Arial" panose="020B0604020202020204" pitchFamily="34" charset="0"/>
                <a:cs typeface="Arial" panose="020B0604020202020204" pitchFamily="34" charset="0"/>
              </a:rPr>
              <a:t>In conclusion </a:t>
            </a:r>
            <a:r>
              <a:rPr lang="en-US" sz="1600" dirty="0">
                <a:latin typeface="Arial" panose="020B0604020202020204" pitchFamily="34" charset="0"/>
                <a:cs typeface="Arial" panose="020B0604020202020204" pitchFamily="34" charset="0"/>
              </a:rPr>
              <a:t>I’d like to say that if you follow the safety rules when using the Internet you are not endangered, and you can use the Internet to your advantage as much as possible</a:t>
            </a:r>
            <a:r>
              <a:rPr lang="en-US" sz="1600" dirty="0" smtClean="0">
                <a:latin typeface="Arial" panose="020B0604020202020204" pitchFamily="34" charset="0"/>
                <a:cs typeface="Arial" panose="020B0604020202020204" pitchFamily="34" charset="0"/>
              </a:rPr>
              <a:t>. That's </a:t>
            </a:r>
            <a:r>
              <a:rPr lang="en-US" sz="1600" dirty="0">
                <a:latin typeface="Arial" panose="020B0604020202020204" pitchFamily="34" charset="0"/>
                <a:cs typeface="Arial" panose="020B0604020202020204" pitchFamily="34" charset="0"/>
              </a:rPr>
              <a:t>all I wanted to say.</a:t>
            </a:r>
          </a:p>
          <a:p>
            <a:pPr marL="0" indent="355600">
              <a:buNone/>
            </a:pPr>
            <a:endParaRPr lang="ru-RU"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56571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2689" y="764704"/>
            <a:ext cx="9169651" cy="1412776"/>
          </a:xfrm>
        </p:spPr>
        <p:txBody>
          <a:bodyPr/>
          <a:lstStyle/>
          <a:p>
            <a:pPr>
              <a:lnSpc>
                <a:spcPct val="100000"/>
              </a:lnSpc>
            </a:pPr>
            <a:r>
              <a:rPr lang="en-US" sz="2800" dirty="0"/>
              <a:t>Hello, it’s the electronic assistant of teenage magazine online. We kindly ask you to take part in our survey. We need to find out teenagers’ attitude to school events. Please answer 6 questions. The survey is anonymous. You don’t have to give your name. So, let’s get started.</a:t>
            </a:r>
            <a:endParaRPr lang="ru-RU" sz="2800" dirty="0"/>
          </a:p>
        </p:txBody>
      </p:sp>
      <p:sp>
        <p:nvSpPr>
          <p:cNvPr id="5" name="Объект 4"/>
          <p:cNvSpPr>
            <a:spLocks noGrp="1"/>
          </p:cNvSpPr>
          <p:nvPr>
            <p:ph sz="half" idx="2"/>
          </p:nvPr>
        </p:nvSpPr>
        <p:spPr>
          <a:xfrm>
            <a:off x="4932040" y="2204864"/>
            <a:ext cx="4179416" cy="4525963"/>
          </a:xfrm>
        </p:spPr>
        <p:txBody>
          <a:bodyPr>
            <a:normAutofit/>
          </a:bodyPr>
          <a:lstStyle/>
          <a:p>
            <a:pPr marL="0" indent="0">
              <a:buNone/>
            </a:pPr>
            <a:r>
              <a:rPr lang="en-US" b="1" dirty="0" smtClean="0"/>
              <a:t>– </a:t>
            </a:r>
            <a:r>
              <a:rPr lang="en-US" b="1" dirty="0"/>
              <a:t>Do you enjoy taking part in these school events? Why? </a:t>
            </a:r>
            <a:endParaRPr lang="en-US" b="1" dirty="0" smtClean="0"/>
          </a:p>
          <a:p>
            <a:pPr marL="0" indent="0">
              <a:buNone/>
            </a:pPr>
            <a:r>
              <a:rPr lang="en-US" b="1" dirty="0" smtClean="0"/>
              <a:t>……</a:t>
            </a:r>
          </a:p>
          <a:p>
            <a:pPr marL="0" indent="0">
              <a:buNone/>
            </a:pPr>
            <a:r>
              <a:rPr lang="en-US" b="1" dirty="0"/>
              <a:t>– </a:t>
            </a:r>
            <a:r>
              <a:rPr lang="en-US" b="1" dirty="0"/>
              <a:t> What event would you recommend organizing and </a:t>
            </a:r>
            <a:r>
              <a:rPr lang="en-US" b="1" dirty="0" smtClean="0"/>
              <a:t>why?</a:t>
            </a:r>
            <a:endParaRPr lang="en-US" b="1" dirty="0" smtClean="0"/>
          </a:p>
          <a:p>
            <a:pPr marL="0" indent="0">
              <a:buNone/>
            </a:pPr>
            <a:r>
              <a:rPr lang="en-US" b="1" dirty="0" smtClean="0"/>
              <a:t>…….</a:t>
            </a:r>
            <a:endParaRPr lang="ru-RU" b="1" dirty="0"/>
          </a:p>
        </p:txBody>
      </p:sp>
      <p:sp>
        <p:nvSpPr>
          <p:cNvPr id="6" name="Объект 5"/>
          <p:cNvSpPr>
            <a:spLocks noGrp="1"/>
          </p:cNvSpPr>
          <p:nvPr>
            <p:ph sz="quarter" idx="13"/>
          </p:nvPr>
        </p:nvSpPr>
        <p:spPr>
          <a:xfrm>
            <a:off x="179512" y="2204864"/>
            <a:ext cx="4536496" cy="4526280"/>
          </a:xfrm>
        </p:spPr>
        <p:txBody>
          <a:bodyPr>
            <a:normAutofit fontScale="92500" lnSpcReduction="20000"/>
          </a:bodyPr>
          <a:lstStyle/>
          <a:p>
            <a:pPr marL="0" indent="0">
              <a:buNone/>
            </a:pPr>
            <a:r>
              <a:rPr lang="en-US" b="1" dirty="0"/>
              <a:t>– </a:t>
            </a:r>
            <a:r>
              <a:rPr lang="en-US" b="1" dirty="0" smtClean="0"/>
              <a:t> </a:t>
            </a:r>
            <a:r>
              <a:rPr lang="en-US" b="1" dirty="0"/>
              <a:t>How many classes do you usually have a day?</a:t>
            </a:r>
            <a:r>
              <a:rPr lang="en-US" b="1" dirty="0" smtClean="0"/>
              <a:t>?</a:t>
            </a:r>
            <a:endParaRPr lang="en-US" b="1" dirty="0" smtClean="0"/>
          </a:p>
          <a:p>
            <a:pPr marL="0" indent="0">
              <a:buNone/>
            </a:pPr>
            <a:r>
              <a:rPr lang="en-US" b="1" dirty="0" smtClean="0"/>
              <a:t>…..</a:t>
            </a:r>
          </a:p>
          <a:p>
            <a:pPr marL="0" indent="0">
              <a:buNone/>
            </a:pPr>
            <a:r>
              <a:rPr lang="en-US" b="1" dirty="0" smtClean="0"/>
              <a:t>- </a:t>
            </a:r>
            <a:r>
              <a:rPr lang="en-US" b="1" dirty="0"/>
              <a:t>What sports facilities do you have in your school? </a:t>
            </a:r>
            <a:endParaRPr lang="en-US" b="1" dirty="0" smtClean="0"/>
          </a:p>
          <a:p>
            <a:pPr marL="0" indent="0">
              <a:buNone/>
            </a:pPr>
            <a:r>
              <a:rPr lang="en-US" b="1" dirty="0" smtClean="0"/>
              <a:t>…..</a:t>
            </a:r>
          </a:p>
          <a:p>
            <a:pPr marL="0" indent="0">
              <a:buNone/>
            </a:pPr>
            <a:r>
              <a:rPr lang="en-US" b="1" dirty="0"/>
              <a:t>– </a:t>
            </a:r>
            <a:r>
              <a:rPr lang="en-US" b="1" dirty="0"/>
              <a:t>What clubs and societies can you attend in your school?</a:t>
            </a:r>
            <a:endParaRPr lang="en-US" b="1" dirty="0" smtClean="0"/>
          </a:p>
          <a:p>
            <a:pPr marL="0" indent="0">
              <a:buNone/>
            </a:pPr>
            <a:r>
              <a:rPr lang="en-US" b="1" dirty="0" smtClean="0"/>
              <a:t>……</a:t>
            </a:r>
          </a:p>
          <a:p>
            <a:pPr marL="0" indent="0">
              <a:buNone/>
            </a:pPr>
            <a:r>
              <a:rPr lang="en-US" b="1" dirty="0"/>
              <a:t>– </a:t>
            </a:r>
            <a:r>
              <a:rPr lang="en-US" b="1" dirty="0"/>
              <a:t>What school events, like concerts and performances do you usually have during the school year? </a:t>
            </a:r>
            <a:endParaRPr lang="en-US" b="1" dirty="0"/>
          </a:p>
          <a:p>
            <a:pPr marL="0" indent="0">
              <a:buNone/>
            </a:pPr>
            <a:r>
              <a:rPr lang="en-US" b="1" dirty="0"/>
              <a:t>…..</a:t>
            </a:r>
          </a:p>
          <a:p>
            <a:pPr marL="0" indent="0">
              <a:buNone/>
            </a:pPr>
            <a:endParaRPr lang="ru-RU" dirty="0"/>
          </a:p>
        </p:txBody>
      </p:sp>
      <p:sp>
        <p:nvSpPr>
          <p:cNvPr id="7" name="Прямоугольник 6"/>
          <p:cNvSpPr/>
          <p:nvPr/>
        </p:nvSpPr>
        <p:spPr>
          <a:xfrm>
            <a:off x="755576" y="6396335"/>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pic>
        <p:nvPicPr>
          <p:cNvPr id="2" name="942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020272" y="5373216"/>
            <a:ext cx="609600" cy="609600"/>
          </a:xfrm>
          <a:prstGeom prst="rect">
            <a:avLst/>
          </a:prstGeom>
        </p:spPr>
      </p:pic>
    </p:spTree>
    <p:extLst>
      <p:ext uri="{BB962C8B-B14F-4D97-AF65-F5344CB8AC3E}">
        <p14:creationId xmlns:p14="http://schemas.microsoft.com/office/powerpoint/2010/main" val="305798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xEl>
                                              <p:pRg st="5" end="5"/>
                                            </p:txEl>
                                          </p:spTgt>
                                        </p:tgtEl>
                                        <p:attrNameLst>
                                          <p:attrName>style.visibility</p:attrName>
                                        </p:attrNameLst>
                                      </p:cBhvr>
                                      <p:to>
                                        <p:strVal val="visible"/>
                                      </p:to>
                                    </p:set>
                                    <p:animEffect transition="in" filter="fade">
                                      <p:cBhvr>
                                        <p:cTn id="30" dur="500"/>
                                        <p:tgtEl>
                                          <p:spTgt spid="6">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animEffect transition="in" filter="fade">
                                      <p:cBhvr>
                                        <p:cTn id="35" dur="500"/>
                                        <p:tgtEl>
                                          <p:spTgt spid="6">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6">
                                            <p:txEl>
                                              <p:pRg st="7" end="7"/>
                                            </p:txEl>
                                          </p:spTgt>
                                        </p:tgtEl>
                                        <p:attrNameLst>
                                          <p:attrName>style.visibility</p:attrName>
                                        </p:attrNameLst>
                                      </p:cBhvr>
                                      <p:to>
                                        <p:strVal val="visible"/>
                                      </p:to>
                                    </p:set>
                                    <p:animEffect transition="in" filter="fade">
                                      <p:cBhvr>
                                        <p:cTn id="38" dur="500"/>
                                        <p:tgtEl>
                                          <p:spTgt spid="6">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
                                            <p:txEl>
                                              <p:pRg st="0" end="0"/>
                                            </p:txEl>
                                          </p:spTgt>
                                        </p:tgtEl>
                                        <p:attrNameLst>
                                          <p:attrName>style.visibility</p:attrName>
                                        </p:attrNameLst>
                                      </p:cBhvr>
                                      <p:to>
                                        <p:strVal val="visible"/>
                                      </p:to>
                                    </p:set>
                                    <p:animEffect transition="in" filter="fade">
                                      <p:cBhvr>
                                        <p:cTn id="43" dur="500"/>
                                        <p:tgtEl>
                                          <p:spTgt spid="5">
                                            <p:txEl>
                                              <p:pRg st="0" end="0"/>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5">
                                            <p:txEl>
                                              <p:pRg st="1" end="1"/>
                                            </p:txEl>
                                          </p:spTgt>
                                        </p:tgtEl>
                                        <p:attrNameLst>
                                          <p:attrName>style.visibility</p:attrName>
                                        </p:attrNameLst>
                                      </p:cBhvr>
                                      <p:to>
                                        <p:strVal val="visible"/>
                                      </p:to>
                                    </p:set>
                                    <p:animEffect transition="in" filter="fade">
                                      <p:cBhvr>
                                        <p:cTn id="46" dur="500"/>
                                        <p:tgtEl>
                                          <p:spTgt spid="5">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
                                            <p:txEl>
                                              <p:pRg st="2" end="2"/>
                                            </p:txEl>
                                          </p:spTgt>
                                        </p:tgtEl>
                                        <p:attrNameLst>
                                          <p:attrName>style.visibility</p:attrName>
                                        </p:attrNameLst>
                                      </p:cBhvr>
                                      <p:to>
                                        <p:strVal val="visible"/>
                                      </p:to>
                                    </p:set>
                                    <p:animEffect transition="in" filter="fade">
                                      <p:cBhvr>
                                        <p:cTn id="51" dur="500"/>
                                        <p:tgtEl>
                                          <p:spTgt spid="5">
                                            <p:txEl>
                                              <p:pRg st="2" end="2"/>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5">
                                            <p:txEl>
                                              <p:pRg st="3" end="3"/>
                                            </p:txEl>
                                          </p:spTgt>
                                        </p:tgtEl>
                                        <p:attrNameLst>
                                          <p:attrName>style.visibility</p:attrName>
                                        </p:attrNameLst>
                                      </p:cBhvr>
                                      <p:to>
                                        <p:strVal val="visible"/>
                                      </p:to>
                                    </p:set>
                                    <p:animEffect transition="in" filter="fade">
                                      <p:cBhvr>
                                        <p:cTn id="54" dur="500"/>
                                        <p:tgtEl>
                                          <p:spTgt spid="5">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0" restart="whenNotActive" fill="hold" evtFilter="cancelBubble" nodeType="interactiveSeq">
                <p:stCondLst>
                  <p:cond evt="onClick" delay="0">
                    <p:tgtEl>
                      <p:spTgt spid="2"/>
                    </p:tgtEl>
                  </p:cond>
                </p:stCondLst>
                <p:endSync evt="end" delay="0">
                  <p:rtn val="all"/>
                </p:endSync>
                <p:childTnLst>
                  <p:par>
                    <p:cTn id="61" fill="hold">
                      <p:stCondLst>
                        <p:cond delay="0"/>
                      </p:stCondLst>
                      <p:childTnLst>
                        <p:par>
                          <p:cTn id="62" fill="hold">
                            <p:stCondLst>
                              <p:cond delay="0"/>
                            </p:stCondLst>
                            <p:childTnLst>
                              <p:par>
                                <p:cTn id="63" presetID="1" presetClass="mediacall" presetSubtype="0" fill="hold" nodeType="clickEffect">
                                  <p:stCondLst>
                                    <p:cond delay="0"/>
                                  </p:stCondLst>
                                  <p:childTnLst>
                                    <p:cmd type="call" cmd="playFrom(0.0)">
                                      <p:cBhvr>
                                        <p:cTn id="64" dur="359577" fill="hold"/>
                                        <p:tgtEl>
                                          <p:spTgt spid="2"/>
                                        </p:tgtEl>
                                      </p:cBhvr>
                                    </p:cmd>
                                  </p:childTnLst>
                                </p:cTn>
                              </p:par>
                            </p:childTnLst>
                          </p:cTn>
                        </p:par>
                      </p:childTnLst>
                    </p:cTn>
                  </p:par>
                </p:childTnLst>
              </p:cTn>
              <p:nextCondLst>
                <p:cond evt="onClick" delay="0">
                  <p:tgtEl>
                    <p:spTgt spid="2"/>
                  </p:tgtEl>
                </p:cond>
              </p:nextCondLst>
            </p:seq>
            <p:audio>
              <p:cMediaNode vol="80000">
                <p:cTn id="65" fill="hold" display="0">
                  <p:stCondLst>
                    <p:cond delay="indefinite"/>
                  </p:stCondLst>
                  <p:endCondLst>
                    <p:cond evt="onStopAudio" delay="0">
                      <p:tgtEl>
                        <p:sldTgt/>
                      </p:tgtEl>
                    </p:cond>
                  </p:endCondLst>
                </p:cTn>
                <p:tgtEl>
                  <p:spTgt spid="2"/>
                </p:tgtEl>
              </p:cMediaNode>
            </p:audio>
          </p:childTnLst>
        </p:cTn>
      </p:par>
    </p:tnLst>
    <p:bldLst>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2"/>
          </p:nvPr>
        </p:nvSpPr>
        <p:spPr>
          <a:xfrm>
            <a:off x="4788024" y="620688"/>
            <a:ext cx="4355976" cy="5616624"/>
          </a:xfrm>
        </p:spPr>
        <p:txBody>
          <a:bodyPr>
            <a:noAutofit/>
          </a:bodyPr>
          <a:lstStyle/>
          <a:p>
            <a:pPr marL="0" lvl="0" indent="0">
              <a:buNone/>
            </a:pPr>
            <a:r>
              <a:rPr lang="en-US" sz="1600" b="1" dirty="0">
                <a:solidFill>
                  <a:prstClr val="black">
                    <a:lumMod val="50000"/>
                    <a:lumOff val="50000"/>
                  </a:prstClr>
                </a:solidFill>
              </a:rPr>
              <a:t>– What school events, like concerts and performances do you usually have during the school year? </a:t>
            </a:r>
          </a:p>
          <a:p>
            <a:pPr marL="0" lvl="0" indent="0">
              <a:buNone/>
            </a:pPr>
            <a:r>
              <a:rPr lang="en-US" sz="1600" b="1" dirty="0">
                <a:solidFill>
                  <a:srgbClr val="FF0000"/>
                </a:solidFill>
              </a:rPr>
              <a:t>We usually have a lot of concerts and performances during the school year. But the most exciting is the New Year performance. Besides, we have concerts to celebrate International Women’s Day and Defender of the Fatherland Day.</a:t>
            </a:r>
            <a:endParaRPr lang="ru-RU" sz="1600" dirty="0">
              <a:solidFill>
                <a:srgbClr val="FF0000"/>
              </a:solidFill>
            </a:endParaRPr>
          </a:p>
          <a:p>
            <a:pPr marL="0" indent="0">
              <a:buNone/>
            </a:pPr>
            <a:r>
              <a:rPr lang="en-US" sz="1600" b="1" dirty="0"/>
              <a:t>–  Do you enjoy taking part in these school events? Why? </a:t>
            </a:r>
            <a:endParaRPr lang="en-US" sz="1600" b="1" dirty="0" smtClean="0"/>
          </a:p>
          <a:p>
            <a:pPr marL="0" indent="0">
              <a:buNone/>
            </a:pPr>
            <a:r>
              <a:rPr lang="en-US" sz="1600" b="1" dirty="0">
                <a:solidFill>
                  <a:srgbClr val="FF0000"/>
                </a:solidFill>
              </a:rPr>
              <a:t>I sometimes enjoy taking part in the preparation process, but I never like dancing or performing on stage. I think that’s because I’m generally a shy person</a:t>
            </a:r>
            <a:r>
              <a:rPr lang="en-US" sz="1600" b="1" dirty="0" smtClean="0">
                <a:solidFill>
                  <a:srgbClr val="FF0000"/>
                </a:solidFill>
              </a:rPr>
              <a:t>.</a:t>
            </a:r>
          </a:p>
          <a:p>
            <a:pPr marL="0" indent="0">
              <a:buNone/>
            </a:pPr>
            <a:r>
              <a:rPr lang="en-US" sz="1600" b="1" dirty="0" smtClean="0"/>
              <a:t>– </a:t>
            </a:r>
            <a:r>
              <a:rPr lang="en-US" sz="1600" b="1" dirty="0"/>
              <a:t>What event would you recommend organizing and why</a:t>
            </a:r>
            <a:r>
              <a:rPr lang="en-US" sz="1600" b="1" dirty="0" smtClean="0"/>
              <a:t>?</a:t>
            </a:r>
            <a:endParaRPr lang="en-US" sz="1600" b="1" dirty="0" smtClean="0"/>
          </a:p>
          <a:p>
            <a:pPr marL="0" indent="0">
              <a:buNone/>
            </a:pPr>
            <a:r>
              <a:rPr lang="en-US" sz="1600" b="1" dirty="0"/>
              <a:t> </a:t>
            </a:r>
            <a:r>
              <a:rPr lang="en-US" sz="1600" b="1" dirty="0">
                <a:solidFill>
                  <a:srgbClr val="FF0000"/>
                </a:solidFill>
              </a:rPr>
              <a:t>I think we should </a:t>
            </a:r>
            <a:r>
              <a:rPr lang="en-US" sz="1600" b="1" dirty="0" err="1">
                <a:solidFill>
                  <a:srgbClr val="FF0000"/>
                </a:solidFill>
              </a:rPr>
              <a:t>organise</a:t>
            </a:r>
            <a:r>
              <a:rPr lang="en-US" sz="1600" b="1" dirty="0">
                <a:solidFill>
                  <a:srgbClr val="FF0000"/>
                </a:solidFill>
              </a:rPr>
              <a:t> the day of ecology. I believe this event would help students learn more about ecological problems and the ways of solving them.</a:t>
            </a:r>
            <a:endParaRPr lang="ru-RU" sz="1600" b="1" dirty="0"/>
          </a:p>
        </p:txBody>
      </p:sp>
      <p:sp>
        <p:nvSpPr>
          <p:cNvPr id="6" name="Объект 5"/>
          <p:cNvSpPr>
            <a:spLocks noGrp="1"/>
          </p:cNvSpPr>
          <p:nvPr>
            <p:ph sz="quarter" idx="13"/>
          </p:nvPr>
        </p:nvSpPr>
        <p:spPr>
          <a:xfrm>
            <a:off x="179512" y="620688"/>
            <a:ext cx="4392488" cy="5472608"/>
          </a:xfrm>
        </p:spPr>
        <p:txBody>
          <a:bodyPr>
            <a:noAutofit/>
          </a:bodyPr>
          <a:lstStyle/>
          <a:p>
            <a:pPr marL="0" indent="0">
              <a:buNone/>
            </a:pPr>
            <a:r>
              <a:rPr lang="en-US" sz="1600" dirty="0"/>
              <a:t>– </a:t>
            </a:r>
            <a:r>
              <a:rPr lang="en-US" sz="1600" b="1" dirty="0"/>
              <a:t>How many classes do you usually have a day?</a:t>
            </a:r>
            <a:endParaRPr lang="en-US" sz="1600" b="1" dirty="0" smtClean="0"/>
          </a:p>
          <a:p>
            <a:pPr marL="0" indent="0">
              <a:buNone/>
            </a:pPr>
            <a:r>
              <a:rPr lang="en-US" sz="1600" b="1" dirty="0">
                <a:solidFill>
                  <a:srgbClr val="FF0000"/>
                </a:solidFill>
              </a:rPr>
              <a:t>I usually have 6 classes a day. But on Tuesday I have en extra English class to prepare for the exam.</a:t>
            </a:r>
            <a:endParaRPr lang="en-US" sz="1600" b="1" dirty="0" smtClean="0">
              <a:solidFill>
                <a:srgbClr val="FF0000"/>
              </a:solidFill>
            </a:endParaRPr>
          </a:p>
          <a:p>
            <a:pPr marL="0" indent="0">
              <a:buNone/>
            </a:pPr>
            <a:r>
              <a:rPr lang="en-US" sz="1600" b="1" dirty="0" smtClean="0"/>
              <a:t>– </a:t>
            </a:r>
            <a:r>
              <a:rPr lang="en-US" sz="1600" b="1" dirty="0"/>
              <a:t>What sports facilities do you have in your </a:t>
            </a:r>
            <a:r>
              <a:rPr lang="en-US" sz="1600" b="1" dirty="0" smtClean="0"/>
              <a:t>school? </a:t>
            </a:r>
            <a:endParaRPr lang="en-US" sz="1600" b="1" dirty="0" smtClean="0"/>
          </a:p>
          <a:p>
            <a:pPr marL="0" indent="0">
              <a:buNone/>
            </a:pPr>
            <a:r>
              <a:rPr lang="en-US" sz="1600" b="1" dirty="0">
                <a:solidFill>
                  <a:srgbClr val="FF0000"/>
                </a:solidFill>
              </a:rPr>
              <a:t>We have a number of sport facilities in our school: a swimming pool, a gym. There is also an athletic field near the school. The junior schoolchildren enjoy swimming in the pool most of all, while the senior schoolchildren like working out with weights in the gym</a:t>
            </a:r>
            <a:r>
              <a:rPr lang="en-US" sz="1600" b="1" dirty="0" smtClean="0">
                <a:solidFill>
                  <a:srgbClr val="FF0000"/>
                </a:solidFill>
              </a:rPr>
              <a:t>.</a:t>
            </a:r>
          </a:p>
          <a:p>
            <a:pPr marL="0" indent="0">
              <a:buNone/>
            </a:pPr>
            <a:r>
              <a:rPr lang="en-US" sz="1600" b="1" dirty="0"/>
              <a:t>– What clubs and societies can you attend in your school</a:t>
            </a:r>
            <a:r>
              <a:rPr lang="en-US" sz="1600" b="1" dirty="0" smtClean="0"/>
              <a:t>?</a:t>
            </a:r>
          </a:p>
          <a:p>
            <a:pPr marL="0" indent="0">
              <a:buNone/>
            </a:pPr>
            <a:r>
              <a:rPr lang="en-US" sz="1600" b="1" dirty="0">
                <a:solidFill>
                  <a:srgbClr val="FF0000"/>
                </a:solidFill>
              </a:rPr>
              <a:t> Well, we can attend reader’s club and the scientific society in our school. In addition to it, there is a theatre group giving performances in foreign languages. I am an active member of the theatre group</a:t>
            </a:r>
            <a:r>
              <a:rPr lang="en-US" sz="1600" b="1" dirty="0" smtClean="0">
                <a:solidFill>
                  <a:srgbClr val="FF0000"/>
                </a:solidFill>
              </a:rPr>
              <a:t>.</a:t>
            </a:r>
          </a:p>
        </p:txBody>
      </p:sp>
      <p:sp>
        <p:nvSpPr>
          <p:cNvPr id="7" name="Прямоугольник 6"/>
          <p:cNvSpPr/>
          <p:nvPr/>
        </p:nvSpPr>
        <p:spPr>
          <a:xfrm>
            <a:off x="777278" y="6288881"/>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sp>
        <p:nvSpPr>
          <p:cNvPr id="2" name="Заголовок 1"/>
          <p:cNvSpPr>
            <a:spLocks noGrp="1"/>
          </p:cNvSpPr>
          <p:nvPr>
            <p:ph type="title"/>
          </p:nvPr>
        </p:nvSpPr>
        <p:spPr>
          <a:xfrm>
            <a:off x="457200" y="0"/>
            <a:ext cx="8229600" cy="620688"/>
          </a:xfrm>
        </p:spPr>
        <p:txBody>
          <a:bodyPr/>
          <a:lstStyle/>
          <a:p>
            <a:r>
              <a:rPr lang="en-US" sz="4000" dirty="0" smtClean="0"/>
              <a:t>Possible answers:</a:t>
            </a:r>
            <a:endParaRPr lang="ru-RU" sz="4000" dirty="0"/>
          </a:p>
        </p:txBody>
      </p:sp>
    </p:spTree>
    <p:extLst>
      <p:ext uri="{BB962C8B-B14F-4D97-AF65-F5344CB8AC3E}">
        <p14:creationId xmlns:p14="http://schemas.microsoft.com/office/powerpoint/2010/main" val="694809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500"/>
                                        <p:tgtEl>
                                          <p:spTgt spid="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Effect transition="in" filter="fade">
                                      <p:cBhvr>
                                        <p:cTn id="31" dur="500"/>
                                        <p:tgtEl>
                                          <p:spTgt spid="5">
                                            <p:txEl>
                                              <p:pRg st="0" end="0"/>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5">
                                            <p:txEl>
                                              <p:pRg st="1" end="1"/>
                                            </p:txEl>
                                          </p:spTgt>
                                        </p:tgtEl>
                                        <p:attrNameLst>
                                          <p:attrName>style.visibility</p:attrName>
                                        </p:attrNameLst>
                                      </p:cBhvr>
                                      <p:to>
                                        <p:strVal val="visible"/>
                                      </p:to>
                                    </p:set>
                                    <p:animEffect transition="in" filter="fade">
                                      <p:cBhvr>
                                        <p:cTn id="34" dur="500"/>
                                        <p:tgtEl>
                                          <p:spTgt spid="5">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
                                            <p:txEl>
                                              <p:pRg st="2" end="2"/>
                                            </p:txEl>
                                          </p:spTgt>
                                        </p:tgtEl>
                                        <p:attrNameLst>
                                          <p:attrName>style.visibility</p:attrName>
                                        </p:attrNameLst>
                                      </p:cBhvr>
                                      <p:to>
                                        <p:strVal val="visible"/>
                                      </p:to>
                                    </p:set>
                                    <p:animEffect transition="in" filter="fade">
                                      <p:cBhvr>
                                        <p:cTn id="39" dur="500"/>
                                        <p:tgtEl>
                                          <p:spTgt spid="5">
                                            <p:txEl>
                                              <p:pRg st="2" end="2"/>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animEffect transition="in" filter="fade">
                                      <p:cBhvr>
                                        <p:cTn id="42" dur="500"/>
                                        <p:tgtEl>
                                          <p:spTgt spid="5">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4" end="4"/>
                                            </p:txEl>
                                          </p:spTgt>
                                        </p:tgtEl>
                                        <p:attrNameLst>
                                          <p:attrName>style.visibility</p:attrName>
                                        </p:attrNameLst>
                                      </p:cBhvr>
                                      <p:to>
                                        <p:strVal val="visible"/>
                                      </p:to>
                                    </p:set>
                                    <p:animEffect transition="in" filter="fade">
                                      <p:cBhvr>
                                        <p:cTn id="47" dur="500"/>
                                        <p:tgtEl>
                                          <p:spTgt spid="5">
                                            <p:txEl>
                                              <p:pRg st="4" end="4"/>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5">
                                            <p:txEl>
                                              <p:pRg st="5" end="5"/>
                                            </p:txEl>
                                          </p:spTgt>
                                        </p:tgtEl>
                                        <p:attrNameLst>
                                          <p:attrName>style.visibility</p:attrName>
                                        </p:attrNameLst>
                                      </p:cBhvr>
                                      <p:to>
                                        <p:strVal val="visible"/>
                                      </p:to>
                                    </p:set>
                                    <p:animEffect transition="in" filter="fade">
                                      <p:cBhvr>
                                        <p:cTn id="50" dur="500"/>
                                        <p:tgtEl>
                                          <p:spTgt spid="5">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484784"/>
            <a:ext cx="9073008" cy="908720"/>
          </a:xfrm>
        </p:spPr>
        <p:txBody>
          <a:bodyPr/>
          <a:lstStyle/>
          <a:p>
            <a:pPr>
              <a:lnSpc>
                <a:spcPct val="100000"/>
              </a:lnSpc>
            </a:pPr>
            <a:r>
              <a:rPr lang="en-US" sz="3600" dirty="0"/>
              <a:t>You are going to give a talk about the place where you live. You will have to start in 1.5 minutes and will speak for not more than 2 minutes</a:t>
            </a:r>
            <a:r>
              <a:rPr lang="en-US" sz="3600" dirty="0" smtClean="0"/>
              <a:t>.</a:t>
            </a:r>
            <a:endParaRPr lang="ru-RU" sz="3600" dirty="0"/>
          </a:p>
        </p:txBody>
      </p:sp>
      <p:sp>
        <p:nvSpPr>
          <p:cNvPr id="4" name="Объект 3"/>
          <p:cNvSpPr>
            <a:spLocks noGrp="1"/>
          </p:cNvSpPr>
          <p:nvPr>
            <p:ph sz="quarter" idx="13"/>
          </p:nvPr>
        </p:nvSpPr>
        <p:spPr>
          <a:xfrm>
            <a:off x="323528" y="2636912"/>
            <a:ext cx="8533456" cy="3014112"/>
          </a:xfrm>
        </p:spPr>
        <p:txBody>
          <a:bodyPr>
            <a:normAutofit fontScale="92500" lnSpcReduction="10000"/>
          </a:bodyPr>
          <a:lstStyle/>
          <a:p>
            <a:pPr marL="0" indent="0">
              <a:buNone/>
            </a:pPr>
            <a:r>
              <a:rPr lang="en-US" sz="2800" dirty="0">
                <a:latin typeface="Arial" panose="020B0604020202020204" pitchFamily="34" charset="0"/>
                <a:cs typeface="Arial" panose="020B0604020202020204" pitchFamily="34" charset="0"/>
              </a:rPr>
              <a:t>Remember to say:</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 what your city, town or village is famous for;</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 what your </a:t>
            </a:r>
            <a:r>
              <a:rPr lang="en-US" sz="2800" dirty="0" err="1">
                <a:latin typeface="Arial" panose="020B0604020202020204" pitchFamily="34" charset="0"/>
                <a:cs typeface="Arial" panose="020B0604020202020204" pitchFamily="34" charset="0"/>
              </a:rPr>
              <a:t>favourite</a:t>
            </a:r>
            <a:r>
              <a:rPr lang="en-US" sz="2800" dirty="0">
                <a:latin typeface="Arial" panose="020B0604020202020204" pitchFamily="34" charset="0"/>
                <a:cs typeface="Arial" panose="020B0604020202020204" pitchFamily="34" charset="0"/>
              </a:rPr>
              <a:t> place in your city, town or village is, and why you like it;</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 whether you are going to stay in your city, town or village after leaving school or move to another place, and why.</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You have to talk continuously..</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47650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620688"/>
          </a:xfrm>
        </p:spPr>
        <p:txBody>
          <a:bodyPr/>
          <a:lstStyle/>
          <a:p>
            <a:r>
              <a:rPr lang="en-US" sz="4400" dirty="0" smtClean="0"/>
              <a:t>Possible answer:</a:t>
            </a:r>
            <a:endParaRPr lang="ru-RU" sz="4400" dirty="0"/>
          </a:p>
        </p:txBody>
      </p:sp>
      <p:sp>
        <p:nvSpPr>
          <p:cNvPr id="4" name="Объект 3"/>
          <p:cNvSpPr>
            <a:spLocks noGrp="1"/>
          </p:cNvSpPr>
          <p:nvPr>
            <p:ph sz="quarter" idx="13"/>
          </p:nvPr>
        </p:nvSpPr>
        <p:spPr>
          <a:xfrm>
            <a:off x="28604" y="692696"/>
            <a:ext cx="9145016" cy="5217760"/>
          </a:xfrm>
        </p:spPr>
        <p:txBody>
          <a:bodyPr>
            <a:noAutofit/>
          </a:bodyPr>
          <a:lstStyle/>
          <a:p>
            <a:pPr marL="0" indent="355600">
              <a:buNone/>
            </a:pPr>
            <a:r>
              <a:rPr lang="en-US" sz="2000" dirty="0">
                <a:latin typeface="Arial" panose="020B0604020202020204" pitchFamily="34" charset="0"/>
                <a:cs typeface="Arial" panose="020B0604020202020204" pitchFamily="34" charset="0"/>
              </a:rPr>
              <a:t>Well, I am going to give a talk about my city.</a:t>
            </a:r>
          </a:p>
          <a:p>
            <a:pPr marL="0" indent="355600">
              <a:buNone/>
            </a:pPr>
            <a:r>
              <a:rPr lang="en-US" sz="2000" dirty="0" smtClean="0">
                <a:latin typeface="Arial" panose="020B0604020202020204" pitchFamily="34" charset="0"/>
                <a:cs typeface="Arial" panose="020B0604020202020204" pitchFamily="34" charset="0"/>
              </a:rPr>
              <a:t>To </a:t>
            </a:r>
            <a:r>
              <a:rPr lang="en-US" sz="2000" dirty="0">
                <a:latin typeface="Arial" panose="020B0604020202020204" pitchFamily="34" charset="0"/>
                <a:cs typeface="Arial" panose="020B0604020202020204" pitchFamily="34" charset="0"/>
              </a:rPr>
              <a:t>begin with, I’d like to say that the name of my </a:t>
            </a:r>
            <a:r>
              <a:rPr lang="en-US" sz="2000" dirty="0" smtClean="0">
                <a:latin typeface="Arial" panose="020B0604020202020204" pitchFamily="34" charset="0"/>
                <a:cs typeface="Arial" panose="020B0604020202020204" pitchFamily="34" charset="0"/>
              </a:rPr>
              <a:t>town </a:t>
            </a:r>
            <a:r>
              <a:rPr lang="en-US" sz="2000" dirty="0">
                <a:latin typeface="Arial" panose="020B0604020202020204" pitchFamily="34" charset="0"/>
                <a:cs typeface="Arial" panose="020B0604020202020204" pitchFamily="34" charset="0"/>
              </a:rPr>
              <a:t>is </a:t>
            </a:r>
            <a:r>
              <a:rPr lang="en-US" sz="2000" dirty="0" smtClean="0">
                <a:latin typeface="Arial" panose="020B0604020202020204" pitchFamily="34" charset="0"/>
                <a:cs typeface="Arial" panose="020B0604020202020204" pitchFamily="34" charset="0"/>
              </a:rPr>
              <a:t>Bor</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It is located </a:t>
            </a:r>
            <a:r>
              <a:rPr lang="en-US" sz="2000" dirty="0">
                <a:latin typeface="Arial" panose="020B0604020202020204" pitchFamily="34" charset="0"/>
                <a:cs typeface="Arial" panose="020B0604020202020204" pitchFamily="34" charset="0"/>
              </a:rPr>
              <a:t>not far from the </a:t>
            </a:r>
            <a:r>
              <a:rPr lang="en-US" sz="2000" dirty="0" smtClean="0">
                <a:latin typeface="Arial" panose="020B0604020202020204" pitchFamily="34" charset="0"/>
                <a:cs typeface="Arial" panose="020B0604020202020204" pitchFamily="34" charset="0"/>
              </a:rPr>
              <a:t>Sunset Capital </a:t>
            </a:r>
            <a:r>
              <a:rPr lang="en-US" sz="2000" dirty="0">
                <a:latin typeface="Arial" panose="020B0604020202020204" pitchFamily="34" charset="0"/>
                <a:cs typeface="Arial" panose="020B0604020202020204" pitchFamily="34" charset="0"/>
              </a:rPr>
              <a:t>of Nizhny Novgorod.</a:t>
            </a:r>
          </a:p>
          <a:p>
            <a:pPr marL="0" indent="355600">
              <a:buNone/>
            </a:pPr>
            <a:r>
              <a:rPr lang="en-US" sz="2000" dirty="0">
                <a:latin typeface="Arial" panose="020B0604020202020204" pitchFamily="34" charset="0"/>
                <a:cs typeface="Arial" panose="020B0604020202020204" pitchFamily="34" charset="0"/>
              </a:rPr>
              <a:t>In the first place in our city is the development of </a:t>
            </a:r>
            <a:r>
              <a:rPr lang="en-US" sz="2000" dirty="0" smtClean="0">
                <a:latin typeface="Arial" panose="020B0604020202020204" pitchFamily="34" charset="0"/>
                <a:cs typeface="Arial" panose="020B0604020202020204" pitchFamily="34" charset="0"/>
              </a:rPr>
              <a:t>glass industry</a:t>
            </a:r>
            <a:r>
              <a:rPr lang="en-US" sz="2000" dirty="0">
                <a:latin typeface="Arial" panose="020B0604020202020204" pitchFamily="34" charset="0"/>
                <a:cs typeface="Arial" panose="020B0604020202020204" pitchFamily="34" charset="0"/>
              </a:rPr>
              <a:t>. The glass produced here is exported abroad. The products of the giant </a:t>
            </a:r>
            <a:r>
              <a:rPr lang="en-US" sz="2000" dirty="0" smtClean="0">
                <a:latin typeface="Arial" panose="020B0604020202020204" pitchFamily="34" charset="0"/>
                <a:cs typeface="Arial" panose="020B0604020202020204" pitchFamily="34" charset="0"/>
              </a:rPr>
              <a:t>AGC Glass-factory </a:t>
            </a:r>
            <a:r>
              <a:rPr lang="en-US" sz="2000" dirty="0">
                <a:latin typeface="Arial" panose="020B0604020202020204" pitchFamily="34" charset="0"/>
                <a:cs typeface="Arial" panose="020B0604020202020204" pitchFamily="34" charset="0"/>
              </a:rPr>
              <a:t>are in great demand throughout the country. In addition to the glass industry, our city is famous for the cable car, with the highest span over the water.</a:t>
            </a:r>
          </a:p>
          <a:p>
            <a:pPr marL="0" indent="355600">
              <a:buNone/>
            </a:pPr>
            <a:r>
              <a:rPr lang="en-US" sz="2000" dirty="0">
                <a:latin typeface="Arial" panose="020B0604020202020204" pitchFamily="34" charset="0"/>
                <a:cs typeface="Arial" panose="020B0604020202020204" pitchFamily="34" charset="0"/>
              </a:rPr>
              <a:t>As to me, I like my city very much, because it has lots of beautiful places where you can rest and relax. The embankment of the river </a:t>
            </a:r>
            <a:r>
              <a:rPr lang="en-US" sz="2000" dirty="0" smtClean="0">
                <a:latin typeface="Arial" panose="020B0604020202020204" pitchFamily="34" charset="0"/>
                <a:cs typeface="Arial" panose="020B0604020202020204" pitchFamily="34" charset="0"/>
              </a:rPr>
              <a:t>Volga </a:t>
            </a:r>
            <a:r>
              <a:rPr lang="en-US" sz="2000" dirty="0">
                <a:latin typeface="Arial" panose="020B0604020202020204" pitchFamily="34" charset="0"/>
                <a:cs typeface="Arial" panose="020B0604020202020204" pitchFamily="34" charset="0"/>
              </a:rPr>
              <a:t>is my </a:t>
            </a:r>
            <a:r>
              <a:rPr lang="en-US" sz="2000" dirty="0" err="1">
                <a:latin typeface="Arial" panose="020B0604020202020204" pitchFamily="34" charset="0"/>
                <a:cs typeface="Arial" panose="020B0604020202020204" pitchFamily="34" charset="0"/>
              </a:rPr>
              <a:t>favourite</a:t>
            </a:r>
            <a:r>
              <a:rPr lang="en-US" sz="2000" dirty="0">
                <a:latin typeface="Arial" panose="020B0604020202020204" pitchFamily="34" charset="0"/>
                <a:cs typeface="Arial" panose="020B0604020202020204" pitchFamily="34" charset="0"/>
              </a:rPr>
              <a:t> place in </a:t>
            </a:r>
            <a:r>
              <a:rPr lang="en-US" sz="2000" dirty="0" smtClean="0">
                <a:latin typeface="Arial" panose="020B0604020202020204" pitchFamily="34" charset="0"/>
                <a:cs typeface="Arial" panose="020B0604020202020204" pitchFamily="34" charset="0"/>
              </a:rPr>
              <a:t>Bor. </a:t>
            </a:r>
            <a:r>
              <a:rPr lang="en-US" sz="2000" dirty="0">
                <a:latin typeface="Arial" panose="020B0604020202020204" pitchFamily="34" charset="0"/>
                <a:cs typeface="Arial" panose="020B0604020202020204" pitchFamily="34" charset="0"/>
              </a:rPr>
              <a:t>Here you can sit quietly on the banks and admire wonderful nature. The embankment is also a good place where you can walk alone or with your friends.</a:t>
            </a:r>
          </a:p>
          <a:p>
            <a:pPr marL="0" indent="355600">
              <a:buNone/>
            </a:pPr>
            <a:r>
              <a:rPr lang="en-US" sz="2000" dirty="0" smtClean="0">
                <a:latin typeface="Arial" panose="020B0604020202020204" pitchFamily="34" charset="0"/>
                <a:cs typeface="Arial" panose="020B0604020202020204" pitchFamily="34" charset="0"/>
              </a:rPr>
              <a:t>Frankly </a:t>
            </a:r>
            <a:r>
              <a:rPr lang="en-US" sz="2000" dirty="0">
                <a:latin typeface="Arial" panose="020B0604020202020204" pitchFamily="34" charset="0"/>
                <a:cs typeface="Arial" panose="020B0604020202020204" pitchFamily="34" charset="0"/>
              </a:rPr>
              <a:t>speaking, I haven’t yet decided what to do after leaving school. It depends on many factors. More likely than not, I will stay in my city, because I have all the opportunities to get good education here. I just have no reason of moving to another region. But as the saying is, time will tell.</a:t>
            </a:r>
          </a:p>
          <a:p>
            <a:pPr marL="0" indent="355600">
              <a:buNone/>
            </a:pPr>
            <a:r>
              <a:rPr lang="en-US" sz="2000" dirty="0" smtClean="0">
                <a:latin typeface="Arial" panose="020B0604020202020204" pitchFamily="34" charset="0"/>
                <a:cs typeface="Arial" panose="020B0604020202020204" pitchFamily="34" charset="0"/>
              </a:rPr>
              <a:t>In </a:t>
            </a:r>
            <a:r>
              <a:rPr lang="en-US" sz="2000" dirty="0">
                <a:latin typeface="Arial" panose="020B0604020202020204" pitchFamily="34" charset="0"/>
                <a:cs typeface="Arial" panose="020B0604020202020204" pitchFamily="34" charset="0"/>
              </a:rPr>
              <a:t>conclusion, I’d like to invite everyone to visit </a:t>
            </a:r>
            <a:r>
              <a:rPr lang="en-US" sz="2000" dirty="0" err="1" smtClean="0">
                <a:latin typeface="Arial" panose="020B0604020202020204" pitchFamily="34" charset="0"/>
                <a:cs typeface="Arial" panose="020B0604020202020204" pitchFamily="34" charset="0"/>
              </a:rPr>
              <a:t>Bor</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and enjoy this town. That's all I wanted to </a:t>
            </a:r>
            <a:r>
              <a:rPr lang="en-US" sz="2000" dirty="0" smtClean="0">
                <a:latin typeface="Arial" panose="020B0604020202020204" pitchFamily="34" charset="0"/>
                <a:cs typeface="Arial" panose="020B0604020202020204" pitchFamily="34" charset="0"/>
              </a:rPr>
              <a:t>say.</a:t>
            </a:r>
            <a:endParaRPr lang="ru-RU"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875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651" y="764704"/>
            <a:ext cx="9278171" cy="1412776"/>
          </a:xfrm>
        </p:spPr>
        <p:txBody>
          <a:bodyPr/>
          <a:lstStyle/>
          <a:p>
            <a:pPr>
              <a:lnSpc>
                <a:spcPct val="100000"/>
              </a:lnSpc>
            </a:pPr>
            <a:r>
              <a:rPr lang="en-US" sz="2800" dirty="0"/>
              <a:t>Hello, it’s the electronic assistant of the sports </a:t>
            </a:r>
            <a:r>
              <a:rPr lang="en-US" sz="2800" dirty="0" err="1"/>
              <a:t>centre</a:t>
            </a:r>
            <a:r>
              <a:rPr lang="en-US" sz="2800" dirty="0"/>
              <a:t>. We kindly ask you to take part in our survey. We need to find out teenagers’ attitude to sports. Please answer 6 questions. The survey is anonymous. You don’t have to give your name. So, let’s get started.</a:t>
            </a:r>
            <a:endParaRPr lang="ru-RU" sz="2800" dirty="0"/>
          </a:p>
        </p:txBody>
      </p:sp>
      <p:sp>
        <p:nvSpPr>
          <p:cNvPr id="5" name="Объект 4"/>
          <p:cNvSpPr>
            <a:spLocks noGrp="1"/>
          </p:cNvSpPr>
          <p:nvPr>
            <p:ph sz="half" idx="2"/>
          </p:nvPr>
        </p:nvSpPr>
        <p:spPr>
          <a:xfrm>
            <a:off x="4932040" y="2204864"/>
            <a:ext cx="4179416" cy="4525963"/>
          </a:xfrm>
        </p:spPr>
        <p:txBody>
          <a:bodyPr/>
          <a:lstStyle/>
          <a:p>
            <a:pPr marL="0" indent="0">
              <a:buNone/>
            </a:pPr>
            <a:r>
              <a:rPr lang="en-US" b="1" dirty="0"/>
              <a:t>–  </a:t>
            </a:r>
            <a:r>
              <a:rPr lang="en-US" b="1" dirty="0"/>
              <a:t>Would you like to do any extreme sports? Why, or why not?</a:t>
            </a:r>
            <a:endParaRPr lang="en-US" b="1" dirty="0" smtClean="0"/>
          </a:p>
          <a:p>
            <a:pPr marL="0" indent="0">
              <a:buNone/>
            </a:pPr>
            <a:r>
              <a:rPr lang="en-US" b="1" dirty="0" smtClean="0"/>
              <a:t>……</a:t>
            </a:r>
          </a:p>
          <a:p>
            <a:pPr marL="0" indent="0">
              <a:buNone/>
            </a:pPr>
            <a:r>
              <a:rPr lang="en-US" b="1" dirty="0"/>
              <a:t>– </a:t>
            </a:r>
            <a:r>
              <a:rPr lang="en-US" b="1" dirty="0"/>
              <a:t> What would you recommend to a teenager who wants to be fit?</a:t>
            </a:r>
            <a:endParaRPr lang="en-US" b="1" dirty="0" smtClean="0"/>
          </a:p>
          <a:p>
            <a:pPr marL="0" indent="0">
              <a:buNone/>
            </a:pPr>
            <a:r>
              <a:rPr lang="en-US" b="1" dirty="0" smtClean="0"/>
              <a:t>…….</a:t>
            </a:r>
            <a:endParaRPr lang="ru-RU" b="1" dirty="0"/>
          </a:p>
        </p:txBody>
      </p:sp>
      <p:sp>
        <p:nvSpPr>
          <p:cNvPr id="6" name="Объект 5"/>
          <p:cNvSpPr>
            <a:spLocks noGrp="1"/>
          </p:cNvSpPr>
          <p:nvPr>
            <p:ph sz="quarter" idx="13"/>
          </p:nvPr>
        </p:nvSpPr>
        <p:spPr>
          <a:xfrm>
            <a:off x="13796" y="2204864"/>
            <a:ext cx="4630212" cy="4526280"/>
          </a:xfrm>
        </p:spPr>
        <p:txBody>
          <a:bodyPr>
            <a:normAutofit fontScale="92500" lnSpcReduction="10000"/>
          </a:bodyPr>
          <a:lstStyle/>
          <a:p>
            <a:pPr marL="0" indent="0">
              <a:buNone/>
            </a:pPr>
            <a:r>
              <a:rPr lang="en-US" b="1" dirty="0"/>
              <a:t>–  </a:t>
            </a:r>
            <a:r>
              <a:rPr lang="en-US" b="1" dirty="0"/>
              <a:t>How many lessons of PE (Physical Education) do you have a week?</a:t>
            </a:r>
            <a:endParaRPr lang="en-US" b="1" dirty="0" smtClean="0"/>
          </a:p>
          <a:p>
            <a:pPr marL="0" indent="0">
              <a:buNone/>
            </a:pPr>
            <a:r>
              <a:rPr lang="en-US" b="1" dirty="0" smtClean="0"/>
              <a:t>…..</a:t>
            </a:r>
          </a:p>
          <a:p>
            <a:pPr marL="0" indent="0">
              <a:buNone/>
            </a:pPr>
            <a:r>
              <a:rPr lang="en-US" b="1" dirty="0"/>
              <a:t>–– </a:t>
            </a:r>
            <a:r>
              <a:rPr lang="en-US" b="1" dirty="0"/>
              <a:t>What sports facilities do you have on your school?</a:t>
            </a:r>
            <a:endParaRPr lang="en-US" b="1" dirty="0" smtClean="0"/>
          </a:p>
          <a:p>
            <a:pPr marL="0" indent="0">
              <a:buNone/>
            </a:pPr>
            <a:r>
              <a:rPr lang="en-US" b="1" dirty="0" smtClean="0"/>
              <a:t>…..</a:t>
            </a:r>
          </a:p>
          <a:p>
            <a:pPr marL="0" indent="0">
              <a:buNone/>
            </a:pPr>
            <a:r>
              <a:rPr lang="en-US" b="1" dirty="0"/>
              <a:t>–   </a:t>
            </a:r>
            <a:r>
              <a:rPr lang="en-US" b="1" dirty="0"/>
              <a:t>What sport do you do regularly?</a:t>
            </a:r>
            <a:endParaRPr lang="en-US" b="1" dirty="0" smtClean="0"/>
          </a:p>
          <a:p>
            <a:pPr marL="0" indent="0">
              <a:buNone/>
            </a:pPr>
            <a:r>
              <a:rPr lang="en-US" b="1" dirty="0" smtClean="0"/>
              <a:t>……</a:t>
            </a:r>
          </a:p>
          <a:p>
            <a:pPr marL="0" indent="0">
              <a:buNone/>
            </a:pPr>
            <a:r>
              <a:rPr lang="en-US" b="1" dirty="0"/>
              <a:t>–  </a:t>
            </a:r>
            <a:r>
              <a:rPr lang="en-US" b="1" dirty="0"/>
              <a:t>What winter sports are popular with you and your friends?</a:t>
            </a:r>
            <a:endParaRPr lang="en-US" b="1" dirty="0"/>
          </a:p>
          <a:p>
            <a:pPr marL="0" indent="0">
              <a:buNone/>
            </a:pPr>
            <a:r>
              <a:rPr lang="en-US" b="1" dirty="0"/>
              <a:t>…..</a:t>
            </a:r>
          </a:p>
          <a:p>
            <a:pPr marL="0" indent="0">
              <a:buNone/>
            </a:pPr>
            <a:endParaRPr lang="ru-RU" dirty="0"/>
          </a:p>
        </p:txBody>
      </p:sp>
      <p:sp>
        <p:nvSpPr>
          <p:cNvPr id="7" name="Прямоугольник 6"/>
          <p:cNvSpPr/>
          <p:nvPr/>
        </p:nvSpPr>
        <p:spPr>
          <a:xfrm>
            <a:off x="755576" y="6396335"/>
            <a:ext cx="7776864" cy="400110"/>
          </a:xfrm>
          <a:prstGeom prst="rect">
            <a:avLst/>
          </a:prstGeom>
        </p:spPr>
        <p:txBody>
          <a:bodyPr wrap="square">
            <a:spAutoFit/>
          </a:bodyPr>
          <a:lstStyle/>
          <a:p>
            <a:r>
              <a:rPr lang="en-US" sz="2000" dirty="0" smtClean="0">
                <a:solidFill>
                  <a:schemeClr val="accent1">
                    <a:lumMod val="75000"/>
                  </a:schemeClr>
                </a:solidFill>
              </a:rPr>
              <a:t>This is the end of the survey. Thank you very much for your help.</a:t>
            </a:r>
            <a:endParaRPr lang="ru-RU" sz="2000" dirty="0">
              <a:solidFill>
                <a:schemeClr val="accent1">
                  <a:lumMod val="75000"/>
                </a:schemeClr>
              </a:solidFill>
            </a:endParaRPr>
          </a:p>
        </p:txBody>
      </p:sp>
      <p:pic>
        <p:nvPicPr>
          <p:cNvPr id="3" name="942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732240" y="5013176"/>
            <a:ext cx="609600" cy="609600"/>
          </a:xfrm>
          <a:prstGeom prst="rect">
            <a:avLst/>
          </a:prstGeom>
        </p:spPr>
      </p:pic>
    </p:spTree>
    <p:extLst>
      <p:ext uri="{BB962C8B-B14F-4D97-AF65-F5344CB8AC3E}">
        <p14:creationId xmlns:p14="http://schemas.microsoft.com/office/powerpoint/2010/main" val="159089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500"/>
                                        <p:tgtEl>
                                          <p:spTgt spid="6">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7" end="7"/>
                                            </p:txEl>
                                          </p:spTgt>
                                        </p:tgtEl>
                                        <p:attrNameLst>
                                          <p:attrName>style.visibility</p:attrName>
                                        </p:attrNameLst>
                                      </p:cBhvr>
                                      <p:to>
                                        <p:strVal val="visible"/>
                                      </p:to>
                                    </p:set>
                                    <p:animEffect transition="in" filter="fade">
                                      <p:cBhvr>
                                        <p:cTn id="40" dur="500"/>
                                        <p:tgtEl>
                                          <p:spTgt spid="6">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Effect transition="in" filter="fade">
                                      <p:cBhvr>
                                        <p:cTn id="45" dur="500"/>
                                        <p:tgtEl>
                                          <p:spTgt spid="5">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xEl>
                                              <p:pRg st="1" end="1"/>
                                            </p:txEl>
                                          </p:spTgt>
                                        </p:tgtEl>
                                        <p:attrNameLst>
                                          <p:attrName>style.visibility</p:attrName>
                                        </p:attrNameLst>
                                      </p:cBhvr>
                                      <p:to>
                                        <p:strVal val="visible"/>
                                      </p:to>
                                    </p:set>
                                    <p:animEffect transition="in" filter="fade">
                                      <p:cBhvr>
                                        <p:cTn id="50" dur="500"/>
                                        <p:tgtEl>
                                          <p:spTgt spid="5">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
                                            <p:txEl>
                                              <p:pRg st="2" end="2"/>
                                            </p:txEl>
                                          </p:spTgt>
                                        </p:tgtEl>
                                        <p:attrNameLst>
                                          <p:attrName>style.visibility</p:attrName>
                                        </p:attrNameLst>
                                      </p:cBhvr>
                                      <p:to>
                                        <p:strVal val="visible"/>
                                      </p:to>
                                    </p:set>
                                    <p:animEffect transition="in" filter="fade">
                                      <p:cBhvr>
                                        <p:cTn id="55" dur="500"/>
                                        <p:tgtEl>
                                          <p:spTgt spid="5">
                                            <p:txEl>
                                              <p:pRg st="2"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
                                            <p:txEl>
                                              <p:pRg st="3" end="3"/>
                                            </p:txEl>
                                          </p:spTgt>
                                        </p:tgtEl>
                                        <p:attrNameLst>
                                          <p:attrName>style.visibility</p:attrName>
                                        </p:attrNameLst>
                                      </p:cBhvr>
                                      <p:to>
                                        <p:strVal val="visible"/>
                                      </p:to>
                                    </p:set>
                                    <p:animEffect transition="in" filter="fade">
                                      <p:cBhvr>
                                        <p:cTn id="60" dur="500"/>
                                        <p:tgtEl>
                                          <p:spTgt spid="5">
                                            <p:txEl>
                                              <p:pRg st="3" end="3"/>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3"/>
                    </p:tgtEl>
                  </p:cond>
                </p:stCondLst>
                <p:endSync evt="end" delay="0">
                  <p:rtn val="all"/>
                </p:endSync>
                <p:childTnLst>
                  <p:par>
                    <p:cTn id="67" fill="hold">
                      <p:stCondLst>
                        <p:cond delay="0"/>
                      </p:stCondLst>
                      <p:childTnLst>
                        <p:par>
                          <p:cTn id="68" fill="hold">
                            <p:stCondLst>
                              <p:cond delay="0"/>
                            </p:stCondLst>
                            <p:childTnLst>
                              <p:par>
                                <p:cTn id="69" presetID="1" presetClass="mediacall" presetSubtype="0" fill="hold" nodeType="clickEffect">
                                  <p:stCondLst>
                                    <p:cond delay="0"/>
                                  </p:stCondLst>
                                  <p:childTnLst>
                                    <p:cmd type="call" cmd="playFrom(0.0)">
                                      <p:cBhvr>
                                        <p:cTn id="70" dur="360517" fill="hold"/>
                                        <p:tgtEl>
                                          <p:spTgt spid="3"/>
                                        </p:tgtEl>
                                      </p:cBhvr>
                                    </p:cmd>
                                  </p:childTnLst>
                                </p:cTn>
                              </p:par>
                            </p:childTnLst>
                          </p:cTn>
                        </p:par>
                      </p:childTnLst>
                    </p:cTn>
                  </p:par>
                </p:childTnLst>
              </p:cTn>
              <p:nextCondLst>
                <p:cond evt="onClick" delay="0">
                  <p:tgtEl>
                    <p:spTgt spid="3"/>
                  </p:tgtEl>
                </p:cond>
              </p:nextCondLst>
            </p:seq>
            <p:audio>
              <p:cMediaNode vol="80000">
                <p:cTn id="71" fill="hold" display="0">
                  <p:stCondLst>
                    <p:cond delay="indefinite"/>
                  </p:stCondLst>
                  <p:endCondLst>
                    <p:cond evt="onStopAudio" delay="0">
                      <p:tgtEl>
                        <p:sldTgt/>
                      </p:tgtEl>
                    </p:cond>
                  </p:endCondLst>
                </p:cTn>
                <p:tgtEl>
                  <p:spTgt spid="3"/>
                </p:tgtEl>
              </p:cMediaNode>
            </p:audio>
          </p:childTnLst>
        </p:cTn>
      </p:par>
    </p:tnLst>
    <p:bldLst>
      <p:bldP spid="4" grpId="0"/>
      <p:bldP spid="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162</TotalTime>
  <Words>4445</Words>
  <Application>Microsoft Office PowerPoint</Application>
  <PresentationFormat>Экран (4:3)</PresentationFormat>
  <Paragraphs>215</Paragraphs>
  <Slides>24</Slides>
  <Notes>0</Notes>
  <HiddenSlides>0</HiddenSlides>
  <MMClips>5</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Исполнительная</vt:lpstr>
      <vt:lpstr>Подготовка к ОГЭ  (устная часть) продолжение</vt:lpstr>
      <vt:lpstr>You are going to give a talk about the Internet. You will have to start in 1.5 minutes and will speak for not more than 2 minutes. (Variant 1)</vt:lpstr>
      <vt:lpstr>You are going to give a talk about the Internet. You will have to start in 1.5 minutes and will speak for not more than 2 minutes. (Variant 2)</vt:lpstr>
      <vt:lpstr>Possible answer:</vt:lpstr>
      <vt:lpstr>Hello, it’s the electronic assistant of teenage magazine online. We kindly ask you to take part in our survey. We need to find out teenagers’ attitude to school events. Please answer 6 questions. The survey is anonymous. You don’t have to give your name. So, let’s get started.</vt:lpstr>
      <vt:lpstr>Possible answers:</vt:lpstr>
      <vt:lpstr>You are going to give a talk about the place where you live. You will have to start in 1.5 minutes and will speak for not more than 2 minutes.</vt:lpstr>
      <vt:lpstr>Possible answer:</vt:lpstr>
      <vt:lpstr>Hello, it’s the electronic assistant of the sports centre. We kindly ask you to take part in our survey. We need to find out teenagers’ attitude to sports. Please answer 6 questions. The survey is anonymous. You don’t have to give your name. So, let’s get started.</vt:lpstr>
      <vt:lpstr>Possible answers:</vt:lpstr>
      <vt:lpstr>You are going to give a talk about foreign languages. You will have to start in 1.5 minutes and will speak for not more than 2 minutes. </vt:lpstr>
      <vt:lpstr>Possible answer:</vt:lpstr>
      <vt:lpstr>Hello, it’s the electronic assistant of the mobile telecom company. We kindly ask you to take part in our survey. We need to find out how people feel about using their mobile phones. Please answer 6 questions. The survey is anonymous. You don’t have to give your name. So, let’s get started..</vt:lpstr>
      <vt:lpstr>Possible answers:</vt:lpstr>
      <vt:lpstr>You are going to read the text aloud. You have 1.5 minutes to read the text silently, and then be ready to read it aloud. Remember that you will not have more than 2 minutes for reading aloud.</vt:lpstr>
      <vt:lpstr>Hello, it’s the electronic assistant of the electronic magazine «Teen well». We kindly ask you to take part in our survey. We need to find out about teenagers daily routines. Please answer 6 questions. The survey is anonymous. You don’t have to give your name. So, let’s get started.</vt:lpstr>
      <vt:lpstr>Possible answers:</vt:lpstr>
      <vt:lpstr>You are going to give a talk about pets. You will have to start in 1.5 minutes and will speak for not more than 2 minutes.</vt:lpstr>
      <vt:lpstr>Possible answer:</vt:lpstr>
      <vt:lpstr>Hello, it’s the electronic assistant of the online language school. We kindly ask you to take part in our survey. We want to find out what you think about learning foreign languages. Please answer 6 questions. The survey is anonymous. You don’t have to give your name. So, let’s get started.</vt:lpstr>
      <vt:lpstr>Possible answers:</vt:lpstr>
      <vt:lpstr>You are going to give a talk about holidays. You will have to start in 1.5 minutes and will speak for not more than 2 minutes. (Variant 1)</vt:lpstr>
      <vt:lpstr>You are going to give a talk about public holidays in Russia. You will have to start in 1.5 minutes and will speak for not more than 2 minutes.(Variant 2)</vt:lpstr>
      <vt:lpstr>Possible answer:</vt:lpstr>
    </vt:vector>
  </TitlesOfParts>
  <Company>diakov.net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Подготовка к ОГЭ  (устная часть)</dc:title>
  <dc:creator>RePack by Diakov</dc:creator>
  <cp:lastModifiedBy>RePack by Diakov</cp:lastModifiedBy>
  <cp:revision>128</cp:revision>
  <dcterms:created xsi:type="dcterms:W3CDTF">2022-05-10T18:45:05Z</dcterms:created>
  <dcterms:modified xsi:type="dcterms:W3CDTF">2022-05-12T21:27:22Z</dcterms:modified>
</cp:coreProperties>
</file>