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2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6" r:id="rId10"/>
    <p:sldId id="264" r:id="rId11"/>
    <p:sldId id="265" r:id="rId12"/>
    <p:sldId id="266" r:id="rId13"/>
    <p:sldId id="267" r:id="rId14"/>
    <p:sldId id="279" r:id="rId15"/>
    <p:sldId id="268" r:id="rId16"/>
    <p:sldId id="269" r:id="rId17"/>
    <p:sldId id="270" r:id="rId18"/>
    <p:sldId id="280" r:id="rId19"/>
    <p:sldId id="271" r:id="rId20"/>
    <p:sldId id="274" r:id="rId21"/>
    <p:sldId id="272" r:id="rId22"/>
    <p:sldId id="273" r:id="rId23"/>
    <p:sldId id="277" r:id="rId24"/>
    <p:sldId id="278" r:id="rId25"/>
    <p:sldId id="275" r:id="rId26"/>
  </p:sldIdLst>
  <p:sldSz cx="9144000" cy="6858000" type="screen4x3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27" autoAdjust="0"/>
    <p:restoredTop sz="94660"/>
  </p:normalViewPr>
  <p:slideViewPr>
    <p:cSldViewPr snapToGrid="0">
      <p:cViewPr varScale="1">
        <p:scale>
          <a:sx n="168" d="100"/>
          <a:sy n="168" d="100"/>
        </p:scale>
        <p:origin x="153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A50D28-5C9C-400E-9B06-63F943B5CD0C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7259CC-0919-4EA2-A5AA-F794F55AD5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10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37836CF-EFC8-4653-8877-5321EFD3524A}" type="datetime1">
              <a:rPr lang="en-US" smtClean="0"/>
              <a:t>9/29/2022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5800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4055C-5595-4984-A165-984FCA3FFC5D}" type="datetime1">
              <a:rPr lang="en-US" smtClean="0"/>
              <a:t>9/29/2022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221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ADEAF-B54E-40FA-AAFB-2E9007901812}" type="datetime1">
              <a:rPr lang="en-US" smtClean="0"/>
              <a:t>9/29/2022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947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D9D7D-5D7E-4743-ACA5-063D57465766}" type="datetime1">
              <a:rPr lang="en-US" smtClean="0"/>
              <a:t>9/29/2022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860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EC1D8-EB8F-48C5-9A79-463A2906CC4D}" type="datetime1">
              <a:rPr lang="en-US" smtClean="0"/>
              <a:t>9/29/2022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7628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9D50D-CF72-4D59-B83B-AC46FC5F4177}" type="datetime1">
              <a:rPr lang="en-US" smtClean="0"/>
              <a:t>9/29/2022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609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91754-8B6F-438A-8DA0-AB5BB74C8808}" type="datetime1">
              <a:rPr lang="en-US" smtClean="0"/>
              <a:t>9/29/2022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327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28A62-8B51-4727-B882-41C5BF47E62C}" type="datetime1">
              <a:rPr lang="en-US" smtClean="0"/>
              <a:t>9/29/2022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470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21A4-D8DE-4749-8425-58EA57743D27}" type="datetime1">
              <a:rPr lang="en-US" smtClean="0"/>
              <a:t>9/29/2022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282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20D3-468C-4AE3-A59B-1D2864017597}" type="datetime1">
              <a:rPr lang="en-US" smtClean="0"/>
              <a:t>9/29/2022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40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E77B3-44FD-492E-8D36-D1F4E7C36A36}" type="datetime1">
              <a:rPr lang="en-US" smtClean="0"/>
              <a:t>9/29/2022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4986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2963595-F252-4BF8-92EB-23CE859CE81F}" type="datetime1">
              <a:rPr lang="en-US" smtClean="0"/>
              <a:t>9/29/2022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1701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98D204-202F-4454-9A21-CE6B61F3FB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Виды речи. Монолог </a:t>
            </a:r>
            <a:br>
              <a:rPr lang="ru-RU" dirty="0"/>
            </a:br>
            <a:r>
              <a:rPr lang="ru-RU" dirty="0"/>
              <a:t>и диалог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A8C62F9-A6A7-47AB-9431-C5F2BB7904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/>
              <a:t> </a:t>
            </a: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3CC5BA6-C9EA-452D-B133-49BBBA7AF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233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A58F8E9-69B0-4B37-9BC6-653D52B47605}"/>
              </a:ext>
            </a:extLst>
          </p:cNvPr>
          <p:cNvSpPr txBox="1"/>
          <p:nvPr/>
        </p:nvSpPr>
        <p:spPr>
          <a:xfrm>
            <a:off x="352129" y="295334"/>
            <a:ext cx="8439742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2400" b="1" dirty="0">
                <a:solidFill>
                  <a:srgbClr val="FF0000"/>
                </a:solidFill>
              </a:rPr>
              <a:t>Монолог-описание</a:t>
            </a:r>
            <a:r>
              <a:rPr lang="ru-RU" sz="2400" dirty="0"/>
              <a:t> - это функционально-смысловой тип речевого изложения, основным содержанием которого является внешняя характеристика или раскрытие внутренних признаков предмета. Описание рассматривается как констатирующая речь, сообщение, содержащее в себе указание на принадлежность характеризуемого к определенному классу предметов, перечисление его признаков и элементов, предназначение, функциональные особенности.</a:t>
            </a:r>
          </a:p>
          <a:p>
            <a:endParaRPr lang="ru-RU" sz="2400" dirty="0"/>
          </a:p>
          <a:p>
            <a:r>
              <a:rPr lang="ru-RU" sz="2400" dirty="0"/>
              <a:t>С помощью монолога-описания называются признаки или качества предметов, поэтому для данного типа речи характерно простое нанизывание предложений в порядке их логической последовательности.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30F692EF-94DF-417A-9BC7-594459CDB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729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19E3962-3185-4F66-9332-FB65D94CE23E}"/>
              </a:ext>
            </a:extLst>
          </p:cNvPr>
          <p:cNvSpPr txBox="1"/>
          <p:nvPr/>
        </p:nvSpPr>
        <p:spPr>
          <a:xfrm>
            <a:off x="516834" y="744014"/>
            <a:ext cx="852493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зависимости от того, что является объектом описания, выделяются:</a:t>
            </a:r>
          </a:p>
          <a:p>
            <a:endParaRPr lang="ru-RU" sz="2800" dirty="0"/>
          </a:p>
          <a:p>
            <a:r>
              <a:rPr lang="ru-RU" sz="2800" dirty="0"/>
              <a:t>описание отдельных предметов;</a:t>
            </a:r>
          </a:p>
          <a:p>
            <a:r>
              <a:rPr lang="ru-RU" sz="2800" dirty="0"/>
              <a:t>описание животных;</a:t>
            </a:r>
          </a:p>
          <a:p>
            <a:r>
              <a:rPr lang="ru-RU" sz="2800" dirty="0"/>
              <a:t>описание обстановки (интерьер);</a:t>
            </a:r>
          </a:p>
          <a:p>
            <a:r>
              <a:rPr lang="ru-RU" sz="2800" dirty="0"/>
              <a:t>описание природы (пейзаж);</a:t>
            </a:r>
          </a:p>
          <a:p>
            <a:r>
              <a:rPr lang="ru-RU" sz="2800" dirty="0"/>
              <a:t>описание внешности человека (портрет);</a:t>
            </a:r>
          </a:p>
          <a:p>
            <a:r>
              <a:rPr lang="ru-RU" sz="2800" dirty="0"/>
              <a:t>описание местности;</a:t>
            </a:r>
          </a:p>
          <a:p>
            <a:r>
              <a:rPr lang="ru-RU" sz="2800" dirty="0"/>
              <a:t>описание-характеристика;</a:t>
            </a:r>
          </a:p>
          <a:p>
            <a:r>
              <a:rPr lang="ru-RU" sz="2800" dirty="0"/>
              <a:t>описание состояния человека.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E6195F01-B8FD-4180-9FCF-23EAC0A75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425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2C32FD5-F684-4876-8CAF-B48139451BDC}"/>
              </a:ext>
            </a:extLst>
          </p:cNvPr>
          <p:cNvSpPr txBox="1"/>
          <p:nvPr/>
        </p:nvSpPr>
        <p:spPr>
          <a:xfrm>
            <a:off x="403245" y="386206"/>
            <a:ext cx="839430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Обычно описание носит объективный характер, лишено эмоционального, субъективного отношения к описываемому. Его целью является перечисление свойств и характеристика признаков объекта высказывания. Такое описание называется </a:t>
            </a:r>
            <a:r>
              <a:rPr lang="ru-RU" sz="2800" b="1" dirty="0"/>
              <a:t>объективным</a:t>
            </a:r>
            <a:r>
              <a:rPr lang="ru-RU" sz="2800" dirty="0"/>
              <a:t>, представляет собой «фотографическую» передачу визуальных, слуховых или эмоциональных впечатлений.</a:t>
            </a:r>
          </a:p>
          <a:p>
            <a:endParaRPr lang="ru-RU" sz="2800" dirty="0"/>
          </a:p>
          <a:p>
            <a:r>
              <a:rPr lang="ru-RU" sz="2800" dirty="0"/>
              <a:t>Второй тип - </a:t>
            </a:r>
            <a:r>
              <a:rPr lang="ru-RU" sz="2800" b="1" dirty="0"/>
              <a:t>субъективное</a:t>
            </a:r>
            <a:r>
              <a:rPr lang="ru-RU" sz="2800" dirty="0"/>
              <a:t> описание - содержит значимый эмоциональный компонент. 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889832D3-29D1-44B8-8859-FC86B765E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9570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4B7E05A-AB50-4D41-A576-1D4547CDF47B}"/>
              </a:ext>
            </a:extLst>
          </p:cNvPr>
          <p:cNvSpPr txBox="1"/>
          <p:nvPr/>
        </p:nvSpPr>
        <p:spPr>
          <a:xfrm>
            <a:off x="346450" y="391886"/>
            <a:ext cx="852493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Таким образом, основными признаками, отличающими описание от других типов речи являются:</a:t>
            </a:r>
          </a:p>
          <a:p>
            <a:endParaRPr lang="ru-RU" sz="2200" dirty="0"/>
          </a:p>
          <a:p>
            <a:r>
              <a:rPr lang="ru-RU" sz="2200" dirty="0"/>
              <a:t>*статичность содержания (в описании перечисляются одновременные или постоянные признаки объекта);</a:t>
            </a:r>
          </a:p>
          <a:p>
            <a:r>
              <a:rPr lang="ru-RU" sz="2200" dirty="0"/>
              <a:t>*способ связи между предложениями: предложения, входящие в состав описательного текста, обычно связываются параллельной связью (но иногда наблюдается и цепная связь);</a:t>
            </a:r>
          </a:p>
          <a:p>
            <a:r>
              <a:rPr lang="ru-RU" sz="2200" dirty="0"/>
              <a:t>*частое использование односоставных, номинативных, безличных предложений, отсутствие повелительных;</a:t>
            </a:r>
          </a:p>
          <a:p>
            <a:r>
              <a:rPr lang="ru-RU" sz="2200" dirty="0"/>
              <a:t>*особенность в выражении модальности: описание - речь констатирующая и в ней утверждается наличие или отсутствие каких-либо признаков описываемого объекта, поэтому ему свойственна прямая модальность, передающаяся формами изъявительного наклонения.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049C1E3-6BF3-4615-A171-F1234DB9C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597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6E79917-7BBE-4D98-AB4F-7895113A9C5A}"/>
              </a:ext>
            </a:extLst>
          </p:cNvPr>
          <p:cNvSpPr txBox="1"/>
          <p:nvPr/>
        </p:nvSpPr>
        <p:spPr>
          <a:xfrm>
            <a:off x="443001" y="499796"/>
            <a:ext cx="820688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Люблю красу упавших листьев.</a:t>
            </a:r>
          </a:p>
          <a:p>
            <a:r>
              <a:rPr lang="ru-RU" sz="3200" dirty="0"/>
              <a:t>и осени неслышное звучание;</a:t>
            </a:r>
          </a:p>
          <a:p>
            <a:r>
              <a:rPr lang="ru-RU" sz="3200" dirty="0"/>
              <a:t>и тишину в пустых полях;</a:t>
            </a:r>
          </a:p>
          <a:p>
            <a:r>
              <a:rPr lang="ru-RU" sz="3200" dirty="0"/>
              <a:t>и кротость увядания природы;</a:t>
            </a:r>
          </a:p>
          <a:p>
            <a:r>
              <a:rPr lang="ru-RU" sz="3200" dirty="0"/>
              <a:t>и серость туч над лесом почерневшим;</a:t>
            </a:r>
          </a:p>
          <a:p>
            <a:r>
              <a:rPr lang="ru-RU" sz="3200" dirty="0"/>
              <a:t>и свежесть воздуха прохладных дуновений;</a:t>
            </a:r>
          </a:p>
          <a:p>
            <a:r>
              <a:rPr lang="ru-RU" sz="3200" dirty="0"/>
              <a:t>и ожидание белизны снегов, морозов;</a:t>
            </a:r>
          </a:p>
          <a:p>
            <a:r>
              <a:rPr lang="ru-RU" sz="3200" dirty="0"/>
              <a:t>и страстное желание излить</a:t>
            </a:r>
          </a:p>
          <a:p>
            <a:r>
              <a:rPr lang="ru-RU" sz="3200" dirty="0"/>
              <a:t>осеннюю пленительность стихами.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5F314D29-3417-4F0D-A832-97D946865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883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B870BB8-34CD-4131-9115-0D440B616AF0}"/>
              </a:ext>
            </a:extLst>
          </p:cNvPr>
          <p:cNvSpPr txBox="1"/>
          <p:nvPr/>
        </p:nvSpPr>
        <p:spPr>
          <a:xfrm>
            <a:off x="431642" y="647463"/>
            <a:ext cx="838294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2800" b="1" dirty="0">
                <a:solidFill>
                  <a:srgbClr val="FF0000"/>
                </a:solidFill>
              </a:rPr>
              <a:t>Монолог-повествование</a:t>
            </a:r>
            <a:r>
              <a:rPr lang="ru-RU" sz="2800" dirty="0"/>
              <a:t> по своему значению, структуре и модальности противопоставлен статическому описанию. Другими словами, целью повествования является передача, создание в представлении реципиента (получателя) динамичной картины развития, смены действий, событий. Так, повествование служит способом изображения событий в их временной последовательности, в движении, в развитии.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5B76A929-33F9-478C-9882-F431BCA3F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4334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D120C71-5042-49D2-A216-CE17E5D3E0EA}"/>
              </a:ext>
            </a:extLst>
          </p:cNvPr>
          <p:cNvSpPr txBox="1"/>
          <p:nvPr/>
        </p:nvSpPr>
        <p:spPr>
          <a:xfrm>
            <a:off x="374847" y="408924"/>
            <a:ext cx="820688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В методической литературе выделяют два вида повествования:</a:t>
            </a:r>
          </a:p>
          <a:p>
            <a:endParaRPr lang="ru-RU" sz="2000" dirty="0"/>
          </a:p>
          <a:p>
            <a:r>
              <a:rPr lang="ru-RU" sz="2000" dirty="0"/>
              <a:t>а) повествование без центрального события, т.е. </a:t>
            </a:r>
            <a:r>
              <a:rPr lang="ru-RU" sz="2000" dirty="0" err="1"/>
              <a:t>бескульминационное</a:t>
            </a:r>
            <a:r>
              <a:rPr lang="ru-RU" sz="2000" dirty="0"/>
              <a:t> или деловое повествование, когда человек рассказывает, чем был заполнен промежуток времени. Для такого повествования характерно последовательное, эпически спокойное изложение фактов и событий.</a:t>
            </a:r>
          </a:p>
          <a:p>
            <a:endParaRPr lang="ru-RU" sz="2000" dirty="0"/>
          </a:p>
          <a:p>
            <a:r>
              <a:rPr lang="ru-RU" sz="2000" dirty="0"/>
              <a:t>б) повествование с центральным событием, т.е. кульминационное повествование (рассказ), в котором рассказчик стремится по возможности выразительно рассказать о каком-то интересном эпизоде, случае или происшествии, оказавшемся в центре его внимания.</a:t>
            </a:r>
          </a:p>
          <a:p>
            <a:endParaRPr lang="ru-RU" sz="2000" dirty="0"/>
          </a:p>
          <a:p>
            <a:r>
              <a:rPr lang="ru-RU" sz="2000" dirty="0"/>
              <a:t>Это могут быть повествования на основе пережитого, увиденного, услышанного или прочитанного. 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B3FB84F3-EE37-4C81-ABC8-150DEB73D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2474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BB78AA-B59A-4814-8591-8C4B044BBF2F}"/>
              </a:ext>
            </a:extLst>
          </p:cNvPr>
          <p:cNvSpPr txBox="1"/>
          <p:nvPr/>
        </p:nvSpPr>
        <p:spPr>
          <a:xfrm>
            <a:off x="391886" y="374847"/>
            <a:ext cx="831479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Композиционная структура повествования имеет три части: </a:t>
            </a:r>
            <a:r>
              <a:rPr lang="ru-RU" sz="2800" b="1" dirty="0"/>
              <a:t>введение</a:t>
            </a:r>
            <a:r>
              <a:rPr lang="ru-RU" sz="2800" dirty="0"/>
              <a:t>, где излагаются основные сведения о герое, месте и времени действия </a:t>
            </a:r>
          </a:p>
          <a:p>
            <a:r>
              <a:rPr lang="ru-RU" sz="2800" b="1" dirty="0"/>
              <a:t>основная часть</a:t>
            </a:r>
            <a:r>
              <a:rPr lang="ru-RU" sz="2800" dirty="0"/>
              <a:t>, в которой излагается сюжет </a:t>
            </a:r>
          </a:p>
          <a:p>
            <a:r>
              <a:rPr lang="ru-RU" sz="2800" b="1" dirty="0"/>
              <a:t>заключение</a:t>
            </a:r>
            <a:r>
              <a:rPr lang="ru-RU" sz="2800" dirty="0"/>
              <a:t>, в котором дается обобщение эмоционального характера. </a:t>
            </a:r>
          </a:p>
          <a:p>
            <a:endParaRPr lang="ru-RU" sz="2800" dirty="0"/>
          </a:p>
          <a:p>
            <a:r>
              <a:rPr lang="ru-RU" sz="2800" dirty="0"/>
              <a:t>Повествование может иметь:</a:t>
            </a:r>
          </a:p>
          <a:p>
            <a:endParaRPr lang="ru-RU" sz="2800" dirty="0"/>
          </a:p>
          <a:p>
            <a:r>
              <a:rPr lang="ru-RU" sz="2800" dirty="0"/>
              <a:t>прямую хронологию;</a:t>
            </a:r>
          </a:p>
          <a:p>
            <a:r>
              <a:rPr lang="ru-RU" sz="2800" dirty="0"/>
              <a:t>обратную хронологию:</a:t>
            </a:r>
          </a:p>
          <a:p>
            <a:r>
              <a:rPr lang="ru-RU" sz="2800" dirty="0"/>
              <a:t>прямую хронологию с отступлениями.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9350B17B-C55A-424E-8FCA-C9A8C7450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8533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05251B0-6D73-4854-8FE6-270669DFD79A}"/>
              </a:ext>
            </a:extLst>
          </p:cNvPr>
          <p:cNvSpPr txBox="1"/>
          <p:nvPr/>
        </p:nvSpPr>
        <p:spPr>
          <a:xfrm>
            <a:off x="357809" y="340770"/>
            <a:ext cx="8417023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Монолог из "Мцыри" М.Ю. Лермонтова:</a:t>
            </a:r>
          </a:p>
          <a:p>
            <a:r>
              <a:rPr lang="ru-RU" sz="2000" dirty="0"/>
              <a:t>Однажды русский генерал         </a:t>
            </a:r>
          </a:p>
          <a:p>
            <a:r>
              <a:rPr lang="ru-RU" sz="2000" dirty="0"/>
              <a:t>Из гор к Тифлису проезжал;      </a:t>
            </a:r>
          </a:p>
          <a:p>
            <a:r>
              <a:rPr lang="ru-RU" sz="2000" dirty="0"/>
              <a:t>Ребенка пленного он вез.           </a:t>
            </a:r>
          </a:p>
          <a:p>
            <a:r>
              <a:rPr lang="ru-RU" sz="2000" dirty="0"/>
              <a:t>Тот занемог. Не перенес             </a:t>
            </a:r>
          </a:p>
          <a:p>
            <a:r>
              <a:rPr lang="ru-RU" sz="2000" dirty="0"/>
              <a:t>Трудов далекого пути.    </a:t>
            </a:r>
          </a:p>
          <a:p>
            <a:r>
              <a:rPr lang="ru-RU" sz="2000" dirty="0"/>
              <a:t>Он был, казалось, лет шести;</a:t>
            </a:r>
          </a:p>
          <a:p>
            <a:r>
              <a:rPr lang="ru-RU" sz="2000" dirty="0"/>
              <a:t>Как серна гор, пуглив и дик       </a:t>
            </a:r>
          </a:p>
          <a:p>
            <a:r>
              <a:rPr lang="ru-RU" sz="2000" dirty="0"/>
              <a:t>И слаб и гибок, как тростник.    </a:t>
            </a:r>
          </a:p>
          <a:p>
            <a:r>
              <a:rPr lang="ru-RU" sz="2000" dirty="0"/>
              <a:t>Но в нем мучительный недуг     </a:t>
            </a:r>
          </a:p>
          <a:p>
            <a:r>
              <a:rPr lang="ru-RU" sz="2000" dirty="0"/>
              <a:t>Развил тогда могучий дух          </a:t>
            </a:r>
          </a:p>
          <a:p>
            <a:r>
              <a:rPr lang="ru-RU" sz="2000" dirty="0"/>
              <a:t>Его отцов. Без жалоб он  </a:t>
            </a:r>
          </a:p>
          <a:p>
            <a:r>
              <a:rPr lang="ru-RU" sz="2000" dirty="0"/>
              <a:t>Томился — даже слабый стон   </a:t>
            </a:r>
          </a:p>
          <a:p>
            <a:r>
              <a:rPr lang="ru-RU" sz="2000" dirty="0"/>
              <a:t>Из детских губ не вылетал,        </a:t>
            </a:r>
          </a:p>
          <a:p>
            <a:r>
              <a:rPr lang="ru-RU" sz="2000" dirty="0"/>
              <a:t>Он знаком пищу отвергал          </a:t>
            </a:r>
          </a:p>
          <a:p>
            <a:r>
              <a:rPr lang="ru-RU" sz="2000" dirty="0"/>
              <a:t>И тихо, гордо умирал.    </a:t>
            </a:r>
          </a:p>
          <a:p>
            <a:r>
              <a:rPr lang="ru-RU" sz="2000" dirty="0"/>
              <a:t>Из жалости один монах  </a:t>
            </a:r>
          </a:p>
          <a:p>
            <a:r>
              <a:rPr lang="ru-RU" sz="2000" dirty="0"/>
              <a:t>Больного призрел, и в стенах     </a:t>
            </a:r>
          </a:p>
          <a:p>
            <a:r>
              <a:rPr lang="ru-RU" sz="2000" dirty="0"/>
              <a:t>Хранительных остался он,         </a:t>
            </a:r>
          </a:p>
          <a:p>
            <a:r>
              <a:rPr lang="ru-RU" sz="2000" dirty="0"/>
              <a:t>Искусством дружеским спасен. 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90F85825-B9EB-42F3-B916-77D236683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0085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1BD058-5F26-4223-9F91-BD37A60CC73D}"/>
              </a:ext>
            </a:extLst>
          </p:cNvPr>
          <p:cNvSpPr txBox="1"/>
          <p:nvPr/>
        </p:nvSpPr>
        <p:spPr>
          <a:xfrm>
            <a:off x="323732" y="352129"/>
            <a:ext cx="840566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Монолог-рассуждение</a:t>
            </a:r>
            <a:r>
              <a:rPr lang="ru-RU" sz="2400" dirty="0"/>
              <a:t> – это функционально-смысловой тип речи, имеющий логическую структуру, соответственно которой данная мысль по правилам логики выводится из других мыслей, т.е. доказывается. Обязательный признак рассуждения - наличие основной мысли проблемного характера и аргументации.</a:t>
            </a:r>
          </a:p>
          <a:p>
            <a:endParaRPr lang="ru-RU" sz="2400" dirty="0"/>
          </a:p>
          <a:p>
            <a:r>
              <a:rPr lang="ru-RU" sz="2400" dirty="0"/>
              <a:t>Основной тип смысловой связи компонентов рассуждения - это причинно-следственные отношения, создающие внутреннюю логику, взаимосвязь его компонентов. </a:t>
            </a:r>
          </a:p>
          <a:p>
            <a:r>
              <a:rPr lang="ru-RU" sz="2400" dirty="0"/>
              <a:t>Рассуждение предполагает раскрытие внутренних причин, законов, фактов и явлений, что даже при совершенном владении родным языком является наиболее сложным.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F42C7371-81F2-494E-AE8E-6D1341E68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971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7FE836A-9298-4DA5-A201-DF558F9276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783" y="1199093"/>
            <a:ext cx="8742270" cy="4457692"/>
          </a:xfrm>
          <a:prstGeom prst="rect">
            <a:avLst/>
          </a:prstGeom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295A017-E281-4D21-A464-5EF29EA70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7299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7293B74-2DE6-429D-B416-C774821E9461}"/>
              </a:ext>
            </a:extLst>
          </p:cNvPr>
          <p:cNvSpPr txBox="1"/>
          <p:nvPr/>
        </p:nvSpPr>
        <p:spPr>
          <a:xfrm>
            <a:off x="340770" y="363488"/>
            <a:ext cx="8479498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Монолог - рассуждение имеет в своем составе несколько суждений, мыслей, выраженных в форме предложений, в которых нечто утверждается об объектах, являющиеся либо истинными, либо ложными.</a:t>
            </a:r>
          </a:p>
          <a:p>
            <a:endParaRPr lang="ru-RU" sz="2200" dirty="0"/>
          </a:p>
          <a:p>
            <a:r>
              <a:rPr lang="ru-RU" sz="2200" dirty="0"/>
              <a:t>Соответственно, рассуждением можно назвать «ряд суждений, которые относятся к определенному предмету или вопросу, и идут один за другим таким образом, что из предыдущих суждений необходимо вытекают и следуют другие, а в результате получается ответ на поставленный вопрос».</a:t>
            </a:r>
          </a:p>
          <a:p>
            <a:endParaRPr lang="ru-RU" sz="2200" dirty="0"/>
          </a:p>
          <a:p>
            <a:r>
              <a:rPr lang="ru-RU" sz="2200" dirty="0"/>
              <a:t>Таким образом, суждения, высказанные по поводу каких-либо явлений, действий, положений и т.д., сравниваются друг с другом, группируются в логической последовательности, на основе чего делаются определенные заключения и выводы.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2402F0B0-418C-49EE-80E3-611BFB31E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0133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4A05281-F396-431D-80B3-FFFA4E655FCA}"/>
              </a:ext>
            </a:extLst>
          </p:cNvPr>
          <p:cNvSpPr txBox="1"/>
          <p:nvPr/>
        </p:nvSpPr>
        <p:spPr>
          <a:xfrm>
            <a:off x="460040" y="658822"/>
            <a:ext cx="836022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В разных случаях рассуждение способно дать обоснование действиям или состоянию; дать оценку предмету по наличию какого-то у него признака; выявить причинную связь обусловленных явлений, предписать какое-то действие как необходимое или обосновать возможность или желательность действия; наконец, обосновать что-то, утверждать или отрицать в категоричной форме.</a:t>
            </a:r>
          </a:p>
          <a:p>
            <a:endParaRPr lang="ru-RU" sz="2400" dirty="0"/>
          </a:p>
          <a:p>
            <a:r>
              <a:rPr lang="ru-RU" sz="2400" dirty="0"/>
              <a:t>Иными словами, цель рассуждения - формирование у реципиента новых понятий, знаний о фактах действительности путем аргументированного изложения.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44E7110-A6AF-4FA8-AC47-E773AB07F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3777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F6822B5-C6A0-4950-B5C3-543BF57B889A}"/>
              </a:ext>
            </a:extLst>
          </p:cNvPr>
          <p:cNvSpPr txBox="1"/>
          <p:nvPr/>
        </p:nvSpPr>
        <p:spPr>
          <a:xfrm>
            <a:off x="397565" y="318053"/>
            <a:ext cx="846246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Общая цель рассуждения конкретизируется в его подтипах:</a:t>
            </a:r>
          </a:p>
          <a:p>
            <a:endParaRPr lang="ru-RU" sz="2800" dirty="0"/>
          </a:p>
          <a:p>
            <a:r>
              <a:rPr lang="ru-RU" sz="2800" b="1" dirty="0"/>
              <a:t>рассуждение-умозаключение</a:t>
            </a:r>
            <a:r>
              <a:rPr lang="ru-RU" sz="2800" dirty="0"/>
              <a:t> представляет собой процесс получения нового знания на основе уже имеющегося и сообщение его в виде логического вывода.</a:t>
            </a:r>
          </a:p>
          <a:p>
            <a:endParaRPr lang="ru-RU" sz="2800" b="1" dirty="0"/>
          </a:p>
          <a:p>
            <a:r>
              <a:rPr lang="ru-RU" sz="2800" b="1" dirty="0"/>
              <a:t>рассуждение-доказательство</a:t>
            </a:r>
            <a:r>
              <a:rPr lang="ru-RU" sz="2800" dirty="0"/>
              <a:t> призвано реализовать намерение автора обосновать истинность или ложность высказанного положения, убедив реципиента в логичности и достоверности полученного вывода.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FC3F9D9D-01DD-4D54-AB74-BEC5F685E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0180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BA36DC7-48C2-438D-9F23-74BF2CC1C7E2}"/>
              </a:ext>
            </a:extLst>
          </p:cNvPr>
          <p:cNvSpPr txBox="1"/>
          <p:nvPr/>
        </p:nvSpPr>
        <p:spPr>
          <a:xfrm>
            <a:off x="374847" y="397565"/>
            <a:ext cx="8377267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Название произведения: "Горе от ума"</a:t>
            </a:r>
          </a:p>
          <a:p>
            <a:r>
              <a:rPr lang="ru-RU" sz="2000" dirty="0"/>
              <a:t>Автор: Александр Грибоедов</a:t>
            </a:r>
          </a:p>
          <a:p>
            <a:r>
              <a:rPr lang="ru-RU" sz="2000" dirty="0"/>
              <a:t>Исполнитель: Александр Чацкий</a:t>
            </a:r>
          </a:p>
          <a:p>
            <a:endParaRPr lang="ru-RU" sz="2000" dirty="0"/>
          </a:p>
          <a:p>
            <a:r>
              <a:rPr lang="ru-RU" sz="2000" i="1" dirty="0"/>
              <a:t>Не образумлюсь... виноват, </a:t>
            </a:r>
          </a:p>
          <a:p>
            <a:r>
              <a:rPr lang="ru-RU" sz="2000" i="1" dirty="0"/>
              <a:t>И слушаю, не понимаю, </a:t>
            </a:r>
          </a:p>
          <a:p>
            <a:r>
              <a:rPr lang="ru-RU" sz="2000" i="1" dirty="0"/>
              <a:t>Как будто все еще мне объяснить хотят. </a:t>
            </a:r>
          </a:p>
          <a:p>
            <a:r>
              <a:rPr lang="ru-RU" sz="2000" i="1" dirty="0"/>
              <a:t>Растерян мыслями ... чего-то ожидаю. </a:t>
            </a:r>
          </a:p>
          <a:p>
            <a:endParaRPr lang="ru-RU" sz="2000" dirty="0"/>
          </a:p>
          <a:p>
            <a:r>
              <a:rPr lang="ru-RU" sz="2000" dirty="0"/>
              <a:t>Это начало монолога, который с первых строк характеризует общее настроение героя — растерянность, недоумение, попытку найти истину. Далее герой рассуждает о человеческих чувствах, говорит об обмане и собственных заблуждениях и под конец подходит к пониманию того, что нужно бежать из этого общества: </a:t>
            </a:r>
          </a:p>
          <a:p>
            <a:endParaRPr lang="ru-RU" sz="2000" dirty="0"/>
          </a:p>
          <a:p>
            <a:r>
              <a:rPr lang="ru-RU" sz="2000" i="1" dirty="0"/>
              <a:t>Вон из Москвы! сюда я больше не ездок. </a:t>
            </a:r>
          </a:p>
          <a:p>
            <a:r>
              <a:rPr lang="ru-RU" sz="2000" i="1" dirty="0"/>
              <a:t>Бегу, не оглянусь, пойду искать по свету, </a:t>
            </a:r>
          </a:p>
          <a:p>
            <a:r>
              <a:rPr lang="ru-RU" sz="2000" i="1" dirty="0"/>
              <a:t>Где оскорбленному есть чувству уголок! </a:t>
            </a:r>
          </a:p>
          <a:p>
            <a:r>
              <a:rPr lang="ru-RU" sz="2000" i="1" dirty="0"/>
              <a:t>- Карету мне, карету! 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9D5AC93-7BF7-405C-B780-0B0C5DE63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7210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59E459A-AE65-4181-8BCA-B89134F5F73C}"/>
              </a:ext>
            </a:extLst>
          </p:cNvPr>
          <p:cNvSpPr txBox="1"/>
          <p:nvPr/>
        </p:nvSpPr>
        <p:spPr>
          <a:xfrm>
            <a:off x="357809" y="391886"/>
            <a:ext cx="832615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Название произведения: "Гамлет"</a:t>
            </a:r>
          </a:p>
          <a:p>
            <a:r>
              <a:rPr lang="ru-RU" sz="2400" dirty="0"/>
              <a:t>Автор: Уильям Шекспир</a:t>
            </a:r>
          </a:p>
          <a:p>
            <a:r>
              <a:rPr lang="ru-RU" sz="2400" dirty="0"/>
              <a:t>Название монолога: "Быть или не быть..."</a:t>
            </a:r>
          </a:p>
          <a:p>
            <a:r>
              <a:rPr lang="ru-RU" sz="2400" dirty="0"/>
              <a:t>Исполнитель: Гамлет</a:t>
            </a:r>
          </a:p>
          <a:p>
            <a:endParaRPr lang="ru-RU" sz="2400" dirty="0"/>
          </a:p>
          <a:p>
            <a:r>
              <a:rPr lang="ru-RU" sz="2400" dirty="0"/>
              <a:t>Быть или не быть, вот в чем вопрос. Достойно ль</a:t>
            </a:r>
          </a:p>
          <a:p>
            <a:r>
              <a:rPr lang="ru-RU" sz="2400" dirty="0"/>
              <a:t>Смиряться под ударами судьбы,</a:t>
            </a:r>
          </a:p>
          <a:p>
            <a:r>
              <a:rPr lang="ru-RU" sz="2400" dirty="0"/>
              <a:t>Иль надо оказать сопротивленье</a:t>
            </a:r>
          </a:p>
          <a:p>
            <a:r>
              <a:rPr lang="ru-RU" sz="2400" dirty="0"/>
              <a:t>И в смертной схватке с целым морем бед</a:t>
            </a:r>
          </a:p>
          <a:p>
            <a:r>
              <a:rPr lang="ru-RU" sz="2400" dirty="0"/>
              <a:t>Покончить с ними? Умереть. Забыться.</a:t>
            </a:r>
          </a:p>
          <a:p>
            <a:r>
              <a:rPr lang="ru-RU" sz="2400" dirty="0"/>
              <a:t>И знать, что этим обрываешь цепь</a:t>
            </a:r>
          </a:p>
          <a:p>
            <a:r>
              <a:rPr lang="ru-RU" sz="2400" dirty="0"/>
              <a:t>Сердечных мук и тысячи лишений,</a:t>
            </a:r>
          </a:p>
          <a:p>
            <a:r>
              <a:rPr lang="ru-RU" sz="2400" dirty="0"/>
              <a:t>Присущих телу. Это ли не цель</a:t>
            </a:r>
          </a:p>
          <a:p>
            <a:r>
              <a:rPr lang="ru-RU" sz="2400" dirty="0"/>
              <a:t>Желанная? Скончаться. Сном забыться.</a:t>
            </a:r>
          </a:p>
          <a:p>
            <a:r>
              <a:rPr lang="ru-RU" sz="2400" dirty="0"/>
              <a:t>Уснуть… и видеть сны? Вот и ответ.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A93AE3D1-1BEB-45F7-A47C-F014C1586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8994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024F27F-13EA-4F0E-BB01-47C2F5CBEE58}"/>
              </a:ext>
            </a:extLst>
          </p:cNvPr>
          <p:cNvSpPr txBox="1"/>
          <p:nvPr/>
        </p:nvSpPr>
        <p:spPr>
          <a:xfrm>
            <a:off x="329411" y="346450"/>
            <a:ext cx="8490857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Для монологической формы речи характерны односторонняя направленность, большой объем высказываний и разнообразие структурной </a:t>
            </a:r>
            <a:r>
              <a:rPr lang="ru-RU" sz="2200" dirty="0" err="1"/>
              <a:t>оформленности</a:t>
            </a:r>
            <a:r>
              <a:rPr lang="ru-RU" sz="2200" dirty="0"/>
              <a:t> речи, что позволяет полнее выразить свою мысль, а также логичность, последовательность и законченность изложения.</a:t>
            </a:r>
          </a:p>
          <a:p>
            <a:endParaRPr lang="ru-RU" sz="2200" dirty="0"/>
          </a:p>
          <a:p>
            <a:r>
              <a:rPr lang="ru-RU" sz="2200" dirty="0"/>
              <a:t>В психологической литературе отмечается, что по сравнению с диалогической речью монологическая речь является более сложной и </a:t>
            </a:r>
            <a:r>
              <a:rPr lang="ru-RU" sz="2200" dirty="0" err="1"/>
              <a:t>трудной.Она</a:t>
            </a:r>
            <a:r>
              <a:rPr lang="ru-RU" sz="2200" dirty="0"/>
              <a:t> требует от говорящего умения связно и последовательно излагать свои мысли, выражать их в ясной и отчетливой форме.</a:t>
            </a:r>
          </a:p>
          <a:p>
            <a:endParaRPr lang="ru-RU" sz="2200" dirty="0"/>
          </a:p>
          <a:p>
            <a:r>
              <a:rPr lang="ru-RU" sz="2200" dirty="0"/>
              <a:t>При овладении монологической речью на иностранном языке эти трудности значительно осложняются в связи с тем, что обучаемые не владеют свободно языковыми средствами, которые необходимы говорящему для выражения мысли.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50A14E42-CF0E-4F03-81D7-7C198ABEA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451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8B79FA9-46F1-4A15-8F27-1C0A1FCACDC9}"/>
              </a:ext>
            </a:extLst>
          </p:cNvPr>
          <p:cNvSpPr txBox="1"/>
          <p:nvPr/>
        </p:nvSpPr>
        <p:spPr>
          <a:xfrm>
            <a:off x="374847" y="374847"/>
            <a:ext cx="840566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Речь в зависимости от смены говорящего и слушающего делится на </a:t>
            </a:r>
            <a:r>
              <a:rPr lang="ru-RU" sz="4000" b="1" dirty="0"/>
              <a:t>диалогическую</a:t>
            </a:r>
            <a:r>
              <a:rPr lang="ru-RU" sz="4000" dirty="0"/>
              <a:t> и </a:t>
            </a:r>
            <a:r>
              <a:rPr lang="ru-RU" sz="4000" b="1" dirty="0"/>
              <a:t>монологическую</a:t>
            </a:r>
            <a:r>
              <a:rPr lang="ru-RU" sz="4000" dirty="0"/>
              <a:t>. </a:t>
            </a:r>
          </a:p>
          <a:p>
            <a:r>
              <a:rPr lang="ru-RU" sz="4000" dirty="0"/>
              <a:t>В диалогической речи говорящий и слушающий меняются местами. В монологической речи – не меняются.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AF7F4E09-1AB8-4806-B519-D03076EA5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817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349AA74-16CB-4CFC-8F60-126CDB326456}"/>
              </a:ext>
            </a:extLst>
          </p:cNvPr>
          <p:cNvSpPr txBox="1"/>
          <p:nvPr/>
        </p:nvSpPr>
        <p:spPr>
          <a:xfrm>
            <a:off x="323732" y="363488"/>
            <a:ext cx="845110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>
                <a:solidFill>
                  <a:srgbClr val="FF0000"/>
                </a:solidFill>
              </a:rPr>
              <a:t>Монолог</a:t>
            </a:r>
            <a:r>
              <a:rPr lang="ru-RU" sz="2600" dirty="0"/>
              <a:t> — речь одного человека. Это может быть ваш ответ на уроке или сочинение, рассказ о прочитанной книге или об увиденном фильме. Монолог — это и выступление по радио и телевидению, статья в журнале или в газете, доклад.</a:t>
            </a:r>
          </a:p>
          <a:p>
            <a:r>
              <a:rPr lang="ru-RU" sz="2600" dirty="0"/>
              <a:t>Монологическая речь бывает и устной, и письменной. Эта речь часто заранее подготовлена, продумана.</a:t>
            </a:r>
          </a:p>
          <a:p>
            <a:r>
              <a:rPr lang="ru-RU" sz="2600" b="1" dirty="0">
                <a:solidFill>
                  <a:srgbClr val="FF0000"/>
                </a:solidFill>
              </a:rPr>
              <a:t>Диалог</a:t>
            </a:r>
            <a:r>
              <a:rPr lang="ru-RU" sz="2600" dirty="0"/>
              <a:t> — разговор двух или более лиц. Он обычно употребляется в устной разговорной речи. </a:t>
            </a:r>
            <a:br>
              <a:rPr lang="ru-RU" sz="2600" dirty="0"/>
            </a:br>
            <a:r>
              <a:rPr lang="ru-RU" sz="2600" dirty="0"/>
              <a:t>В письменной речи встречается в художественной литературе. Это — разговор действующих лиц. 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CA7E4040-65FF-4838-8FD6-573D601EF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159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74E65EA7-EC15-4C37-805C-81D6C5AFC9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219753"/>
              </p:ext>
            </p:extLst>
          </p:nvPr>
        </p:nvGraphicFramePr>
        <p:xfrm>
          <a:off x="329411" y="363487"/>
          <a:ext cx="8485178" cy="51206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4242589">
                  <a:extLst>
                    <a:ext uri="{9D8B030D-6E8A-4147-A177-3AD203B41FA5}">
                      <a16:colId xmlns:a16="http://schemas.microsoft.com/office/drawing/2014/main" val="3889821999"/>
                    </a:ext>
                  </a:extLst>
                </a:gridCol>
                <a:gridCol w="4242589">
                  <a:extLst>
                    <a:ext uri="{9D8B030D-6E8A-4147-A177-3AD203B41FA5}">
                      <a16:colId xmlns:a16="http://schemas.microsoft.com/office/drawing/2014/main" val="2958114377"/>
                    </a:ext>
                  </a:extLst>
                </a:gridCol>
              </a:tblGrid>
              <a:tr h="45436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ДИАЛОГ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МОНОЛОГ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1361865"/>
                  </a:ext>
                </a:extLst>
              </a:tr>
              <a:tr h="454360">
                <a:tc>
                  <a:txBody>
                    <a:bodyPr/>
                    <a:lstStyle/>
                    <a:p>
                      <a:r>
                        <a:rPr lang="ru-RU" sz="2400" dirty="0"/>
                        <a:t>Диалог – от греч. «</a:t>
                      </a:r>
                      <a:r>
                        <a:rPr lang="ru-RU" sz="2400" dirty="0" err="1"/>
                        <a:t>dialogos</a:t>
                      </a:r>
                      <a:r>
                        <a:rPr lang="ru-RU" sz="2400" dirty="0"/>
                        <a:t>»- разговор двух или нескольких лиц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Монолог – от греч. </a:t>
                      </a:r>
                      <a:r>
                        <a:rPr lang="ru-RU" sz="2400" dirty="0" err="1"/>
                        <a:t>monos</a:t>
                      </a:r>
                      <a:r>
                        <a:rPr lang="ru-RU" sz="2400" dirty="0"/>
                        <a:t> – «один» + </a:t>
                      </a:r>
                      <a:r>
                        <a:rPr lang="ru-RU" sz="2400" dirty="0" err="1"/>
                        <a:t>logos</a:t>
                      </a:r>
                      <a:r>
                        <a:rPr lang="ru-RU" sz="2400" dirty="0"/>
                        <a:t> – «речь».</a:t>
                      </a:r>
                    </a:p>
                    <a:p>
                      <a:r>
                        <a:rPr lang="ru-RU" sz="2400" dirty="0"/>
                        <a:t>Монолог – речь одного человека, обращённая к слушателям или к самому себе.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9446003"/>
                  </a:ext>
                </a:extLst>
              </a:tr>
              <a:tr h="454360">
                <a:tc>
                  <a:txBody>
                    <a:bodyPr/>
                    <a:lstStyle/>
                    <a:p>
                      <a:r>
                        <a:rPr lang="ru-RU" sz="2400" dirty="0"/>
                        <a:t>Диалог состоит из реплик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Не предполагает непосредственного отклика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45782"/>
                  </a:ext>
                </a:extLst>
              </a:tr>
              <a:tr h="454360">
                <a:tc>
                  <a:txBody>
                    <a:bodyPr/>
                    <a:lstStyle/>
                    <a:p>
                      <a:r>
                        <a:rPr lang="ru-RU" sz="2400" dirty="0"/>
                        <a:t>На письме реплики разных лиц даются с новой строки.</a:t>
                      </a:r>
                    </a:p>
                    <a:p>
                      <a:r>
                        <a:rPr lang="ru-RU" sz="2400" dirty="0"/>
                        <a:t>Перед каждой репликой ставится тире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2591526"/>
                  </a:ext>
                </a:extLst>
              </a:tr>
            </a:tbl>
          </a:graphicData>
        </a:graphic>
      </p:graphicFrame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E24B3A74-F2F8-42C8-9BAB-4CAE37EB9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475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A569C05-0DE6-4E62-AF21-5D34DB3C9E9A}"/>
              </a:ext>
            </a:extLst>
          </p:cNvPr>
          <p:cNvSpPr txBox="1"/>
          <p:nvPr/>
        </p:nvSpPr>
        <p:spPr>
          <a:xfrm>
            <a:off x="363488" y="346450"/>
            <a:ext cx="840566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Монолог – это развернутое высказывание одного лица.  Монолог может быть направлен как на собеседника, так и на самого говорящего.</a:t>
            </a:r>
          </a:p>
          <a:p>
            <a:r>
              <a:rPr lang="ru-RU" sz="2800" dirty="0"/>
              <a:t>        В первом случае монолог представляет собой целенаправленное сообщение слушателю определенной информации. Такой монолог получил распространение в научной, судебной, публичной речи. Когда учитель объясняет новую тему, он тоже произносит вот такой информирующий монолог.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E06152F9-7020-412B-A1F7-27F3BEE75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017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EF06562-5BB9-4E3B-9CDC-5018DF58D201}"/>
              </a:ext>
            </a:extLst>
          </p:cNvPr>
          <p:cNvSpPr txBox="1"/>
          <p:nvPr/>
        </p:nvSpPr>
        <p:spPr>
          <a:xfrm>
            <a:off x="352129" y="352129"/>
            <a:ext cx="839998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/>
              <a:t>Монологом также называют речь наедине с самим собой. В таком случае монолог не адресован конкретному слушателю и не рассчитан на его реакцию.</a:t>
            </a:r>
          </a:p>
          <a:p>
            <a:r>
              <a:rPr lang="ru-RU" sz="2600" dirty="0"/>
              <a:t>         Монолог может быть как неподготовленным, так и продуманным заранее. Публичные речи обычно продумываются. </a:t>
            </a:r>
          </a:p>
          <a:p>
            <a:r>
              <a:rPr lang="ru-RU" sz="2600" dirty="0"/>
              <a:t>         Если оратор умелый, то в его речи будут присутствовать обращения, частицы, риторические вопросы, вводные слова и выражения. И другие средства </a:t>
            </a:r>
            <a:r>
              <a:rPr lang="ru-RU" sz="2600" dirty="0" err="1"/>
              <a:t>диалогизации</a:t>
            </a:r>
            <a:r>
              <a:rPr lang="ru-RU" sz="2600" dirty="0"/>
              <a:t>, которые делают монолог более близким и понятным для слушателя.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039F1DD1-10D3-4EC9-B555-E13B95E87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146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23BCE9D-CDA6-403A-8F93-9C9B564BB994}"/>
              </a:ext>
            </a:extLst>
          </p:cNvPr>
          <p:cNvSpPr txBox="1"/>
          <p:nvPr/>
        </p:nvSpPr>
        <p:spPr>
          <a:xfrm>
            <a:off x="346450" y="425963"/>
            <a:ext cx="846245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Коммуникативная функция монологической речи определяет функциональные типы. К таким типам относятся:</a:t>
            </a:r>
          </a:p>
          <a:p>
            <a:endParaRPr lang="ru-RU" sz="4000" dirty="0"/>
          </a:p>
          <a:p>
            <a:r>
              <a:rPr lang="ru-RU" sz="4000" b="1" dirty="0"/>
              <a:t>монолог-повествование,</a:t>
            </a:r>
          </a:p>
          <a:p>
            <a:r>
              <a:rPr lang="ru-RU" sz="4000" b="1" dirty="0"/>
              <a:t>монолог-описание,</a:t>
            </a:r>
          </a:p>
          <a:p>
            <a:r>
              <a:rPr lang="ru-RU" sz="4000" b="1" dirty="0"/>
              <a:t>монолог-рассуждение</a:t>
            </a:r>
            <a:r>
              <a:rPr lang="ru-RU" sz="4000" dirty="0"/>
              <a:t>.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4D7A5788-54AC-4E9A-B505-51FF0D21A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76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026F53-4DFD-46A9-9592-E593449DAACD}"/>
              </a:ext>
            </a:extLst>
          </p:cNvPr>
          <p:cNvSpPr txBox="1"/>
          <p:nvPr/>
        </p:nvSpPr>
        <p:spPr>
          <a:xfrm>
            <a:off x="380527" y="397565"/>
            <a:ext cx="838862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</a:rPr>
              <a:t>- Определите виды следующих монологов:</a:t>
            </a:r>
          </a:p>
          <a:p>
            <a:endParaRPr lang="ru-RU" sz="2000" dirty="0"/>
          </a:p>
          <a:p>
            <a:r>
              <a:rPr lang="ru-RU" sz="2000" dirty="0"/>
              <a:t>Однажды хозяйка отлучилась из дома, и вдруг пошел сильный ливень. Она бросилась домой, боясь, что цыплята погибнут. Прибежала и видит: двор залит водой, а цыплят нигде нет. Бегает, ищет, волнуется. Потом видит в будке пес лежит по грудь в воде, а на нем копошатся желтенькие комочки-цыплята.</a:t>
            </a:r>
          </a:p>
          <a:p>
            <a:endParaRPr lang="ru-RU" sz="2000" dirty="0"/>
          </a:p>
          <a:p>
            <a:r>
              <a:rPr lang="ru-RU" sz="2000" dirty="0"/>
              <a:t>Юный друг! Учись с детства осязать и ощущать природу, постигать ее мудрую грамоту. Знание законов природы поможет тебе по закату солнца и по гомону и полету птиц угадать погоду.</a:t>
            </a:r>
          </a:p>
          <a:p>
            <a:endParaRPr lang="ru-RU" sz="2000" dirty="0"/>
          </a:p>
          <a:p>
            <a:r>
              <a:rPr lang="ru-RU" sz="2000" dirty="0"/>
              <a:t>Липовые яблоки были крупные и прозрачно-желтые. Если посмотреть сквозь яблоко на солнце, то оно просвечивалось как стакан свежего липового меда. В середине чернели зернышки. Потрясешь, бывало, спелым яблоком около уха, слышно, как гремят семечки.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B59086CA-D924-4E2F-BAF9-2366FBABA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7123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73</TotalTime>
  <Words>1834</Words>
  <Application>Microsoft Office PowerPoint</Application>
  <PresentationFormat>Экран (4:3)</PresentationFormat>
  <Paragraphs>178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Calibri</vt:lpstr>
      <vt:lpstr>Tw Cen MT</vt:lpstr>
      <vt:lpstr>Tw Cen MT Condensed</vt:lpstr>
      <vt:lpstr>Wingdings 3</vt:lpstr>
      <vt:lpstr>Интеграл</vt:lpstr>
      <vt:lpstr>Виды речи. Монолог  и диалог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речи. Монолог  и диалог</dc:title>
  <dc:creator>Tata</dc:creator>
  <cp:lastModifiedBy>Tata</cp:lastModifiedBy>
  <cp:revision>11</cp:revision>
  <cp:lastPrinted>2022-09-11T05:58:48Z</cp:lastPrinted>
  <dcterms:created xsi:type="dcterms:W3CDTF">2022-09-10T19:36:25Z</dcterms:created>
  <dcterms:modified xsi:type="dcterms:W3CDTF">2022-09-29T18:41:02Z</dcterms:modified>
</cp:coreProperties>
</file>