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1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153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638C0-BD81-46C1-8B7F-D046AD77647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A8571-A0EE-43BD-8B33-29D96E7CC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1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6DDD74-C706-4574-8113-C32A55E4D33A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85F5-ED2C-471F-9C4F-8A4B937193C6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8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D4F920-36A7-43C8-953E-679346BF7FE5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426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6105D-2AB6-4478-A7A3-F4FF2B7906DA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6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5FDDA65-21E9-4162-B168-31183BA5672B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3571-EF8C-4F83-BC84-1E7EB0749A93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27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DA82-56DD-4AB5-B902-9EC7A85E3447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00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BD10-54EF-4D0C-9834-577821C200A2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211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05E2-AF12-4546-9028-AF046442671A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01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19C5A82-DD13-41A8-A5BE-B5C01EE6F559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48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E9E-7DC8-4591-92A3-4DF59137B3AB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59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BE4C2C0-2FFD-46D7-86DB-13360FA8104D}" type="datetime1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806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D2D82-8AB2-4CDE-8AA1-E8591B0063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Правописание суффиксов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59B5C8-22FD-475D-A485-78B54B0A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D08865-5E9C-4C44-8BDA-4E068082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95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73D775-94D2-4958-B5AC-C3998EF559DD}"/>
              </a:ext>
            </a:extLst>
          </p:cNvPr>
          <p:cNvSpPr txBox="1"/>
          <p:nvPr/>
        </p:nvSpPr>
        <p:spPr>
          <a:xfrm>
            <a:off x="454360" y="772412"/>
            <a:ext cx="82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ИМЯ ПРИЛАГАТЕЛЬНОЕ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A85E18F-72DD-440B-AAED-ED703A7E1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326170"/>
              </p:ext>
            </p:extLst>
          </p:nvPr>
        </p:nvGraphicFramePr>
        <p:xfrm>
          <a:off x="448681" y="1266529"/>
          <a:ext cx="8229600" cy="517017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38131">
                  <a:extLst>
                    <a:ext uri="{9D8B030D-6E8A-4147-A177-3AD203B41FA5}">
                      <a16:colId xmlns:a16="http://schemas.microsoft.com/office/drawing/2014/main" val="2929582822"/>
                    </a:ext>
                  </a:extLst>
                </a:gridCol>
                <a:gridCol w="6991469">
                  <a:extLst>
                    <a:ext uri="{9D8B030D-6E8A-4147-A177-3AD203B41FA5}">
                      <a16:colId xmlns:a16="http://schemas.microsoft.com/office/drawing/2014/main" val="436903849"/>
                    </a:ext>
                  </a:extLst>
                </a:gridCol>
              </a:tblGrid>
              <a:tr h="4111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-ал- (-ел-)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такой, каким становятся под влиянием действия (лежалый, загорелый, устарелый)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217581660"/>
                  </a:ext>
                </a:extLst>
              </a:tr>
              <a:tr h="4111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-ан- (-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ян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сделанный из того или иного материала или относящийся к чему-то (кожаный, глиняный, деревянный, земляной);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предназначенный для помещения чего-либо ( дровяной, платяной);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работающий на том, что названо исходным словом ( ветряной, нефтяной, торфяной)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954072895"/>
                  </a:ext>
                </a:extLst>
              </a:tr>
              <a:tr h="4111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-аст- (-ат-)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прилагательные, называющих части тела человека или животного, внешних качеств человека, аксессуаров его внешности (волосатый, косматый, губастый, очкастый, рогатый, скуластый)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696298980"/>
                  </a:ext>
                </a:extLst>
              </a:tr>
              <a:tr h="4111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-ев-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[-й-]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принадлежности предмета лицу или животному (дедов,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слесарев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волч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й+а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собач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й+а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]);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сделанный из чего-либо, относящийся к кому-либо, чему-либо (грушевый, садовый)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149680676"/>
                  </a:ext>
                </a:extLst>
              </a:tr>
              <a:tr h="4111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еват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оват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отчасти напоминающий кого-либо или имеющий некоторое свойство чего-либо (мужиковатый, плутоватый, молодцеватый); 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оттенка ослабленного качества (несколько, слегка) ( голубоватый, беловатый, сладковатый)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279263902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6A38C21-E937-40DA-8747-463AF67C6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377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CE7FE70-F0AB-4BF7-BE04-1C465E498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715845"/>
              </p:ext>
            </p:extLst>
          </p:nvPr>
        </p:nvGraphicFramePr>
        <p:xfrm>
          <a:off x="448680" y="1073426"/>
          <a:ext cx="8189844" cy="43167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41377">
                  <a:extLst>
                    <a:ext uri="{9D8B030D-6E8A-4147-A177-3AD203B41FA5}">
                      <a16:colId xmlns:a16="http://schemas.microsoft.com/office/drawing/2014/main" val="1294256098"/>
                    </a:ext>
                  </a:extLst>
                </a:gridCol>
                <a:gridCol w="6548467">
                  <a:extLst>
                    <a:ext uri="{9D8B030D-6E8A-4147-A177-3AD203B41FA5}">
                      <a16:colId xmlns:a16="http://schemas.microsoft.com/office/drawing/2014/main" val="1442964594"/>
                    </a:ext>
                  </a:extLst>
                </a:gridCol>
              </a:tblGrid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енн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(-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онн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признака или свойства (клюквенный, клятвенный, утренний, традиционный); </a:t>
                      </a:r>
                      <a:b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подверженности действию, результата действия или 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характерезуемости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действием (медленный, усиленный, влюбленный)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99296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енск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(-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инск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прилагательные, обозначающие географические названия (кубинский, пензенский)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0507124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-еньк- (-оньк-)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уменьшительно-ласкательные прилагательные: лёгонький, голубенький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5625970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-ехоньк- (-оханьк-)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уменьшительно-ласкательные прилагательные: смирнехонький,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горькоханький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91352142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-ешеньк- (-ошеньк-)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уменьшительно-ласкательные прилагательные: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скорешенький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легошенький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3168073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1E53E80-227F-410F-AD45-F03EAD6E4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56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CE7FE70-F0AB-4BF7-BE04-1C465E498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070771"/>
              </p:ext>
            </p:extLst>
          </p:nvPr>
        </p:nvGraphicFramePr>
        <p:xfrm>
          <a:off x="448680" y="1073426"/>
          <a:ext cx="8189844" cy="365199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2555">
                  <a:extLst>
                    <a:ext uri="{9D8B030D-6E8A-4147-A177-3AD203B41FA5}">
                      <a16:colId xmlns:a16="http://schemas.microsoft.com/office/drawing/2014/main" val="1294256098"/>
                    </a:ext>
                  </a:extLst>
                </a:gridCol>
                <a:gridCol w="7207289">
                  <a:extLst>
                    <a:ext uri="{9D8B030D-6E8A-4147-A177-3AD203B41FA5}">
                      <a16:colId xmlns:a16="http://schemas.microsoft.com/office/drawing/2014/main" val="1442964594"/>
                    </a:ext>
                  </a:extLst>
                </a:gridCol>
              </a:tblGrid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-ив-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 постоянного свойства, качества, склонности к чему-нибудь, обладания каким-нибудь качеством в большой степени (ленивый, лживый, красивый, игривый)</a:t>
                      </a:r>
                      <a:endParaRPr lang="ru-RU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99296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ий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охотничий (в притяжательных прилагательных)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0507124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-ильн-</a:t>
                      </a:r>
                      <a:endParaRPr lang="ru-RU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прилагательные, которые обозначают признак, характеризующийся отношением или способностью к тому, что названо мотивирующим словом (трясильный)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5625970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-ин-</a:t>
                      </a:r>
                      <a:endParaRPr lang="ru-RU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прилагательные, обозначающие людей и животных: (гусиный, дядин)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91352142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ин+ск</a:t>
                      </a:r>
                      <a:endParaRPr lang="ru-RU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Ольгин – 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ольгинский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сестрин – сестринский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3168073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E37F7C5-1744-47A6-9F78-D14AE5A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5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CE7FE70-F0AB-4BF7-BE04-1C465E498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99511"/>
              </p:ext>
            </p:extLst>
          </p:nvPr>
        </p:nvGraphicFramePr>
        <p:xfrm>
          <a:off x="448680" y="1073426"/>
          <a:ext cx="8189844" cy="453009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75658">
                  <a:extLst>
                    <a:ext uri="{9D8B030D-6E8A-4147-A177-3AD203B41FA5}">
                      <a16:colId xmlns:a16="http://schemas.microsoft.com/office/drawing/2014/main" val="1294256098"/>
                    </a:ext>
                  </a:extLst>
                </a:gridCol>
                <a:gridCol w="7014186">
                  <a:extLst>
                    <a:ext uri="{9D8B030D-6E8A-4147-A177-3AD203B41FA5}">
                      <a16:colId xmlns:a16="http://schemas.microsoft.com/office/drawing/2014/main" val="1442964594"/>
                    </a:ext>
                  </a:extLst>
                </a:gridCol>
              </a:tblGrid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похожий на что-то (серебристый, бархатистый); </a:t>
                      </a:r>
                      <a:b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обладающий чем-то в большом количестве (голосистый, ветвистый); </a:t>
                      </a:r>
                      <a:b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имеющий склонность к какому-нибудь действию (задиристый, отрывистый, порывистый)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99296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(-овит-)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обладающий в большей степени чем-нибудь ( именитый, ядовитый, сердитый)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0507124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-к-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 склонный к какому-нибудь действию, такой, что часто делает что-нибудь, или такой, с которым часто что-нибудь делается (ломкий, топкий, липкий, ковкий, цепкий)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чей-то: рыбацкий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5625970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находящийся в состоянии, которое возникло в результате действия, названного исходным словом (гнилой, умелый, усталый);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обладания признаком, названным в исходном слове (светлый)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91352142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-лив-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прилагательные, обозначающие состояние, действие, свойство, склонность к чему-нибудь или обладание каким-нибудь качеством (молчаливый, счастливый, крикливый)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3168073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74515F6-DF76-45D1-A4CA-18CB23D0E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721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CE7FE70-F0AB-4BF7-BE04-1C465E498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432936"/>
              </p:ext>
            </p:extLst>
          </p:nvPr>
        </p:nvGraphicFramePr>
        <p:xfrm>
          <a:off x="431642" y="846245"/>
          <a:ext cx="8189844" cy="581025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04055">
                  <a:extLst>
                    <a:ext uri="{9D8B030D-6E8A-4147-A177-3AD203B41FA5}">
                      <a16:colId xmlns:a16="http://schemas.microsoft.com/office/drawing/2014/main" val="1294256098"/>
                    </a:ext>
                  </a:extLst>
                </a:gridCol>
                <a:gridCol w="6985789">
                  <a:extLst>
                    <a:ext uri="{9D8B030D-6E8A-4147-A177-3AD203B41FA5}">
                      <a16:colId xmlns:a16="http://schemas.microsoft.com/office/drawing/2014/main" val="1442964594"/>
                    </a:ext>
                  </a:extLst>
                </a:gridCol>
              </a:tblGrid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-н- (-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признака или свойства, относящегося к предмету, явлению, действию, месту, времени или числу, названному исходным словом (весенний, дальний, вчерашний, домашний, тысячный);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подверженности какому-нибудь действию или результата какого-либо действия, которое названо исходным словом (отглагольные прилагательные ) ( рваный, читаный, званый, драный)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99296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-ск-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 чей-то (по географическому названию): голландский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050712444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-тельн-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производящий или способный произвести действие (наблюдательный, удовлетворительный);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являющийся объектом действия или способный им стать ( желательный, осязательный);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предназначенный для выполнения действия ( плавательный, летательный);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указывающий на определенную связь с действием ( избирательный. подготовительный)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5625970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-уч- (-юч-, -яч-)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 склонный к какому-нибудь действию (певучий, вонючий, висячий)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913521427"/>
                  </a:ext>
                </a:extLst>
              </a:tr>
              <a:tr h="448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-чат-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обладающий чем-нибудь, имеющий в большом количестве или в большой степени что-нибудь (узорчатый, бревенчатый, бугорчатый);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наполняющий каким-нибудь качеством, свойством то, что обозначается исходным словом (дымчатый, дудчатый, репчатый)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3168073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71E9A58-F261-4DAB-9A77-283F33274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5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DF1F67A-E3AE-4CD7-AFFC-FE28CE2BB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51488"/>
              </p:ext>
            </p:extLst>
          </p:nvPr>
        </p:nvGraphicFramePr>
        <p:xfrm>
          <a:off x="460040" y="1033669"/>
          <a:ext cx="8201202" cy="138904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11965">
                  <a:extLst>
                    <a:ext uri="{9D8B030D-6E8A-4147-A177-3AD203B41FA5}">
                      <a16:colId xmlns:a16="http://schemas.microsoft.com/office/drawing/2014/main" val="2680759157"/>
                    </a:ext>
                  </a:extLst>
                </a:gridCol>
                <a:gridCol w="6889237">
                  <a:extLst>
                    <a:ext uri="{9D8B030D-6E8A-4147-A177-3AD203B41FA5}">
                      <a16:colId xmlns:a16="http://schemas.microsoft.com/office/drawing/2014/main" val="232380721"/>
                    </a:ext>
                  </a:extLst>
                </a:gridCol>
              </a:tblGrid>
              <a:tr h="5622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чив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прилагательные со значением: способный, склонный что-нибудь делать, проявлять какое-нибудь свойство (находчивый, сговорчивый, устойчивый)</a:t>
                      </a:r>
                      <a:endParaRPr lang="ru-RU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781248176"/>
                  </a:ext>
                </a:extLst>
              </a:tr>
              <a:tr h="5622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ян+ист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маслянистый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688298977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EC7654E-4BCA-47C6-8306-9986F06F4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647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E7DCE2-E49A-4B7E-AF94-788A36B055CA}"/>
              </a:ext>
            </a:extLst>
          </p:cNvPr>
          <p:cNvSpPr txBox="1"/>
          <p:nvPr/>
        </p:nvSpPr>
        <p:spPr>
          <a:xfrm>
            <a:off x="460040" y="834887"/>
            <a:ext cx="8201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ГЛАГОЛ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51FE584-9364-4C59-9C6E-0375881D0E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552152"/>
              </p:ext>
            </p:extLst>
          </p:nvPr>
        </p:nvGraphicFramePr>
        <p:xfrm>
          <a:off x="460040" y="1204219"/>
          <a:ext cx="8201202" cy="538353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795130">
                  <a:extLst>
                    <a:ext uri="{9D8B030D-6E8A-4147-A177-3AD203B41FA5}">
                      <a16:colId xmlns:a16="http://schemas.microsoft.com/office/drawing/2014/main" val="1917131185"/>
                    </a:ext>
                  </a:extLst>
                </a:gridCol>
                <a:gridCol w="7406072">
                  <a:extLst>
                    <a:ext uri="{9D8B030D-6E8A-4147-A177-3AD203B41FA5}">
                      <a16:colId xmlns:a16="http://schemas.microsoft.com/office/drawing/2014/main" val="1430140234"/>
                    </a:ext>
                  </a:extLst>
                </a:gridCol>
              </a:tblGrid>
              <a:tr h="414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-а- (-я)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от существительных с общим значением действия (завтракать, козырять)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077862576"/>
                  </a:ext>
                </a:extLst>
              </a:tr>
              <a:tr h="414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-а-, -ка-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от междометий, звукоподражательных слов (охать, хихикать, мяукать)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636010884"/>
                  </a:ext>
                </a:extLst>
              </a:tr>
              <a:tr h="414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со значением: становиться кем-нибудь, каким-нибудь, быть таким, каким называет исходное слово (стареть, звереть, темнеть, богатеть, хорошеть)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892718052"/>
                  </a:ext>
                </a:extLst>
              </a:tr>
              <a:tr h="414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совершать действие, свойственное тому, что названо в исходном слове (батрачить, рыбачить);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превращать в кого-либо, делать кем-либо ( калечить);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действовать с помощью предмета ( боронить, сверлить);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иметь место, происходить (о явлениях природы) (морозить, моросить, порошить);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наделения качеством, названным в исходном слове (румянить, чернить);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приведения в состояние, названное в исходном слове (веселить, злить, печалить);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удаления чего-либо, названного исходным словом, с поверхности или изнутри (потрошить, шелушить);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действия или признака, названного в исходном слове (хитрить, пружинить);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634886217"/>
                  </a:ext>
                </a:extLst>
              </a:tr>
              <a:tr h="414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-нича-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со значением: заниматься деятельностью, обнаруживать склонность к какой-либо деятельности (попрошайничать, обезьянничать, садовничать)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112971443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D0BF12F-C9F5-4E35-89AB-1FC114B05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21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7CA3944-A363-4F2E-B6F6-037446E17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55332"/>
              </p:ext>
            </p:extLst>
          </p:nvPr>
        </p:nvGraphicFramePr>
        <p:xfrm>
          <a:off x="465718" y="1130221"/>
          <a:ext cx="8178484" cy="5346726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539147">
                  <a:extLst>
                    <a:ext uri="{9D8B030D-6E8A-4147-A177-3AD203B41FA5}">
                      <a16:colId xmlns:a16="http://schemas.microsoft.com/office/drawing/2014/main" val="2637827582"/>
                    </a:ext>
                  </a:extLst>
                </a:gridCol>
                <a:gridCol w="6639337">
                  <a:extLst>
                    <a:ext uri="{9D8B030D-6E8A-4147-A177-3AD203B41FA5}">
                      <a16:colId xmlns:a16="http://schemas.microsoft.com/office/drawing/2014/main" val="1611869028"/>
                    </a:ext>
                  </a:extLst>
                </a:gridCol>
              </a:tblGrid>
              <a:tr h="4248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-ну-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со значением мгновенности, моментальности (слепнуть, ахнуть, цокнуть)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991007091"/>
                  </a:ext>
                </a:extLst>
              </a:tr>
              <a:tr h="4248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ова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12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ева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-ива-, -</a:t>
                      </a:r>
                      <a:r>
                        <a:rPr lang="ru-RU" sz="12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ыва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12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ствова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со значением: </a:t>
                      </a:r>
                      <a:b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осуществлять что-либо, находиться в каком-нибудь состоянии или предаваться какой-нибудь деятельности (торговать, тосковать, горевать, воровать, блаженствовать, бесчинствовать, безмолвствовать, навьючивать, подглядывать)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185576764"/>
                  </a:ext>
                </a:extLst>
              </a:tr>
              <a:tr h="4248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lang="ru-RU" sz="12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сь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со значением: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совершающего действие, направленное на самого себя (мыться, одеваться);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внутреннего состояния субъекта, настроения, переживания (радоваться, интересоваться);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движения, совершаемого субъектом (кататься, биться);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действия, постоянно свойственного субъекту (жжется (крапива), клюется(петух));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действия, совершаемого несколькими лицами (встречаться, ссориться);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действия, совершаемого субъектом для себя, в своих интересах (запасаться, укладываться);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полноты, исчерпанности, проявления действия, удовлетворенность, истощенность субъекта действием, интенсивность захвата субъекта действием (належаться, выспаться, разгуляться)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445856232"/>
                  </a:ext>
                </a:extLst>
              </a:tr>
              <a:tr h="4248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-ене- (-ени-)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леденеть, леденить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98870670"/>
                  </a:ext>
                </a:extLst>
              </a:tr>
              <a:tr h="4248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 – суффикс прошедшего времени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смотреть – смотрел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890483311"/>
                  </a:ext>
                </a:extLst>
              </a:tr>
              <a:tr h="4248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-и, -ите - суффиксы повелительного наклонения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пиши – пишите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Здесь надо различать правописание глаголов в повелительном наклонении и в изъявительном. 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Сравните: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Крикните ему громче! (повелительное наклонение)</a:t>
                      </a:r>
                      <a:b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вы крикнете ему громче, он услышит. (изъявительное наклонение)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24415592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47BC7-FBF8-4ECC-88D1-5EA214801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973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92D68BB-FBE0-4617-9EB4-0AD79524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A7447C-5AEA-40F4-8597-FC24F9D6F96D}"/>
              </a:ext>
            </a:extLst>
          </p:cNvPr>
          <p:cNvSpPr txBox="1"/>
          <p:nvPr/>
        </p:nvSpPr>
        <p:spPr>
          <a:xfrm>
            <a:off x="471399" y="755374"/>
            <a:ext cx="8218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ПРАКТИКА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4C4D7A-D83D-4F51-B78A-7E2D10D8862B}"/>
              </a:ext>
            </a:extLst>
          </p:cNvPr>
          <p:cNvSpPr txBox="1"/>
          <p:nvPr/>
        </p:nvSpPr>
        <p:spPr>
          <a:xfrm>
            <a:off x="431642" y="1595940"/>
            <a:ext cx="82579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 баяне играет баянист, на гитаре (   ), на пианино (   ), на виолончели (   ), книги переплетает (   ), грузит (   ), охотится (   ).</a:t>
            </a:r>
          </a:p>
          <a:p>
            <a:endParaRPr lang="ru-RU" sz="2800" dirty="0"/>
          </a:p>
          <a:p>
            <a:r>
              <a:rPr lang="ru-RU" sz="2800" dirty="0">
                <a:solidFill>
                  <a:srgbClr val="C00000"/>
                </a:solidFill>
              </a:rPr>
              <a:t>Баскетбол – баскетболист – баскетболистка </a:t>
            </a:r>
          </a:p>
          <a:p>
            <a:r>
              <a:rPr lang="ru-RU" sz="2800" dirty="0"/>
              <a:t>Волейбол, шахматы, парашют, теннис, велосипед</a:t>
            </a:r>
          </a:p>
          <a:p>
            <a:endParaRPr lang="ru-RU" sz="2800" dirty="0"/>
          </a:p>
          <a:p>
            <a:r>
              <a:rPr lang="ru-RU" sz="2800" dirty="0" err="1">
                <a:solidFill>
                  <a:srgbClr val="C00000"/>
                </a:solidFill>
              </a:rPr>
              <a:t>Исследова</a:t>
            </a:r>
            <a:r>
              <a:rPr lang="ru-RU" sz="2800" dirty="0">
                <a:solidFill>
                  <a:srgbClr val="C00000"/>
                </a:solidFill>
              </a:rPr>
              <a:t>(</a:t>
            </a:r>
            <a:r>
              <a:rPr lang="ru-RU" sz="2800" dirty="0" err="1">
                <a:solidFill>
                  <a:srgbClr val="C00000"/>
                </a:solidFill>
              </a:rPr>
              <a:t>ть</a:t>
            </a:r>
            <a:r>
              <a:rPr lang="ru-RU" sz="2800" dirty="0">
                <a:solidFill>
                  <a:srgbClr val="C00000"/>
                </a:solidFill>
              </a:rPr>
              <a:t>) + </a:t>
            </a:r>
            <a:r>
              <a:rPr lang="ru-RU" sz="2800" dirty="0" err="1">
                <a:solidFill>
                  <a:srgbClr val="C00000"/>
                </a:solidFill>
              </a:rPr>
              <a:t>тель</a:t>
            </a:r>
            <a:r>
              <a:rPr lang="ru-RU" sz="2800" dirty="0">
                <a:solidFill>
                  <a:srgbClr val="C00000"/>
                </a:solidFill>
              </a:rPr>
              <a:t> – исследователь </a:t>
            </a:r>
          </a:p>
          <a:p>
            <a:r>
              <a:rPr lang="ru-RU" sz="2800" dirty="0"/>
              <a:t>Читать, преподавать, наблюдать, учить, водить, строить</a:t>
            </a:r>
          </a:p>
        </p:txBody>
      </p:sp>
    </p:spTree>
    <p:extLst>
      <p:ext uri="{BB962C8B-B14F-4D97-AF65-F5344CB8AC3E}">
        <p14:creationId xmlns:p14="http://schemas.microsoft.com/office/powerpoint/2010/main" val="994974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E5619F2-5ECB-496B-B341-539039A1B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1D9E52-1444-4E81-98B0-D41E61EB03F8}"/>
              </a:ext>
            </a:extLst>
          </p:cNvPr>
          <p:cNvSpPr txBox="1"/>
          <p:nvPr/>
        </p:nvSpPr>
        <p:spPr>
          <a:xfrm>
            <a:off x="460040" y="834887"/>
            <a:ext cx="81784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Уменьшительно-ласкательное значение</a:t>
            </a:r>
          </a:p>
          <a:p>
            <a:r>
              <a:rPr lang="ru-RU" sz="2800" dirty="0"/>
              <a:t>Стол, гвоздь, карандаш</a:t>
            </a:r>
          </a:p>
          <a:p>
            <a:r>
              <a:rPr lang="ru-RU" sz="2800" dirty="0"/>
              <a:t>Сын, голос, флаг, ветер</a:t>
            </a:r>
          </a:p>
          <a:p>
            <a:r>
              <a:rPr lang="ru-RU" sz="2800" dirty="0"/>
              <a:t>Диван, костюм, карман</a:t>
            </a:r>
          </a:p>
          <a:p>
            <a:r>
              <a:rPr lang="ru-RU" sz="2800" dirty="0"/>
              <a:t>Конфета, корзина, рыбка</a:t>
            </a:r>
          </a:p>
          <a:p>
            <a:r>
              <a:rPr lang="ru-RU" sz="2800" dirty="0"/>
              <a:t>Кисть, ваза, кофта</a:t>
            </a:r>
          </a:p>
          <a:p>
            <a:r>
              <a:rPr lang="ru-RU" sz="2800" dirty="0"/>
              <a:t>Свежий, алый, желтый, красный</a:t>
            </a:r>
          </a:p>
          <a:p>
            <a:endParaRPr lang="ru-RU" sz="2800" dirty="0"/>
          </a:p>
          <a:p>
            <a:pPr marL="342900" indent="-342900">
              <a:buAutoNum type="arabicParenR"/>
            </a:pPr>
            <a:r>
              <a:rPr lang="ru-RU" sz="2800" dirty="0">
                <a:solidFill>
                  <a:srgbClr val="C00000"/>
                </a:solidFill>
              </a:rPr>
              <a:t>Лицо</a:t>
            </a:r>
          </a:p>
          <a:p>
            <a:pPr marL="342900" indent="-342900">
              <a:buAutoNum type="arabicParenR"/>
            </a:pPr>
            <a:r>
              <a:rPr lang="ru-RU" sz="2800" dirty="0">
                <a:solidFill>
                  <a:srgbClr val="C00000"/>
                </a:solidFill>
              </a:rPr>
              <a:t>Предмет, вещь, механизм</a:t>
            </a:r>
          </a:p>
          <a:p>
            <a:r>
              <a:rPr lang="ru-RU" sz="2800" dirty="0"/>
              <a:t>Выключатель, уралец, заколка, создатель, предохранитель, астраханка, дворник, барнаулец, испытатель, проводник, лейка, работник, москвич.</a:t>
            </a:r>
          </a:p>
        </p:txBody>
      </p:sp>
    </p:spTree>
    <p:extLst>
      <p:ext uri="{BB962C8B-B14F-4D97-AF65-F5344CB8AC3E}">
        <p14:creationId xmlns:p14="http://schemas.microsoft.com/office/powerpoint/2010/main" val="2095382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784FB2-53E9-4B32-9495-7C5F93DB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9D1757-A973-44BE-812E-C85CCA305216}"/>
              </a:ext>
            </a:extLst>
          </p:cNvPr>
          <p:cNvSpPr txBox="1"/>
          <p:nvPr/>
        </p:nvSpPr>
        <p:spPr>
          <a:xfrm>
            <a:off x="465719" y="1073426"/>
            <a:ext cx="81052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СУФФИКС</a:t>
            </a:r>
            <a:r>
              <a:rPr lang="ru-RU" sz="4800" dirty="0"/>
              <a:t> –это значимая часть слова, которая находится после корня и обычно служит для образования новых слов</a:t>
            </a:r>
          </a:p>
        </p:txBody>
      </p:sp>
    </p:spTree>
    <p:extLst>
      <p:ext uri="{BB962C8B-B14F-4D97-AF65-F5344CB8AC3E}">
        <p14:creationId xmlns:p14="http://schemas.microsoft.com/office/powerpoint/2010/main" val="1169006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22BF84-4555-44F1-B559-A47930707712}"/>
              </a:ext>
            </a:extLst>
          </p:cNvPr>
          <p:cNvSpPr txBox="1"/>
          <p:nvPr/>
        </p:nvSpPr>
        <p:spPr>
          <a:xfrm>
            <a:off x="488437" y="778092"/>
            <a:ext cx="8161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ИМЯ СУЩЕСТВИТЕЛЬНОЕ</a:t>
            </a:r>
          </a:p>
          <a:p>
            <a:pPr algn="ctr"/>
            <a:r>
              <a:rPr lang="ru-RU" dirty="0"/>
              <a:t>Суффиксы субъективной оценки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ADE484E-13BD-418C-8B97-001B5D48B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250061"/>
              </p:ext>
            </p:extLst>
          </p:nvPr>
        </p:nvGraphicFramePr>
        <p:xfrm>
          <a:off x="579309" y="1658256"/>
          <a:ext cx="8070574" cy="499015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175250">
                  <a:extLst>
                    <a:ext uri="{9D8B030D-6E8A-4147-A177-3AD203B41FA5}">
                      <a16:colId xmlns:a16="http://schemas.microsoft.com/office/drawing/2014/main" val="2460683666"/>
                    </a:ext>
                  </a:extLst>
                </a:gridCol>
                <a:gridCol w="5895324">
                  <a:extLst>
                    <a:ext uri="{9D8B030D-6E8A-4147-A177-3AD203B41FA5}">
                      <a16:colId xmlns:a16="http://schemas.microsoft.com/office/drawing/2014/main" val="2369822573"/>
                    </a:ext>
                  </a:extLst>
                </a:gridCol>
              </a:tblGrid>
              <a:tr h="483342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+mj-lt"/>
                        </a:rPr>
                        <a:t>-</a:t>
                      </a:r>
                      <a:r>
                        <a:rPr lang="ru-RU" sz="1800" b="0" dirty="0" err="1">
                          <a:latin typeface="+mj-lt"/>
                        </a:rPr>
                        <a:t>ашк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ишк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ышк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ушк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юшк</a:t>
                      </a:r>
                      <a:r>
                        <a:rPr lang="ru-RU" sz="1800" b="0" dirty="0">
                          <a:latin typeface="+mj-lt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старикашка, голосишко, крылышко, травушка, волюшка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415917989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+mj-lt"/>
                        </a:rPr>
                        <a:t>-</a:t>
                      </a:r>
                      <a:r>
                        <a:rPr lang="ru-RU" sz="1800" b="0" dirty="0" err="1">
                          <a:latin typeface="+mj-lt"/>
                        </a:rPr>
                        <a:t>ек</a:t>
                      </a:r>
                      <a:r>
                        <a:rPr lang="ru-RU" sz="1800" b="0" dirty="0">
                          <a:latin typeface="+mj-lt"/>
                        </a:rPr>
                        <a:t>, -</a:t>
                      </a:r>
                      <a:r>
                        <a:rPr lang="ru-RU" sz="1800" b="0" dirty="0" err="1">
                          <a:latin typeface="+mj-lt"/>
                        </a:rPr>
                        <a:t>ик</a:t>
                      </a:r>
                      <a:r>
                        <a:rPr lang="ru-RU" sz="1800" b="0" dirty="0">
                          <a:latin typeface="+mj-lt"/>
                        </a:rPr>
                        <a:t>, -</a:t>
                      </a:r>
                      <a:r>
                        <a:rPr lang="ru-RU" sz="1800" b="0" dirty="0" err="1">
                          <a:latin typeface="+mj-lt"/>
                        </a:rPr>
                        <a:t>ок</a:t>
                      </a:r>
                      <a:r>
                        <a:rPr lang="ru-RU" sz="1800" b="0" dirty="0">
                          <a:latin typeface="+mj-lt"/>
                        </a:rPr>
                        <a:t>, -чик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замочек, ключик, снежок, графинчик</a:t>
                      </a:r>
                      <a:endParaRPr lang="ru-RU" sz="1800" b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570558067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+mj-lt"/>
                        </a:rPr>
                        <a:t>-</a:t>
                      </a:r>
                      <a:r>
                        <a:rPr lang="ru-RU" sz="1800" b="0" dirty="0" err="1">
                          <a:latin typeface="+mj-lt"/>
                        </a:rPr>
                        <a:t>ец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иц</a:t>
                      </a:r>
                      <a:r>
                        <a:rPr lang="ru-RU" sz="1800" b="0" dirty="0">
                          <a:latin typeface="+mj-lt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морозец, книжица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57176407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+mj-lt"/>
                        </a:rPr>
                        <a:t>-</a:t>
                      </a:r>
                      <a:r>
                        <a:rPr lang="ru-RU" sz="1800" b="0" dirty="0" err="1">
                          <a:latin typeface="+mj-lt"/>
                        </a:rPr>
                        <a:t>ечк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ичк</a:t>
                      </a:r>
                      <a:r>
                        <a:rPr lang="ru-RU" sz="1800" b="0" dirty="0">
                          <a:latin typeface="+mj-lt"/>
                        </a:rPr>
                        <a:t>-, -</a:t>
                      </a:r>
                      <a:r>
                        <a:rPr lang="ru-RU" sz="1800" b="0" dirty="0" err="1">
                          <a:latin typeface="+mj-lt"/>
                        </a:rPr>
                        <a:t>очк</a:t>
                      </a:r>
                      <a:r>
                        <a:rPr lang="ru-RU" sz="1800" b="0" dirty="0">
                          <a:latin typeface="+mj-lt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сестричка, утречко, звездочка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969164137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еньк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оньк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лисонька, зоренька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617111297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-енк-, -инк-, -онк-</a:t>
                      </a:r>
                      <a:endParaRPr lang="ru-RU" sz="1800" b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снежинка, лошаденка, книжонка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558093420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-ин-</a:t>
                      </a:r>
                      <a:endParaRPr lang="ru-RU" sz="1800" b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домина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567954015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-ищ-</a:t>
                      </a:r>
                      <a:endParaRPr lang="ru-RU" sz="1800" b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голосище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789076786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-к-</a:t>
                      </a:r>
                      <a:endParaRPr lang="ru-RU" sz="1800" b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головка, ночка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898237923"/>
                  </a:ext>
                </a:extLst>
              </a:tr>
              <a:tr h="48334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-ушек, -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ышек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воробушек, колышек</a:t>
                      </a:r>
                      <a:endParaRPr lang="ru-RU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327527003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5ECBAC-37F3-4E8E-9C01-19B5B817F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820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09009F-614C-4235-953D-D3094C130B0D}"/>
              </a:ext>
            </a:extLst>
          </p:cNvPr>
          <p:cNvSpPr txBox="1"/>
          <p:nvPr/>
        </p:nvSpPr>
        <p:spPr>
          <a:xfrm>
            <a:off x="454360" y="709938"/>
            <a:ext cx="82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словообразовательные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12D84CA-247C-4FAD-B973-B69DDEC68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816102"/>
              </p:ext>
            </p:extLst>
          </p:nvPr>
        </p:nvGraphicFramePr>
        <p:xfrm>
          <a:off x="454359" y="1169978"/>
          <a:ext cx="8223921" cy="556677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033671">
                  <a:extLst>
                    <a:ext uri="{9D8B030D-6E8A-4147-A177-3AD203B41FA5}">
                      <a16:colId xmlns:a16="http://schemas.microsoft.com/office/drawing/2014/main" val="170188419"/>
                    </a:ext>
                  </a:extLst>
                </a:gridCol>
                <a:gridCol w="7190250">
                  <a:extLst>
                    <a:ext uri="{9D8B030D-6E8A-4147-A177-3AD203B41FA5}">
                      <a16:colId xmlns:a16="http://schemas.microsoft.com/office/drawing/2014/main" val="193152934"/>
                    </a:ext>
                  </a:extLst>
                </a:gridCol>
              </a:tblGrid>
              <a:tr h="153035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(-як)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характеризующегося отношением к предмету, с которым связана его профессия (моряк, рыбак), или к названию государства, страны, местности, города, жителем которого данное лицо является (земляк, пермяк, сибиряк);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характеризующегося признаком, названным мотивирующим именем прилагательным и определяющим его внешние качества, характер, родство, социальное положение (бедняк, свояк, толстяк, чужак);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характеризующегося действием, названным мотивирующим глаголом (вожак, чудак) 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00834587"/>
                  </a:ext>
                </a:extLst>
              </a:tr>
              <a:tr h="137135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-ан (-ян)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части тела, характеризующейся интенсивным внешним признаком ( пузан, лобан, губан);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склонного к тому, что названо исходным словом ( интриган, политикан, критикан, грубиян);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названия животного (орлан);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явления, характеризующегося отношением к тому, что названо исходным словом ( буран)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156979371"/>
                  </a:ext>
                </a:extLst>
              </a:tr>
              <a:tr h="85647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анин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янин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 лица по месту жительства (горожанин, селянин)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177758261"/>
                  </a:ext>
                </a:extLst>
              </a:tr>
              <a:tr h="85647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-ач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 по преобладающему признаку (силач, усач, трубач);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предмета, который служит для выполнения действия (тягач, пугач).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23248313"/>
                  </a:ext>
                </a:extLst>
              </a:tr>
              <a:tr h="85647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-ев-, -ив-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отглагольных существительных или от глаголов: варево, месиво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25689521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CAD7ED-D842-4703-BDDA-F65457704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58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09009F-614C-4235-953D-D3094C130B0D}"/>
              </a:ext>
            </a:extLst>
          </p:cNvPr>
          <p:cNvSpPr txBox="1"/>
          <p:nvPr/>
        </p:nvSpPr>
        <p:spPr>
          <a:xfrm>
            <a:off x="454360" y="709938"/>
            <a:ext cx="82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словообразовательные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12D84CA-247C-4FAD-B973-B69DDEC68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813118"/>
              </p:ext>
            </p:extLst>
          </p:nvPr>
        </p:nvGraphicFramePr>
        <p:xfrm>
          <a:off x="454359" y="1397000"/>
          <a:ext cx="8223922" cy="535688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98376">
                  <a:extLst>
                    <a:ext uri="{9D8B030D-6E8A-4147-A177-3AD203B41FA5}">
                      <a16:colId xmlns:a16="http://schemas.microsoft.com/office/drawing/2014/main" val="170188419"/>
                    </a:ext>
                  </a:extLst>
                </a:gridCol>
                <a:gridCol w="7025546">
                  <a:extLst>
                    <a:ext uri="{9D8B030D-6E8A-4147-A177-3AD203B41FA5}">
                      <a16:colId xmlns:a16="http://schemas.microsoft.com/office/drawing/2014/main" val="193152934"/>
                    </a:ext>
                  </a:extLst>
                </a:gridCol>
              </a:tblGrid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евич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ович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овн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ич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иничн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ичн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Петрович, Петровна, Сергеевич, Сергеевна, Фомич, Ильинична, Никитична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00834587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-ени[й-э] (-ни[й-э])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 действия (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цвет</a:t>
                      </a:r>
                      <a:r>
                        <a:rPr lang="ru-RU" sz="1400" b="0" i="1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ени</a:t>
                      </a:r>
                      <a:r>
                        <a:rPr lang="ru-RU" sz="1400" b="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[j-э]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</a:t>
                      </a:r>
                      <a:r>
                        <a:rPr lang="ru-RU" sz="1400" b="0" i="1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</a:t>
                      </a:r>
                      <a:r>
                        <a:rPr lang="ru-RU" sz="1400" b="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[j-э]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спас</a:t>
                      </a:r>
                      <a:r>
                        <a:rPr lang="ru-RU" sz="1400" b="0" i="1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ени</a:t>
                      </a:r>
                      <a:r>
                        <a:rPr lang="ru-RU" sz="1400" b="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[j-э]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15697937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-ет-(-от-)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отвлеченного признака ( быстрота, доброта, нищета);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совокупности лиц ( беднота, пехота);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действия с общим значением шума (грохот, топот).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17775826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-еств-(-ств-)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союза, объединения лиц, которые названы в исходном слове (братство, начальство, юношество, землячество);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со значением учреждения (посольство, представительство);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отвлеченного признака (лукавство, богатство, изящество, супружество);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наделенного признаком, названным исходным словом (божество, ничтожество, высочество)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23248313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-есть (-ость)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 отвлеченного признака или состояния (свежесть от свежий, бледность от бледный, смелость от смелый, жалость)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25689521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419E73-F10E-4587-B94F-B12E9BA9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499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09009F-614C-4235-953D-D3094C130B0D}"/>
              </a:ext>
            </a:extLst>
          </p:cNvPr>
          <p:cNvSpPr txBox="1"/>
          <p:nvPr/>
        </p:nvSpPr>
        <p:spPr>
          <a:xfrm>
            <a:off x="454360" y="709938"/>
            <a:ext cx="82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словообразовательные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12D84CA-247C-4FAD-B973-B69DDEC68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33531"/>
              </p:ext>
            </p:extLst>
          </p:nvPr>
        </p:nvGraphicFramePr>
        <p:xfrm>
          <a:off x="454359" y="1181179"/>
          <a:ext cx="8223922" cy="5426644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62272">
                  <a:extLst>
                    <a:ext uri="{9D8B030D-6E8A-4147-A177-3AD203B41FA5}">
                      <a16:colId xmlns:a16="http://schemas.microsoft.com/office/drawing/2014/main" val="170188419"/>
                    </a:ext>
                  </a:extLst>
                </a:gridCol>
                <a:gridCol w="7661650">
                  <a:extLst>
                    <a:ext uri="{9D8B030D-6E8A-4147-A177-3AD203B41FA5}">
                      <a16:colId xmlns:a16="http://schemas.microsoft.com/office/drawing/2014/main" val="193152934"/>
                    </a:ext>
                  </a:extLst>
                </a:gridCol>
              </a:tblGrid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ец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 по принадлежности к стране, территории, городу, где оно проживает или откуда происходит (испанец, новгородец, горец);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характеризующегося каким-либо свойством (мудрец, глупец, упрямец);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 или явления, характеризующегося признаком или действием, названным словами, от которых они образованы (резец, рубец, холодец).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00834587"/>
                  </a:ext>
                </a:extLst>
              </a:tr>
              <a:tr h="76146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-изм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существительные, обозначающие состояния, качества, названия учений и общественных течений (реализм, фанатизм, романтизм, героизм).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15697937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-изн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отвлеченного признака ( белизна, желтизна, новизна);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глагола со значением действия ( укоризна)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17775826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(-ник)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существительные, обозначающие: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лицо по свойству или признаку, которые определяют его отношение к предмету, занятию (целинник, химик, очник)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предмет, предназначенный для чего-либо (чайник, приемник, бумажник);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предмет, обозначающий книгу или сочинение (задачник, справочник);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пространство или территорию, покрытые чем-то или содержащие что-то (ельник, малинник);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вареник (от вареный), современник (от современный)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23248313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-ин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видов рыбы и мяса (осетрина, баранина);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одного предмета из ряда одинаковых (горошина, соломина);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отвлеченных признаков (глубина, седина);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результата или орудия действия (перекладина, отметина, царапина);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которое является представителем какой-либо нации, гражданином какого-либо государства, жителем или уроженцем какой-либо страны (грузин, татарин, мордвин)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25689521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93B7BD-6570-4297-AACA-D892DA4D6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628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09009F-614C-4235-953D-D3094C130B0D}"/>
              </a:ext>
            </a:extLst>
          </p:cNvPr>
          <p:cNvSpPr txBox="1"/>
          <p:nvPr/>
        </p:nvSpPr>
        <p:spPr>
          <a:xfrm>
            <a:off x="454360" y="709938"/>
            <a:ext cx="82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словообразовательные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12D84CA-247C-4FAD-B973-B69DDEC68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611077"/>
              </p:ext>
            </p:extLst>
          </p:nvPr>
        </p:nvGraphicFramePr>
        <p:xfrm>
          <a:off x="454359" y="1397000"/>
          <a:ext cx="8223922" cy="524467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914401">
                  <a:extLst>
                    <a:ext uri="{9D8B030D-6E8A-4147-A177-3AD203B41FA5}">
                      <a16:colId xmlns:a16="http://schemas.microsoft.com/office/drawing/2014/main" val="170188419"/>
                    </a:ext>
                  </a:extLst>
                </a:gridCol>
                <a:gridCol w="7309521">
                  <a:extLst>
                    <a:ext uri="{9D8B030D-6E8A-4147-A177-3AD203B41FA5}">
                      <a16:colId xmlns:a16="http://schemas.microsoft.com/office/drawing/2014/main" val="193152934"/>
                    </a:ext>
                  </a:extLst>
                </a:gridCol>
              </a:tblGrid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 лица по принадлежности к учреждению, профессии, определенному общественному направлению (связист, баянист, марксист)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00834587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-иц- (-ниц-)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 - вместилища чего-нибудь, места (сахарница, больница);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названия самок животных (волчица, львица)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лиственница (от лиственный)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писательница (от писатель) 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156979371"/>
                  </a:ext>
                </a:extLst>
              </a:tr>
              <a:tr h="74183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-их-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- названия самок животных ( зайчиха, слониха, крольчиха)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17775826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-к-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существительные, обозначающие: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 женского пола от соответствующих имен существительных мужского (спортсменка, студентка);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 (машину, приспособление, орудие, помещение), предназначенный для осуществления действия (задвижка, терка, перегородка);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 - результат действия (записка, настойка);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действие (вспышка, попытка).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23248313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которое постоянно или обычно выполняет действие ( зубрила, громила, вышибала);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предмета, предназначенного для осуществления действия ( мыло, поддувало);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 или явления, характеризующихся действием, названным исходным словом ( быль, прибыль, поросль).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25689521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961EF1A-4B5B-4A63-9A23-911672040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47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09009F-614C-4235-953D-D3094C130B0D}"/>
              </a:ext>
            </a:extLst>
          </p:cNvPr>
          <p:cNvSpPr txBox="1"/>
          <p:nvPr/>
        </p:nvSpPr>
        <p:spPr>
          <a:xfrm>
            <a:off x="454360" y="709938"/>
            <a:ext cx="82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словообразовательные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12D84CA-247C-4FAD-B973-B69DDEC68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442907"/>
              </p:ext>
            </p:extLst>
          </p:nvPr>
        </p:nvGraphicFramePr>
        <p:xfrm>
          <a:off x="454359" y="1397000"/>
          <a:ext cx="8223922" cy="504214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039350">
                  <a:extLst>
                    <a:ext uri="{9D8B030D-6E8A-4147-A177-3AD203B41FA5}">
                      <a16:colId xmlns:a16="http://schemas.microsoft.com/office/drawing/2014/main" val="170188419"/>
                    </a:ext>
                  </a:extLst>
                </a:gridCol>
                <a:gridCol w="7184572">
                  <a:extLst>
                    <a:ext uri="{9D8B030D-6E8A-4147-A177-3AD203B41FA5}">
                      <a16:colId xmlns:a16="http://schemas.microsoft.com/office/drawing/2014/main" val="193152934"/>
                    </a:ext>
                  </a:extLst>
                </a:gridCol>
              </a:tblGrid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лк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предмета, предназначенного для выполнения действия (сеялка, грелка, копилка);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помещения, предназначенного для осуществления действия ( парилка. раздевалка);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названия лиц, выполняющих действия ( гадалка, сиделка).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00834587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-льн-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существительные со значением места совершения действия ( гладильня, купальня, спальня);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прилагательные со значением предназначенности для выполнения действия (вязальный, родильный, сушильный).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15697937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-льник-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 предмета, предназначенного для выполнения действия (холодильник, умывальник).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177758261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льщик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льщиц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 лица по роду деятельности, занятию или действию ( бурильщик, точильщик, чистильщик)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423248313"/>
                  </a:ext>
                </a:extLst>
              </a:tr>
              <a:tr h="10064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тель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итель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лица, принадлежащего к той или иной профессии, занимающегося той или иной деятельностью (учитель, искатель, воспитатель, спасатель); 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 (орудия, приспособления, машины), который производит действие (двигатель, выключатель, глушитель).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25689521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A48BC9-AFA3-4357-85A7-781FF3124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38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FF3E8D7-29FB-4D46-B3BB-326A9551C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448931"/>
              </p:ext>
            </p:extLst>
          </p:nvPr>
        </p:nvGraphicFramePr>
        <p:xfrm>
          <a:off x="437322" y="1039348"/>
          <a:ext cx="8235279" cy="15882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74439">
                  <a:extLst>
                    <a:ext uri="{9D8B030D-6E8A-4147-A177-3AD203B41FA5}">
                      <a16:colId xmlns:a16="http://schemas.microsoft.com/office/drawing/2014/main" val="3247670407"/>
                    </a:ext>
                  </a:extLst>
                </a:gridCol>
                <a:gridCol w="6860840">
                  <a:extLst>
                    <a:ext uri="{9D8B030D-6E8A-4147-A177-3AD203B41FA5}">
                      <a16:colId xmlns:a16="http://schemas.microsoft.com/office/drawing/2014/main" val="1305573318"/>
                    </a:ext>
                  </a:extLst>
                </a:gridCol>
              </a:tblGrid>
              <a:tr h="63326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ун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6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 по действию, характерному для него (бегун, крикун); </a:t>
                      </a:r>
                      <a:br>
                        <a:rPr lang="ru-RU" sz="16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животных по характерному для них признаку (грызун, скакун)</a:t>
                      </a:r>
                      <a:endParaRPr lang="ru-RU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745933743"/>
                  </a:ext>
                </a:extLst>
              </a:tr>
              <a:tr h="63326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-чик (-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щик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чиц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со значением: </a:t>
                      </a:r>
                      <a:b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лица по роду деятельности (бетонщик, переводчик, жестянщик, буфетчик); </a:t>
                      </a:r>
                      <a:b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предмета (машины, механизма, приспособления), который производит действия ( погрузчик, буксировщик)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84677162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BA6BC7A-A68A-4554-9443-74DF62149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837942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67</TotalTime>
  <Words>2791</Words>
  <Application>Microsoft Office PowerPoint</Application>
  <PresentationFormat>Экран (4:3)</PresentationFormat>
  <Paragraphs>206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Calibri</vt:lpstr>
      <vt:lpstr>Corbel</vt:lpstr>
      <vt:lpstr>Gill Sans MT</vt:lpstr>
      <vt:lpstr>Times New Roman</vt:lpstr>
      <vt:lpstr>Verdana</vt:lpstr>
      <vt:lpstr>Wingdings 2</vt:lpstr>
      <vt:lpstr>Дивиденд</vt:lpstr>
      <vt:lpstr>Правописание суффиксов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Tata</dc:creator>
  <cp:lastModifiedBy>Tata</cp:lastModifiedBy>
  <cp:revision>8</cp:revision>
  <dcterms:created xsi:type="dcterms:W3CDTF">2022-09-07T17:58:13Z</dcterms:created>
  <dcterms:modified xsi:type="dcterms:W3CDTF">2022-09-07T19:05:51Z</dcterms:modified>
</cp:coreProperties>
</file>