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1"/>
  </p:notesMasterIdLst>
  <p:sldIdLst>
    <p:sldId id="270" r:id="rId2"/>
    <p:sldId id="275" r:id="rId3"/>
    <p:sldId id="274" r:id="rId4"/>
    <p:sldId id="276" r:id="rId5"/>
    <p:sldId id="277" r:id="rId6"/>
    <p:sldId id="278" r:id="rId7"/>
    <p:sldId id="279" r:id="rId8"/>
    <p:sldId id="280" r:id="rId9"/>
    <p:sldId id="262" r:id="rId10"/>
    <p:sldId id="285" r:id="rId11"/>
    <p:sldId id="265" r:id="rId12"/>
    <p:sldId id="286" r:id="rId13"/>
    <p:sldId id="298" r:id="rId14"/>
    <p:sldId id="302" r:id="rId15"/>
    <p:sldId id="299" r:id="rId16"/>
    <p:sldId id="300" r:id="rId17"/>
    <p:sldId id="304" r:id="rId18"/>
    <p:sldId id="296" r:id="rId19"/>
    <p:sldId id="29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58">
          <p15:clr>
            <a:srgbClr val="A4A3A4"/>
          </p15:clr>
        </p15:guide>
        <p15:guide id="2" pos="28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0000"/>
    <a:srgbClr val="FFFFFF"/>
    <a:srgbClr val="FFFF66"/>
    <a:srgbClr val="33CCFF"/>
    <a:srgbClr val="FFFF00"/>
    <a:srgbClr val="CC00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0" autoAdjust="0"/>
    <p:restoredTop sz="97537" autoAdjust="0"/>
  </p:normalViewPr>
  <p:slideViewPr>
    <p:cSldViewPr snapToGrid="0">
      <p:cViewPr varScale="1">
        <p:scale>
          <a:sx n="114" d="100"/>
          <a:sy n="114" d="100"/>
        </p:scale>
        <p:origin x="1386" y="114"/>
      </p:cViewPr>
      <p:guideLst>
        <p:guide orient="horz" pos="558"/>
        <p:guide pos="28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FA625CD3-3C24-C339-7F08-7D0AEB208D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DE0632C-DB41-221A-D0A3-547FF1435EF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A976A5B-E235-4F9C-86B2-A7420CE89C22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2A15033A-0AF8-02D6-D75C-50BAA22BD12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5FCF8FF0-5D01-1A47-2916-86848F51C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81BE50-C506-33E6-B7CF-8D42AAEF4C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F50D31-AA5D-B15F-1313-D278E79A83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6D2EC1-CD88-4C41-88DC-48AA41271B2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>
            <a:extLst>
              <a:ext uri="{FF2B5EF4-FFF2-40B4-BE49-F238E27FC236}">
                <a16:creationId xmlns:a16="http://schemas.microsoft.com/office/drawing/2014/main" id="{E6A29DFA-7E5E-2292-1DCB-BDD0D9D4D78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>
            <a:extLst>
              <a:ext uri="{FF2B5EF4-FFF2-40B4-BE49-F238E27FC236}">
                <a16:creationId xmlns:a16="http://schemas.microsoft.com/office/drawing/2014/main" id="{D153B177-8FD4-3673-ADB4-DC103437651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35844" name="Номер слайда 3">
            <a:extLst>
              <a:ext uri="{FF2B5EF4-FFF2-40B4-BE49-F238E27FC236}">
                <a16:creationId xmlns:a16="http://schemas.microsoft.com/office/drawing/2014/main" id="{8B6BE6F3-1DB8-E9A6-89CF-AF337A1F4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5CCC2F1-FAA4-41E9-B62C-9605F7C93EBA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>
            <a:extLst>
              <a:ext uri="{FF2B5EF4-FFF2-40B4-BE49-F238E27FC236}">
                <a16:creationId xmlns:a16="http://schemas.microsoft.com/office/drawing/2014/main" id="{FBE08DA4-7E76-55D9-2B46-0ADFB69A768A}"/>
              </a:ext>
            </a:extLst>
          </p:cNvPr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Группа 15">
            <a:extLst>
              <a:ext uri="{FF2B5EF4-FFF2-40B4-BE49-F238E27FC236}">
                <a16:creationId xmlns:a16="http://schemas.microsoft.com/office/drawing/2014/main" id="{A9C5CE84-CBD0-200C-DE40-12C3F52CAD36}"/>
              </a:ext>
            </a:extLst>
          </p:cNvPr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4" name="Полилиния 16">
              <a:extLst>
                <a:ext uri="{FF2B5EF4-FFF2-40B4-BE49-F238E27FC236}">
                  <a16:creationId xmlns:a16="http://schemas.microsoft.com/office/drawing/2014/main" id="{BF38172D-212A-1246-2C81-CE086F96E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5" name="Полилиния 18">
              <a:extLst>
                <a:ext uri="{FF2B5EF4-FFF2-40B4-BE49-F238E27FC236}">
                  <a16:creationId xmlns:a16="http://schemas.microsoft.com/office/drawing/2014/main" id="{24A0B4CB-059E-798F-E68A-1755EC2AB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Полилиния 19">
              <a:extLst>
                <a:ext uri="{FF2B5EF4-FFF2-40B4-BE49-F238E27FC236}">
                  <a16:creationId xmlns:a16="http://schemas.microsoft.com/office/drawing/2014/main" id="{05509AAD-F315-B86A-5756-849DD953D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" name="Прямая соединительная линия 6">
              <a:extLst>
                <a:ext uri="{FF2B5EF4-FFF2-40B4-BE49-F238E27FC236}">
                  <a16:creationId xmlns:a16="http://schemas.microsoft.com/office/drawing/2014/main" id="{6C8CF055-DDFF-626D-C36C-2FC876106D8C}"/>
                </a:ext>
              </a:extLst>
            </p:cNvPr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Дата 29">
            <a:extLst>
              <a:ext uri="{FF2B5EF4-FFF2-40B4-BE49-F238E27FC236}">
                <a16:creationId xmlns:a16="http://schemas.microsoft.com/office/drawing/2014/main" id="{8094EB5C-06C2-0DEE-F696-D7CCDBEA4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18">
            <a:extLst>
              <a:ext uri="{FF2B5EF4-FFF2-40B4-BE49-F238E27FC236}">
                <a16:creationId xmlns:a16="http://schemas.microsoft.com/office/drawing/2014/main" id="{25BF357F-0B37-5D2C-7532-A3D50119D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6">
            <a:extLst>
              <a:ext uri="{FF2B5EF4-FFF2-40B4-BE49-F238E27FC236}">
                <a16:creationId xmlns:a16="http://schemas.microsoft.com/office/drawing/2014/main" id="{E88EBC30-9EE5-473F-3CC1-F7CEA7EFD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EB70E0-23FC-46E4-88D2-21037D5D02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5699626"/>
      </p:ext>
    </p:extLst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>
            <a:extLst>
              <a:ext uri="{FF2B5EF4-FFF2-40B4-BE49-F238E27FC236}">
                <a16:creationId xmlns:a16="http://schemas.microsoft.com/office/drawing/2014/main" id="{CBF861BA-F1FE-0CCC-5C92-CA559B756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>
            <a:extLst>
              <a:ext uri="{FF2B5EF4-FFF2-40B4-BE49-F238E27FC236}">
                <a16:creationId xmlns:a16="http://schemas.microsoft.com/office/drawing/2014/main" id="{90EFCBD7-FC20-CF92-80B6-588B3E1A3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>
            <a:extLst>
              <a:ext uri="{FF2B5EF4-FFF2-40B4-BE49-F238E27FC236}">
                <a16:creationId xmlns:a16="http://schemas.microsoft.com/office/drawing/2014/main" id="{D7A0C7D5-29FF-D4F7-2AF5-E323DEC79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5B6E9-2072-4383-8801-C4137E6CFC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3784124"/>
      </p:ext>
    </p:extLst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>
            <a:extLst>
              <a:ext uri="{FF2B5EF4-FFF2-40B4-BE49-F238E27FC236}">
                <a16:creationId xmlns:a16="http://schemas.microsoft.com/office/drawing/2014/main" id="{A796BE47-7440-0CC1-4336-2BB1C26BF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>
            <a:extLst>
              <a:ext uri="{FF2B5EF4-FFF2-40B4-BE49-F238E27FC236}">
                <a16:creationId xmlns:a16="http://schemas.microsoft.com/office/drawing/2014/main" id="{4F07A4A1-9ED2-3C40-AC5A-DDE151D57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>
            <a:extLst>
              <a:ext uri="{FF2B5EF4-FFF2-40B4-BE49-F238E27FC236}">
                <a16:creationId xmlns:a16="http://schemas.microsoft.com/office/drawing/2014/main" id="{641DC0BB-C16E-F01A-4DB0-CF6DC60B0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D369A-C9F9-48A0-891F-D591128335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6775316"/>
      </p:ext>
    </p:extLst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9">
            <a:extLst>
              <a:ext uri="{FF2B5EF4-FFF2-40B4-BE49-F238E27FC236}">
                <a16:creationId xmlns:a16="http://schemas.microsoft.com/office/drawing/2014/main" id="{540D7B44-A9B4-275C-70FD-76BE91970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>
            <a:extLst>
              <a:ext uri="{FF2B5EF4-FFF2-40B4-BE49-F238E27FC236}">
                <a16:creationId xmlns:a16="http://schemas.microsoft.com/office/drawing/2014/main" id="{57C1EC08-BA19-C770-4D66-6999536ED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>
            <a:extLst>
              <a:ext uri="{FF2B5EF4-FFF2-40B4-BE49-F238E27FC236}">
                <a16:creationId xmlns:a16="http://schemas.microsoft.com/office/drawing/2014/main" id="{1C3AF203-D015-8E5E-3E3D-8935A27AE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C6E8A-127C-45FF-9754-0F23935D7B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4613817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" name="Дата 9">
            <a:extLst>
              <a:ext uri="{FF2B5EF4-FFF2-40B4-BE49-F238E27FC236}">
                <a16:creationId xmlns:a16="http://schemas.microsoft.com/office/drawing/2014/main" id="{462DEFFB-101E-5103-4D69-A5EC42E05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>
            <a:extLst>
              <a:ext uri="{FF2B5EF4-FFF2-40B4-BE49-F238E27FC236}">
                <a16:creationId xmlns:a16="http://schemas.microsoft.com/office/drawing/2014/main" id="{AF7894B3-06B4-2773-6B66-73DA313E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>
            <a:extLst>
              <a:ext uri="{FF2B5EF4-FFF2-40B4-BE49-F238E27FC236}">
                <a16:creationId xmlns:a16="http://schemas.microsoft.com/office/drawing/2014/main" id="{D211B0D7-D0BD-ED6F-BBCB-F69A0EE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9D4C7-4380-4A7C-B4DC-B03ABE4FAD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7513322"/>
      </p:ext>
    </p:extLst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10">
            <a:extLst>
              <a:ext uri="{FF2B5EF4-FFF2-40B4-BE49-F238E27FC236}">
                <a16:creationId xmlns:a16="http://schemas.microsoft.com/office/drawing/2014/main" id="{206ABCBA-8FEA-6547-B276-EA9B13AE9C5A}"/>
              </a:ext>
            </a:extLst>
          </p:cNvPr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Нашивка 15">
            <a:extLst>
              <a:ext uri="{FF2B5EF4-FFF2-40B4-BE49-F238E27FC236}">
                <a16:creationId xmlns:a16="http://schemas.microsoft.com/office/drawing/2014/main" id="{739857FD-E228-57DB-CD2D-1883BC7D8780}"/>
              </a:ext>
            </a:extLst>
          </p:cNvPr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>
            <a:extLst>
              <a:ext uri="{FF2B5EF4-FFF2-40B4-BE49-F238E27FC236}">
                <a16:creationId xmlns:a16="http://schemas.microsoft.com/office/drawing/2014/main" id="{F7D3DD6D-DCE2-1360-4699-F5EBAB3E4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id="{3E8AF6A0-E140-1386-FB37-0096CEF3E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E4D5F1B5-9F98-2ABB-88BE-3E92F7306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E4BF8-95AB-46E5-BC3E-1C5C776D6E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36698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" name="Дата 4">
            <a:extLst>
              <a:ext uri="{FF2B5EF4-FFF2-40B4-BE49-F238E27FC236}">
                <a16:creationId xmlns:a16="http://schemas.microsoft.com/office/drawing/2014/main" id="{B375B6D8-9844-6CE0-3626-AEEAAEC1F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5">
            <a:extLst>
              <a:ext uri="{FF2B5EF4-FFF2-40B4-BE49-F238E27FC236}">
                <a16:creationId xmlns:a16="http://schemas.microsoft.com/office/drawing/2014/main" id="{4600768C-64C6-44AD-8029-D4C5E9357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>
            <a:extLst>
              <a:ext uri="{FF2B5EF4-FFF2-40B4-BE49-F238E27FC236}">
                <a16:creationId xmlns:a16="http://schemas.microsoft.com/office/drawing/2014/main" id="{2AAE8F34-1F49-F98A-A108-E8CD7D611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6E745-71FC-4E53-A6D5-E1C2953551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0639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929BDD0-59F4-0BE0-396F-A54D17113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F042A28-04BD-F175-5014-B36246007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0DE9B5A-0D84-B11F-D4FB-48D3828E1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606DA-DB91-458D-91C3-05FC33AEC6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69710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" name="Дата 2">
            <a:extLst>
              <a:ext uri="{FF2B5EF4-FFF2-40B4-BE49-F238E27FC236}">
                <a16:creationId xmlns:a16="http://schemas.microsoft.com/office/drawing/2014/main" id="{FEA60B7D-73EE-41FD-02C8-02702270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>
            <a:extLst>
              <a:ext uri="{FF2B5EF4-FFF2-40B4-BE49-F238E27FC236}">
                <a16:creationId xmlns:a16="http://schemas.microsoft.com/office/drawing/2014/main" id="{7A65D23F-252D-87F6-679C-DA7E8E05F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>
            <a:extLst>
              <a:ext uri="{FF2B5EF4-FFF2-40B4-BE49-F238E27FC236}">
                <a16:creationId xmlns:a16="http://schemas.microsoft.com/office/drawing/2014/main" id="{387A23D0-42C4-0DB4-3494-53A9030C4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502E5-15E8-4A70-A7F9-0A855669D2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9059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>
            <a:extLst>
              <a:ext uri="{FF2B5EF4-FFF2-40B4-BE49-F238E27FC236}">
                <a16:creationId xmlns:a16="http://schemas.microsoft.com/office/drawing/2014/main" id="{9BA28AE4-F34D-0488-3058-8DD294EBD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>
            <a:extLst>
              <a:ext uri="{FF2B5EF4-FFF2-40B4-BE49-F238E27FC236}">
                <a16:creationId xmlns:a16="http://schemas.microsoft.com/office/drawing/2014/main" id="{BBF653B5-CFFE-2A07-D980-384FB7041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>
            <a:extLst>
              <a:ext uri="{FF2B5EF4-FFF2-40B4-BE49-F238E27FC236}">
                <a16:creationId xmlns:a16="http://schemas.microsoft.com/office/drawing/2014/main" id="{620D9233-081D-2469-E12E-C144BEF4C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E04A4-DAC8-45A5-A67F-8A7CC0155A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3011039"/>
      </p:ext>
    </p:extLst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FBCAE0-AF98-0F43-7E9E-676235AA6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6294D8-49B7-2BBC-B65D-775B8E425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E4B1F1-0C68-B6E4-3E29-280AB7A36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1243A7-C3FE-4048-B1C1-054392EAE4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5086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10">
            <a:extLst>
              <a:ext uri="{FF2B5EF4-FFF2-40B4-BE49-F238E27FC236}">
                <a16:creationId xmlns:a16="http://schemas.microsoft.com/office/drawing/2014/main" id="{3BA5C9EC-957A-DA84-3F07-36DBD0C493F1}"/>
              </a:ext>
            </a:extLst>
          </p:cNvPr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Полилиния 15">
            <a:extLst>
              <a:ext uri="{FF2B5EF4-FFF2-40B4-BE49-F238E27FC236}">
                <a16:creationId xmlns:a16="http://schemas.microsoft.com/office/drawing/2014/main" id="{38BA1E0C-1C6C-1C4D-F4B4-1F26C024BA64}"/>
              </a:ext>
            </a:extLst>
          </p:cNvPr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5760 w 5760"/>
              <a:gd name="T3" fmla="*/ 0 h 528"/>
              <a:gd name="T4" fmla="*/ 5760 w 5760"/>
              <a:gd name="T5" fmla="*/ 528 h 528"/>
              <a:gd name="T6" fmla="*/ 48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id="{B2069E77-FF6D-9CC2-3852-4EB8371E99CB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C76BF231-8022-FCF7-E927-B39306C85600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9">
            <a:extLst>
              <a:ext uri="{FF2B5EF4-FFF2-40B4-BE49-F238E27FC236}">
                <a16:creationId xmlns:a16="http://schemas.microsoft.com/office/drawing/2014/main" id="{B7791049-AE0D-5943-C4B1-E435AEBD4A81}"/>
              </a:ext>
            </a:extLst>
          </p:cNvPr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Нашивка 20">
            <a:extLst>
              <a:ext uri="{FF2B5EF4-FFF2-40B4-BE49-F238E27FC236}">
                <a16:creationId xmlns:a16="http://schemas.microsoft.com/office/drawing/2014/main" id="{42FF5061-D898-D5B2-8206-66C9D74AE736}"/>
              </a:ext>
            </a:extLst>
          </p:cNvPr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4">
            <a:extLst>
              <a:ext uri="{FF2B5EF4-FFF2-40B4-BE49-F238E27FC236}">
                <a16:creationId xmlns:a16="http://schemas.microsoft.com/office/drawing/2014/main" id="{5424FE2E-8368-8A5F-0020-95884A95B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>
            <a:extLst>
              <a:ext uri="{FF2B5EF4-FFF2-40B4-BE49-F238E27FC236}">
                <a16:creationId xmlns:a16="http://schemas.microsoft.com/office/drawing/2014/main" id="{D27A0719-5713-3BA7-1975-3AB8EC6B8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>
            <a:extLst>
              <a:ext uri="{FF2B5EF4-FFF2-40B4-BE49-F238E27FC236}">
                <a16:creationId xmlns:a16="http://schemas.microsoft.com/office/drawing/2014/main" id="{6E8847EB-4696-A888-5843-EA09805DB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44BE8-CB7E-46F2-B022-584027B2EA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83937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>
            <a:extLst>
              <a:ext uri="{FF2B5EF4-FFF2-40B4-BE49-F238E27FC236}">
                <a16:creationId xmlns:a16="http://schemas.microsoft.com/office/drawing/2014/main" id="{CAC8AA1F-927F-EA1B-050F-300F4F020E1D}"/>
              </a:ext>
            </a:extLst>
          </p:cNvPr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027" name="Полилиния 11">
            <a:extLst>
              <a:ext uri="{FF2B5EF4-FFF2-40B4-BE49-F238E27FC236}">
                <a16:creationId xmlns:a16="http://schemas.microsoft.com/office/drawing/2014/main" id="{91C8922B-8487-D513-E171-C7A346725544}"/>
              </a:ext>
            </a:extLst>
          </p:cNvPr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5760 w 5760"/>
              <a:gd name="T3" fmla="*/ 0 h 528"/>
              <a:gd name="T4" fmla="*/ 5760 w 5760"/>
              <a:gd name="T5" fmla="*/ 528 h 528"/>
              <a:gd name="T6" fmla="*/ 48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>
            <a:extLst>
              <a:ext uri="{FF2B5EF4-FFF2-40B4-BE49-F238E27FC236}">
                <a16:creationId xmlns:a16="http://schemas.microsoft.com/office/drawing/2014/main" id="{5A4537B6-82BF-14E3-2D7D-AEBEA63B785C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F3E865A9-EED3-6CE4-7A2D-FE3F8353BE6E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1E8AD90A-C36E-30FE-35A7-0C739BD63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3" name="Текст 29">
            <a:extLst>
              <a:ext uri="{FF2B5EF4-FFF2-40B4-BE49-F238E27FC236}">
                <a16:creationId xmlns:a16="http://schemas.microsoft.com/office/drawing/2014/main" id="{9FD1153B-3EC1-F2F2-6AE2-315DEDE7911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0" name="Дата 9">
            <a:extLst>
              <a:ext uri="{FF2B5EF4-FFF2-40B4-BE49-F238E27FC236}">
                <a16:creationId xmlns:a16="http://schemas.microsoft.com/office/drawing/2014/main" id="{856A1718-DEBB-8743-BEC9-DBDA8D1BC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>
            <a:extLst>
              <a:ext uri="{FF2B5EF4-FFF2-40B4-BE49-F238E27FC236}">
                <a16:creationId xmlns:a16="http://schemas.microsoft.com/office/drawing/2014/main" id="{6E98E15B-C554-035A-3EFD-39F177D77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>
            <a:extLst>
              <a:ext uri="{FF2B5EF4-FFF2-40B4-BE49-F238E27FC236}">
                <a16:creationId xmlns:a16="http://schemas.microsoft.com/office/drawing/2014/main" id="{37F64D61-5B34-FB3D-17D7-D96877834F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64C105A9-B1B6-4A17-8B43-1D7902C15DB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 spd="slow">
    <p:wedge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6" descr="6e1.gif">
            <a:extLst>
              <a:ext uri="{FF2B5EF4-FFF2-40B4-BE49-F238E27FC236}">
                <a16:creationId xmlns:a16="http://schemas.microsoft.com/office/drawing/2014/main" id="{1D424F50-E7BF-7F15-31FE-7AFB7E768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247900"/>
            <a:ext cx="9525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5">
            <a:extLst>
              <a:ext uri="{FF2B5EF4-FFF2-40B4-BE49-F238E27FC236}">
                <a16:creationId xmlns:a16="http://schemas.microsoft.com/office/drawing/2014/main" id="{7728D6DC-7D56-40E6-0D9A-82F357EB173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33500" y="1158875"/>
            <a:ext cx="6515100" cy="990600"/>
          </a:xfrm>
        </p:spPr>
        <p:txBody>
          <a:bodyPr/>
          <a:lstStyle/>
          <a:p>
            <a:pPr marR="0" eaLnBrk="1" hangingPunct="1"/>
            <a:r>
              <a:rPr lang="ru-RU" altLang="ru-RU" sz="2400"/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D04325B-FACB-BD88-323D-3FFC6388AEFA}"/>
              </a:ext>
            </a:extLst>
          </p:cNvPr>
          <p:cNvSpPr/>
          <p:nvPr/>
        </p:nvSpPr>
        <p:spPr>
          <a:xfrm>
            <a:off x="1013112" y="1195685"/>
            <a:ext cx="7659662" cy="34163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+mn-cs"/>
              </a:rPr>
              <a:t>Урок  геометрии</a:t>
            </a:r>
          </a:p>
          <a:p>
            <a:pPr algn="ctr">
              <a:defRPr/>
            </a:pPr>
            <a:r>
              <a:rPr lang="ru-RU" sz="5400" b="1" cap="all" dirty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+mn-cs"/>
              </a:rPr>
              <a:t>В 8 классе</a:t>
            </a:r>
          </a:p>
          <a:p>
            <a:pPr algn="ctr">
              <a:defRPr/>
            </a:pPr>
            <a:r>
              <a:rPr lang="ru-RU" sz="5400" b="1" cap="all" dirty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+mn-cs"/>
              </a:rPr>
              <a:t>По теме </a:t>
            </a:r>
          </a:p>
          <a:p>
            <a:pPr algn="ctr">
              <a:defRPr/>
            </a:pPr>
            <a:r>
              <a:rPr lang="ru-RU" sz="54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+mn-cs"/>
              </a:rPr>
              <a:t>«МНОГОУГОЛЬНИКИ»</a:t>
            </a:r>
          </a:p>
        </p:txBody>
      </p:sp>
      <p:pic>
        <p:nvPicPr>
          <p:cNvPr id="14342" name="Рисунок 8" descr="1septembre_01.gif">
            <a:extLst>
              <a:ext uri="{FF2B5EF4-FFF2-40B4-BE49-F238E27FC236}">
                <a16:creationId xmlns:a16="http://schemas.microsoft.com/office/drawing/2014/main" id="{37FCA996-E291-16B8-0F0E-1D58F71DD2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128838"/>
            <a:ext cx="2038350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C:\Users\Ира\Pictures\8l2.gif">
            <a:extLst>
              <a:ext uri="{FF2B5EF4-FFF2-40B4-BE49-F238E27FC236}">
                <a16:creationId xmlns:a16="http://schemas.microsoft.com/office/drawing/2014/main" id="{AC25B021-5137-1D92-DB2D-1557C4A1CBB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975"/>
            <a:ext cx="91440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7" descr="C:\Users\Ира\Pictures\8l2.gif">
            <a:extLst>
              <a:ext uri="{FF2B5EF4-FFF2-40B4-BE49-F238E27FC236}">
                <a16:creationId xmlns:a16="http://schemas.microsoft.com/office/drawing/2014/main" id="{8D5A5967-020A-57CD-7671-51DC8154749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91300"/>
            <a:ext cx="91440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4E68EB01-5F3E-695D-2A4C-0EA3B2E0CE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57700" y="904875"/>
            <a:ext cx="4543425" cy="45259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Внешняя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</a:t>
            </a:r>
          </a:p>
        </p:txBody>
      </p:sp>
      <p:sp>
        <p:nvSpPr>
          <p:cNvPr id="5" name="Полилиния 4">
            <a:extLst>
              <a:ext uri="{FF2B5EF4-FFF2-40B4-BE49-F238E27FC236}">
                <a16:creationId xmlns:a16="http://schemas.microsoft.com/office/drawing/2014/main" id="{E8C5FB7E-08D3-4D14-2F98-C0CDAD493B2F}"/>
              </a:ext>
            </a:extLst>
          </p:cNvPr>
          <p:cNvSpPr/>
          <p:nvPr/>
        </p:nvSpPr>
        <p:spPr>
          <a:xfrm>
            <a:off x="352425" y="819150"/>
            <a:ext cx="5010150" cy="4752975"/>
          </a:xfrm>
          <a:custGeom>
            <a:avLst/>
            <a:gdLst>
              <a:gd name="connsiteX0" fmla="*/ 200025 w 3571875"/>
              <a:gd name="connsiteY0" fmla="*/ 866775 h 3067050"/>
              <a:gd name="connsiteX1" fmla="*/ 1190625 w 3571875"/>
              <a:gd name="connsiteY1" fmla="*/ 0 h 3067050"/>
              <a:gd name="connsiteX2" fmla="*/ 1676400 w 3571875"/>
              <a:gd name="connsiteY2" fmla="*/ 409575 h 3067050"/>
              <a:gd name="connsiteX3" fmla="*/ 2371725 w 3571875"/>
              <a:gd name="connsiteY3" fmla="*/ 114300 h 3067050"/>
              <a:gd name="connsiteX4" fmla="*/ 2476500 w 3571875"/>
              <a:gd name="connsiteY4" fmla="*/ 790575 h 3067050"/>
              <a:gd name="connsiteX5" fmla="*/ 3571875 w 3571875"/>
              <a:gd name="connsiteY5" fmla="*/ 1276350 h 3067050"/>
              <a:gd name="connsiteX6" fmla="*/ 3162300 w 3571875"/>
              <a:gd name="connsiteY6" fmla="*/ 2066925 h 3067050"/>
              <a:gd name="connsiteX7" fmla="*/ 3124200 w 3571875"/>
              <a:gd name="connsiteY7" fmla="*/ 2914650 h 3067050"/>
              <a:gd name="connsiteX8" fmla="*/ 2019300 w 3571875"/>
              <a:gd name="connsiteY8" fmla="*/ 2924175 h 3067050"/>
              <a:gd name="connsiteX9" fmla="*/ 219075 w 3571875"/>
              <a:gd name="connsiteY9" fmla="*/ 3067050 h 3067050"/>
              <a:gd name="connsiteX10" fmla="*/ 447675 w 3571875"/>
              <a:gd name="connsiteY10" fmla="*/ 2343150 h 3067050"/>
              <a:gd name="connsiteX11" fmla="*/ 0 w 3571875"/>
              <a:gd name="connsiteY11" fmla="*/ 1943100 h 3067050"/>
              <a:gd name="connsiteX12" fmla="*/ 942975 w 3571875"/>
              <a:gd name="connsiteY12" fmla="*/ 1276350 h 3067050"/>
              <a:gd name="connsiteX13" fmla="*/ 200025 w 3571875"/>
              <a:gd name="connsiteY13" fmla="*/ 866775 h 306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71875" h="3067050">
                <a:moveTo>
                  <a:pt x="200025" y="866775"/>
                </a:moveTo>
                <a:lnTo>
                  <a:pt x="1190625" y="0"/>
                </a:lnTo>
                <a:lnTo>
                  <a:pt x="1676400" y="409575"/>
                </a:lnTo>
                <a:lnTo>
                  <a:pt x="2371725" y="114300"/>
                </a:lnTo>
                <a:lnTo>
                  <a:pt x="2476500" y="790575"/>
                </a:lnTo>
                <a:lnTo>
                  <a:pt x="3571875" y="1276350"/>
                </a:lnTo>
                <a:lnTo>
                  <a:pt x="3162300" y="2066925"/>
                </a:lnTo>
                <a:lnTo>
                  <a:pt x="3124200" y="2914650"/>
                </a:lnTo>
                <a:lnTo>
                  <a:pt x="2019300" y="2924175"/>
                </a:lnTo>
                <a:lnTo>
                  <a:pt x="219075" y="3067050"/>
                </a:lnTo>
                <a:lnTo>
                  <a:pt x="447675" y="2343150"/>
                </a:lnTo>
                <a:lnTo>
                  <a:pt x="0" y="1943100"/>
                </a:lnTo>
                <a:lnTo>
                  <a:pt x="942975" y="1276350"/>
                </a:lnTo>
                <a:lnTo>
                  <a:pt x="200025" y="866775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0033CC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</a:p>
          <a:p>
            <a:pPr>
              <a:defRPr/>
            </a:pPr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7D2371D-2E89-BC3F-FE8D-26440F719077}"/>
              </a:ext>
            </a:extLst>
          </p:cNvPr>
          <p:cNvSpPr/>
          <p:nvPr/>
        </p:nvSpPr>
        <p:spPr>
          <a:xfrm>
            <a:off x="1038225" y="3248025"/>
            <a:ext cx="45720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Внутренняя                                           </a:t>
            </a: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область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0A069FB0-4B3D-614A-29A5-BD3AAAEB8151}"/>
              </a:ext>
            </a:extLst>
          </p:cNvPr>
          <p:cNvSpPr/>
          <p:nvPr/>
        </p:nvSpPr>
        <p:spPr>
          <a:xfrm>
            <a:off x="3286125" y="2609850"/>
            <a:ext cx="4610100" cy="3086100"/>
          </a:xfrm>
          <a:custGeom>
            <a:avLst/>
            <a:gdLst>
              <a:gd name="connsiteX0" fmla="*/ 266700 w 2476500"/>
              <a:gd name="connsiteY0" fmla="*/ 133350 h 3086100"/>
              <a:gd name="connsiteX1" fmla="*/ 1828800 w 2476500"/>
              <a:gd name="connsiteY1" fmla="*/ 0 h 3086100"/>
              <a:gd name="connsiteX2" fmla="*/ 2476500 w 2476500"/>
              <a:gd name="connsiteY2" fmla="*/ 1257300 h 3086100"/>
              <a:gd name="connsiteX3" fmla="*/ 1285875 w 2476500"/>
              <a:gd name="connsiteY3" fmla="*/ 3086100 h 3086100"/>
              <a:gd name="connsiteX4" fmla="*/ 0 w 2476500"/>
              <a:gd name="connsiteY4" fmla="*/ 2000250 h 3086100"/>
              <a:gd name="connsiteX5" fmla="*/ 266700 w 2476500"/>
              <a:gd name="connsiteY5" fmla="*/ 13335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6500" h="3086100">
                <a:moveTo>
                  <a:pt x="266700" y="133350"/>
                </a:moveTo>
                <a:lnTo>
                  <a:pt x="1828800" y="0"/>
                </a:lnTo>
                <a:lnTo>
                  <a:pt x="2476500" y="1257300"/>
                </a:lnTo>
                <a:lnTo>
                  <a:pt x="1285875" y="3086100"/>
                </a:lnTo>
                <a:lnTo>
                  <a:pt x="0" y="2000250"/>
                </a:lnTo>
                <a:lnTo>
                  <a:pt x="266700" y="133350"/>
                </a:lnTo>
                <a:close/>
              </a:path>
            </a:pathLst>
          </a:custGeom>
          <a:solidFill>
            <a:srgbClr val="00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79" name="Text Box 4">
            <a:extLst>
              <a:ext uri="{FF2B5EF4-FFF2-40B4-BE49-F238E27FC236}">
                <a16:creationId xmlns:a16="http://schemas.microsoft.com/office/drawing/2014/main" id="{E21696BA-BC41-7667-2869-8F4A52304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13" y="3160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4580" name="Line 5">
            <a:extLst>
              <a:ext uri="{FF2B5EF4-FFF2-40B4-BE49-F238E27FC236}">
                <a16:creationId xmlns:a16="http://schemas.microsoft.com/office/drawing/2014/main" id="{E3364DFD-E0EE-9DB2-E6F7-F900EB9F225A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2050" y="4292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1" name="Text Box 12">
            <a:extLst>
              <a:ext uri="{FF2B5EF4-FFF2-40B4-BE49-F238E27FC236}">
                <a16:creationId xmlns:a16="http://schemas.microsoft.com/office/drawing/2014/main" id="{977609D1-A2E8-2BAD-BDAA-230EC6198C67}"/>
              </a:ext>
            </a:extLst>
          </p:cNvPr>
          <p:cNvSpPr txBox="1">
            <a:spLocks noChangeArrowheads="1"/>
          </p:cNvSpPr>
          <p:nvPr/>
        </p:nvSpPr>
        <p:spPr bwMode="auto">
          <a:xfrm rot="1795944">
            <a:off x="1619250" y="3922713"/>
            <a:ext cx="7921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24582" name="Text Box 20">
            <a:extLst>
              <a:ext uri="{FF2B5EF4-FFF2-40B4-BE49-F238E27FC236}">
                <a16:creationId xmlns:a16="http://schemas.microsoft.com/office/drawing/2014/main" id="{852F8E0B-9083-D22D-7B1C-C436F72FB1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" y="373063"/>
            <a:ext cx="9058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i="1">
                <a:solidFill>
                  <a:schemeClr val="tx2"/>
                </a:solidFill>
              </a:rPr>
              <a:t>Задача 2.  Сколько диагоналей имеет пятиугольник?</a:t>
            </a:r>
          </a:p>
        </p:txBody>
      </p:sp>
      <p:sp>
        <p:nvSpPr>
          <p:cNvPr id="13336" name="Line 24">
            <a:extLst>
              <a:ext uri="{FF2B5EF4-FFF2-40B4-BE49-F238E27FC236}">
                <a16:creationId xmlns:a16="http://schemas.microsoft.com/office/drawing/2014/main" id="{D355AA83-B634-3CBE-A5E7-BEF2EB1207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57550" y="3886200"/>
            <a:ext cx="4619625" cy="7143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8" name="Line 26">
            <a:extLst>
              <a:ext uri="{FF2B5EF4-FFF2-40B4-BE49-F238E27FC236}">
                <a16:creationId xmlns:a16="http://schemas.microsoft.com/office/drawing/2014/main" id="{93AEC934-8B85-FC93-3831-1375C81E9DC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3650" y="2755900"/>
            <a:ext cx="1863725" cy="29591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9" name="Line 27">
            <a:extLst>
              <a:ext uri="{FF2B5EF4-FFF2-40B4-BE49-F238E27FC236}">
                <a16:creationId xmlns:a16="http://schemas.microsoft.com/office/drawing/2014/main" id="{EE897C6A-2C73-E1F2-E941-D4ED4232A8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95650" y="2638425"/>
            <a:ext cx="3409950" cy="1981200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1" name="Line 29">
            <a:extLst>
              <a:ext uri="{FF2B5EF4-FFF2-40B4-BE49-F238E27FC236}">
                <a16:creationId xmlns:a16="http://schemas.microsoft.com/office/drawing/2014/main" id="{BE614D57-1CBC-4D5B-80B6-1CF9C9706B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7850" y="2638425"/>
            <a:ext cx="1041400" cy="3048000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4" name="Line 32">
            <a:extLst>
              <a:ext uri="{FF2B5EF4-FFF2-40B4-BE49-F238E27FC236}">
                <a16:creationId xmlns:a16="http://schemas.microsoft.com/office/drawing/2014/main" id="{F95D799E-B560-456B-5194-B7B94BA11F2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94125" y="2771775"/>
            <a:ext cx="4102100" cy="11144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8" name="Text Box 34">
            <a:extLst>
              <a:ext uri="{FF2B5EF4-FFF2-40B4-BE49-F238E27FC236}">
                <a16:creationId xmlns:a16="http://schemas.microsoft.com/office/drawing/2014/main" id="{0A6179CC-078D-32A9-0C1D-8F60581A2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2175" y="4922838"/>
            <a:ext cx="682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40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>
            <a:extLst>
              <a:ext uri="{FF2B5EF4-FFF2-40B4-BE49-F238E27FC236}">
                <a16:creationId xmlns:a16="http://schemas.microsoft.com/office/drawing/2014/main" id="{9A311186-E876-CECB-E6E5-3924E0D41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13" y="3160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5603" name="Line 5">
            <a:extLst>
              <a:ext uri="{FF2B5EF4-FFF2-40B4-BE49-F238E27FC236}">
                <a16:creationId xmlns:a16="http://schemas.microsoft.com/office/drawing/2014/main" id="{EA04CAD4-A46F-33BD-FA06-E4CEA98EBBD1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2050" y="4292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4" name="Text Box 12">
            <a:extLst>
              <a:ext uri="{FF2B5EF4-FFF2-40B4-BE49-F238E27FC236}">
                <a16:creationId xmlns:a16="http://schemas.microsoft.com/office/drawing/2014/main" id="{1FED59C0-FBE3-FA9C-16B8-E570CF71C4B0}"/>
              </a:ext>
            </a:extLst>
          </p:cNvPr>
          <p:cNvSpPr txBox="1">
            <a:spLocks noChangeArrowheads="1"/>
          </p:cNvSpPr>
          <p:nvPr/>
        </p:nvSpPr>
        <p:spPr bwMode="auto">
          <a:xfrm rot="1795944">
            <a:off x="1619250" y="3922713"/>
            <a:ext cx="7921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25605" name="Text Box 20">
            <a:extLst>
              <a:ext uri="{FF2B5EF4-FFF2-40B4-BE49-F238E27FC236}">
                <a16:creationId xmlns:a16="http://schemas.microsoft.com/office/drawing/2014/main" id="{25356C36-6F0A-B411-01F0-7C407D7B4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" y="373063"/>
            <a:ext cx="9058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i="1">
                <a:solidFill>
                  <a:schemeClr val="tx2"/>
                </a:solidFill>
              </a:rPr>
              <a:t>Задача.  Сколько диагоналей имеет шестиугольник?</a:t>
            </a:r>
          </a:p>
        </p:txBody>
      </p:sp>
      <p:sp>
        <p:nvSpPr>
          <p:cNvPr id="15366" name="AutoShape 21">
            <a:extLst>
              <a:ext uri="{FF2B5EF4-FFF2-40B4-BE49-F238E27FC236}">
                <a16:creationId xmlns:a16="http://schemas.microsoft.com/office/drawing/2014/main" id="{4C73B110-723E-00C8-E4B9-9CAB4AB90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00" y="1857375"/>
            <a:ext cx="4692650" cy="3609975"/>
          </a:xfrm>
          <a:prstGeom prst="hexagon">
            <a:avLst>
              <a:gd name="adj" fmla="val 40506"/>
              <a:gd name="vf" fmla="val 115470"/>
            </a:avLst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+mn-cs"/>
            </a:endParaRPr>
          </a:p>
        </p:txBody>
      </p:sp>
      <p:sp>
        <p:nvSpPr>
          <p:cNvPr id="13336" name="Line 24">
            <a:extLst>
              <a:ext uri="{FF2B5EF4-FFF2-40B4-BE49-F238E27FC236}">
                <a16:creationId xmlns:a16="http://schemas.microsoft.com/office/drawing/2014/main" id="{6E0D3879-9CC7-AA32-51BB-D67F5B765E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47875" y="3657600"/>
            <a:ext cx="4648200" cy="460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8" name="Line 26">
            <a:extLst>
              <a:ext uri="{FF2B5EF4-FFF2-40B4-BE49-F238E27FC236}">
                <a16:creationId xmlns:a16="http://schemas.microsoft.com/office/drawing/2014/main" id="{8C6D36DA-D3B2-F164-9A07-44899BB25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0275" y="1841500"/>
            <a:ext cx="1787525" cy="358775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9" name="Line 27">
            <a:extLst>
              <a:ext uri="{FF2B5EF4-FFF2-40B4-BE49-F238E27FC236}">
                <a16:creationId xmlns:a16="http://schemas.microsoft.com/office/drawing/2014/main" id="{824BD57D-53A3-B6ED-23FB-5A0D2EAB100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5675" y="1828800"/>
            <a:ext cx="1784350" cy="3648075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0" name="Line 28">
            <a:extLst>
              <a:ext uri="{FF2B5EF4-FFF2-40B4-BE49-F238E27FC236}">
                <a16:creationId xmlns:a16="http://schemas.microsoft.com/office/drawing/2014/main" id="{DA561633-E351-74B3-3D78-229A4F2C9E1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0275" y="1841500"/>
            <a:ext cx="46038" cy="362585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1" name="Line 29">
            <a:extLst>
              <a:ext uri="{FF2B5EF4-FFF2-40B4-BE49-F238E27FC236}">
                <a16:creationId xmlns:a16="http://schemas.microsoft.com/office/drawing/2014/main" id="{CDE54637-9B3F-F95B-C84B-D57EF4E9913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14938" y="1828800"/>
            <a:ext cx="46037" cy="3571875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2" name="Line 30">
            <a:extLst>
              <a:ext uri="{FF2B5EF4-FFF2-40B4-BE49-F238E27FC236}">
                <a16:creationId xmlns:a16="http://schemas.microsoft.com/office/drawing/2014/main" id="{980E1864-EC50-1A87-A977-EF2AFF348C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28825" y="1876425"/>
            <a:ext cx="3219450" cy="17716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3" name="Line 31">
            <a:extLst>
              <a:ext uri="{FF2B5EF4-FFF2-40B4-BE49-F238E27FC236}">
                <a16:creationId xmlns:a16="http://schemas.microsoft.com/office/drawing/2014/main" id="{F3EC3003-96C5-F9CE-E4A0-0A4F78F73B1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0725" y="3667125"/>
            <a:ext cx="3267075" cy="17716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4" name="Line 32">
            <a:extLst>
              <a:ext uri="{FF2B5EF4-FFF2-40B4-BE49-F238E27FC236}">
                <a16:creationId xmlns:a16="http://schemas.microsoft.com/office/drawing/2014/main" id="{E523CFCE-CB7F-DA23-D3FF-B17CFBFE3BCF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0275" y="1828800"/>
            <a:ext cx="3216275" cy="181927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5" name="Line 33">
            <a:extLst>
              <a:ext uri="{FF2B5EF4-FFF2-40B4-BE49-F238E27FC236}">
                <a16:creationId xmlns:a16="http://schemas.microsoft.com/office/drawing/2014/main" id="{F04A89B8-8AA5-40C9-A1B7-2E95080FC4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76625" y="3667125"/>
            <a:ext cx="3219450" cy="1809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6" name="Text Box 34">
            <a:extLst>
              <a:ext uri="{FF2B5EF4-FFF2-40B4-BE49-F238E27FC236}">
                <a16:creationId xmlns:a16="http://schemas.microsoft.com/office/drawing/2014/main" id="{78230CB6-2179-93FC-B23E-E4097DC93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2175" y="4922838"/>
            <a:ext cx="682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40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096183-D038-AF81-93FD-FA23A123B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97B95469-FBE5-A8F0-0EBB-C3C8F387311A}"/>
              </a:ext>
            </a:extLst>
          </p:cNvPr>
          <p:cNvSpPr txBox="1">
            <a:spLocks/>
          </p:cNvSpPr>
          <p:nvPr/>
        </p:nvSpPr>
        <p:spPr bwMode="auto">
          <a:xfrm>
            <a:off x="704850" y="2362200"/>
            <a:ext cx="5524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3600" dirty="0">
                <a:solidFill>
                  <a:srgbClr val="C00000"/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6" name="Полилиния 5">
            <a:extLst>
              <a:ext uri="{FF2B5EF4-FFF2-40B4-BE49-F238E27FC236}">
                <a16:creationId xmlns:a16="http://schemas.microsoft.com/office/drawing/2014/main" id="{5CA4EA00-D0E6-B885-862A-20EA01E12958}"/>
              </a:ext>
            </a:extLst>
          </p:cNvPr>
          <p:cNvSpPr/>
          <p:nvPr/>
        </p:nvSpPr>
        <p:spPr>
          <a:xfrm>
            <a:off x="1038225" y="2019300"/>
            <a:ext cx="2971800" cy="2724150"/>
          </a:xfrm>
          <a:custGeom>
            <a:avLst/>
            <a:gdLst>
              <a:gd name="connsiteX0" fmla="*/ 57150 w 2962275"/>
              <a:gd name="connsiteY0" fmla="*/ 895350 h 2762250"/>
              <a:gd name="connsiteX1" fmla="*/ 0 w 2962275"/>
              <a:gd name="connsiteY1" fmla="*/ 2762250 h 2762250"/>
              <a:gd name="connsiteX2" fmla="*/ 1514475 w 2962275"/>
              <a:gd name="connsiteY2" fmla="*/ 2743200 h 2762250"/>
              <a:gd name="connsiteX3" fmla="*/ 2962275 w 2962275"/>
              <a:gd name="connsiteY3" fmla="*/ 904875 h 2762250"/>
              <a:gd name="connsiteX4" fmla="*/ 1495425 w 2962275"/>
              <a:gd name="connsiteY4" fmla="*/ 0 h 2762250"/>
              <a:gd name="connsiteX5" fmla="*/ 57150 w 2962275"/>
              <a:gd name="connsiteY5" fmla="*/ 8953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62275" h="2762250">
                <a:moveTo>
                  <a:pt x="57150" y="895350"/>
                </a:moveTo>
                <a:lnTo>
                  <a:pt x="0" y="2762250"/>
                </a:lnTo>
                <a:lnTo>
                  <a:pt x="1514475" y="2743200"/>
                </a:lnTo>
                <a:lnTo>
                  <a:pt x="2962275" y="904875"/>
                </a:lnTo>
                <a:lnTo>
                  <a:pt x="1495425" y="0"/>
                </a:lnTo>
                <a:lnTo>
                  <a:pt x="57150" y="895350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B7EB523D-9E71-0C29-1E5A-5783769288E7}"/>
              </a:ext>
            </a:extLst>
          </p:cNvPr>
          <p:cNvSpPr/>
          <p:nvPr/>
        </p:nvSpPr>
        <p:spPr>
          <a:xfrm>
            <a:off x="1076325" y="2905125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09D78BFD-705B-26C7-F871-8A62D20BF5B8}"/>
              </a:ext>
            </a:extLst>
          </p:cNvPr>
          <p:cNvSpPr/>
          <p:nvPr/>
        </p:nvSpPr>
        <p:spPr>
          <a:xfrm>
            <a:off x="2495550" y="1981200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A05E08B3-B795-E4B5-91C1-4E8B726508BE}"/>
              </a:ext>
            </a:extLst>
          </p:cNvPr>
          <p:cNvSpPr/>
          <p:nvPr/>
        </p:nvSpPr>
        <p:spPr>
          <a:xfrm>
            <a:off x="3924300" y="2886075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6E35F87-E67A-E7F8-E164-253467026570}"/>
              </a:ext>
            </a:extLst>
          </p:cNvPr>
          <p:cNvSpPr/>
          <p:nvPr/>
        </p:nvSpPr>
        <p:spPr>
          <a:xfrm>
            <a:off x="2514600" y="4686300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98C7933B-A7B0-6FC0-940C-C52ED6DD6992}"/>
              </a:ext>
            </a:extLst>
          </p:cNvPr>
          <p:cNvSpPr/>
          <p:nvPr/>
        </p:nvSpPr>
        <p:spPr>
          <a:xfrm>
            <a:off x="1028700" y="4714875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1067884F-A596-172B-451F-69BBC26549B9}"/>
              </a:ext>
            </a:extLst>
          </p:cNvPr>
          <p:cNvCxnSpPr/>
          <p:nvPr/>
        </p:nvCxnSpPr>
        <p:spPr>
          <a:xfrm rot="5400000" flipH="1" flipV="1">
            <a:off x="2559844" y="1496219"/>
            <a:ext cx="36513" cy="2892425"/>
          </a:xfrm>
          <a:prstGeom prst="line">
            <a:avLst/>
          </a:prstGeom>
          <a:ln w="28575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0AC70C6-5431-979F-DFF1-1210C0BA6123}"/>
              </a:ext>
            </a:extLst>
          </p:cNvPr>
          <p:cNvCxnSpPr/>
          <p:nvPr/>
        </p:nvCxnSpPr>
        <p:spPr>
          <a:xfrm rot="16200000" flipH="1">
            <a:off x="909638" y="3067050"/>
            <a:ext cx="1781175" cy="1438275"/>
          </a:xfrm>
          <a:prstGeom prst="line">
            <a:avLst/>
          </a:prstGeom>
          <a:ln w="28575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>
            <a:extLst>
              <a:ext uri="{FF2B5EF4-FFF2-40B4-BE49-F238E27FC236}">
                <a16:creationId xmlns:a16="http://schemas.microsoft.com/office/drawing/2014/main" id="{CDB07DE3-9062-B717-FAD9-081FADE58AA8}"/>
              </a:ext>
            </a:extLst>
          </p:cNvPr>
          <p:cNvSpPr/>
          <p:nvPr/>
        </p:nvSpPr>
        <p:spPr>
          <a:xfrm>
            <a:off x="1114425" y="2038350"/>
            <a:ext cx="2914650" cy="89535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id="{8B992BB5-A524-FB27-1C0C-A2C2D143DD9F}"/>
              </a:ext>
            </a:extLst>
          </p:cNvPr>
          <p:cNvSpPr/>
          <p:nvPr/>
        </p:nvSpPr>
        <p:spPr>
          <a:xfrm>
            <a:off x="1066800" y="2914650"/>
            <a:ext cx="1495425" cy="1828800"/>
          </a:xfrm>
          <a:prstGeom prst="triangle">
            <a:avLst>
              <a:gd name="adj" fmla="val 2576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одержимое 3">
            <a:extLst>
              <a:ext uri="{FF2B5EF4-FFF2-40B4-BE49-F238E27FC236}">
                <a16:creationId xmlns:a16="http://schemas.microsoft.com/office/drawing/2014/main" id="{3D69C952-3775-7EAD-1987-903284E85C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81475" y="1304925"/>
            <a:ext cx="4457700" cy="4286250"/>
          </a:xfrm>
        </p:spPr>
        <p:txBody>
          <a:bodyPr/>
          <a:lstStyle/>
          <a:p>
            <a:pPr eaLnBrk="1" hangingPunct="1">
              <a:buFont typeface="Wingdings 3" panose="05040102010807070707" pitchFamily="18" charset="2"/>
              <a:buNone/>
            </a:pPr>
            <a:r>
              <a:rPr lang="ru-RU" altLang="ru-RU"/>
              <a:t>    Разделим этот многоугольник  на несколько  треугольников, проведя из  вершины </a:t>
            </a:r>
            <a:r>
              <a:rPr lang="ru-RU" altLang="ru-RU" b="1">
                <a:solidFill>
                  <a:srgbClr val="C00000"/>
                </a:solidFill>
              </a:rPr>
              <a:t>А</a:t>
            </a:r>
            <a:r>
              <a:rPr lang="ru-RU" altLang="ru-RU"/>
              <a:t> все диагонали.</a:t>
            </a:r>
            <a:endParaRPr lang="en-US" altLang="ru-RU"/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ru-RU" altLang="ru-RU">
                <a:solidFill>
                  <a:srgbClr val="C00000"/>
                </a:solidFill>
              </a:rPr>
              <a:t> 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ru-RU" altLang="ru-RU">
                <a:solidFill>
                  <a:srgbClr val="C00000"/>
                </a:solidFill>
              </a:rPr>
              <a:t>Сколько получилось треугольников?</a:t>
            </a:r>
          </a:p>
        </p:txBody>
      </p:sp>
      <p:sp>
        <p:nvSpPr>
          <p:cNvPr id="26649" name="Прямоугольник 16">
            <a:extLst>
              <a:ext uri="{FF2B5EF4-FFF2-40B4-BE49-F238E27FC236}">
                <a16:creationId xmlns:a16="http://schemas.microsoft.com/office/drawing/2014/main" id="{E699ADC1-C7C5-3A2F-C81C-C197C51B7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675" y="596900"/>
            <a:ext cx="5480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0033CC"/>
                </a:solidFill>
              </a:rPr>
              <a:t>Найти  сумму  углов  многоугольника</a:t>
            </a:r>
            <a:endParaRPr lang="ru-RU" altLang="ru-RU" sz="240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E5657B-4741-9E3B-FBD9-FA8F74E11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651" name="Текст 3">
            <a:extLst>
              <a:ext uri="{FF2B5EF4-FFF2-40B4-BE49-F238E27FC236}">
                <a16:creationId xmlns:a16="http://schemas.microsoft.com/office/drawing/2014/main" id="{E5D8D2F9-0B82-6CD7-7ED9-137979D52D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3143250"/>
          </a:xfrm>
        </p:spPr>
        <p:txBody>
          <a:bodyPr/>
          <a:lstStyle/>
          <a:p>
            <a:pPr eaLnBrk="1" hangingPunct="1">
              <a:buFont typeface="Wingdings 3" panose="05040102010807070707" pitchFamily="18" charset="2"/>
              <a:buNone/>
            </a:pPr>
            <a:r>
              <a:rPr lang="ru-RU" altLang="ru-RU"/>
              <a:t> Чему равна сумма углов треугольника?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ru-RU" altLang="ru-RU"/>
              <a:t>Найдите сумму всех углов  этого пятиугольника.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D42CFB34-DC09-57A6-CF29-0A7B028F81CE}"/>
              </a:ext>
            </a:extLst>
          </p:cNvPr>
          <p:cNvSpPr txBox="1">
            <a:spLocks/>
          </p:cNvSpPr>
          <p:nvPr/>
        </p:nvSpPr>
        <p:spPr bwMode="auto">
          <a:xfrm>
            <a:off x="704850" y="2362200"/>
            <a:ext cx="5524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3600" dirty="0">
                <a:solidFill>
                  <a:srgbClr val="C00000"/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6" name="Полилиния 5">
            <a:extLst>
              <a:ext uri="{FF2B5EF4-FFF2-40B4-BE49-F238E27FC236}">
                <a16:creationId xmlns:a16="http://schemas.microsoft.com/office/drawing/2014/main" id="{36CB83B6-08E6-DBFF-075B-718DAF6E3276}"/>
              </a:ext>
            </a:extLst>
          </p:cNvPr>
          <p:cNvSpPr/>
          <p:nvPr/>
        </p:nvSpPr>
        <p:spPr>
          <a:xfrm>
            <a:off x="1038225" y="2019300"/>
            <a:ext cx="2971800" cy="2724150"/>
          </a:xfrm>
          <a:custGeom>
            <a:avLst/>
            <a:gdLst>
              <a:gd name="connsiteX0" fmla="*/ 57150 w 2962275"/>
              <a:gd name="connsiteY0" fmla="*/ 895350 h 2762250"/>
              <a:gd name="connsiteX1" fmla="*/ 0 w 2962275"/>
              <a:gd name="connsiteY1" fmla="*/ 2762250 h 2762250"/>
              <a:gd name="connsiteX2" fmla="*/ 1514475 w 2962275"/>
              <a:gd name="connsiteY2" fmla="*/ 2743200 h 2762250"/>
              <a:gd name="connsiteX3" fmla="*/ 2962275 w 2962275"/>
              <a:gd name="connsiteY3" fmla="*/ 904875 h 2762250"/>
              <a:gd name="connsiteX4" fmla="*/ 1495425 w 2962275"/>
              <a:gd name="connsiteY4" fmla="*/ 0 h 2762250"/>
              <a:gd name="connsiteX5" fmla="*/ 57150 w 2962275"/>
              <a:gd name="connsiteY5" fmla="*/ 8953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62275" h="2762250">
                <a:moveTo>
                  <a:pt x="57150" y="895350"/>
                </a:moveTo>
                <a:lnTo>
                  <a:pt x="0" y="2762250"/>
                </a:lnTo>
                <a:lnTo>
                  <a:pt x="1514475" y="2743200"/>
                </a:lnTo>
                <a:lnTo>
                  <a:pt x="2962275" y="904875"/>
                </a:lnTo>
                <a:lnTo>
                  <a:pt x="1495425" y="0"/>
                </a:lnTo>
                <a:lnTo>
                  <a:pt x="57150" y="895350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78B138D-6E97-A3AD-091D-8CB1C1167CE8}"/>
              </a:ext>
            </a:extLst>
          </p:cNvPr>
          <p:cNvSpPr/>
          <p:nvPr/>
        </p:nvSpPr>
        <p:spPr>
          <a:xfrm>
            <a:off x="1076325" y="2905125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9E697FE7-BF18-6297-7B0B-696335D06AD2}"/>
              </a:ext>
            </a:extLst>
          </p:cNvPr>
          <p:cNvSpPr/>
          <p:nvPr/>
        </p:nvSpPr>
        <p:spPr>
          <a:xfrm>
            <a:off x="2495550" y="1981200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4A0BB261-1547-EADC-00A8-1712F2696F7D}"/>
              </a:ext>
            </a:extLst>
          </p:cNvPr>
          <p:cNvSpPr/>
          <p:nvPr/>
        </p:nvSpPr>
        <p:spPr>
          <a:xfrm>
            <a:off x="3924300" y="2886075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9FDF3167-801B-83CF-D71C-21BDE719813F}"/>
              </a:ext>
            </a:extLst>
          </p:cNvPr>
          <p:cNvSpPr/>
          <p:nvPr/>
        </p:nvSpPr>
        <p:spPr>
          <a:xfrm>
            <a:off x="2514600" y="4686300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6D8F0637-F07A-847A-E486-66982F4F64B2}"/>
              </a:ext>
            </a:extLst>
          </p:cNvPr>
          <p:cNvSpPr/>
          <p:nvPr/>
        </p:nvSpPr>
        <p:spPr>
          <a:xfrm>
            <a:off x="1028700" y="4714875"/>
            <a:ext cx="123825" cy="1143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Равнобедренный треугольник 13">
            <a:extLst>
              <a:ext uri="{FF2B5EF4-FFF2-40B4-BE49-F238E27FC236}">
                <a16:creationId xmlns:a16="http://schemas.microsoft.com/office/drawing/2014/main" id="{9A2B0283-3310-CA9A-04AB-431F7911910C}"/>
              </a:ext>
            </a:extLst>
          </p:cNvPr>
          <p:cNvSpPr/>
          <p:nvPr/>
        </p:nvSpPr>
        <p:spPr>
          <a:xfrm>
            <a:off x="1095375" y="2047875"/>
            <a:ext cx="2914650" cy="89535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id="{63D07DAD-8E8A-E68F-8763-E8F671D75A63}"/>
              </a:ext>
            </a:extLst>
          </p:cNvPr>
          <p:cNvSpPr/>
          <p:nvPr/>
        </p:nvSpPr>
        <p:spPr>
          <a:xfrm>
            <a:off x="1095375" y="2914650"/>
            <a:ext cx="1495425" cy="1828800"/>
          </a:xfrm>
          <a:prstGeom prst="triangle">
            <a:avLst>
              <a:gd name="adj" fmla="val 2576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FAD4C01-7F06-A72C-F156-825460C90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9675" y="5121275"/>
            <a:ext cx="3579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600">
                <a:solidFill>
                  <a:srgbClr val="FF0000"/>
                </a:solidFill>
              </a:rPr>
              <a:t>S=180°∙ </a:t>
            </a:r>
            <a:r>
              <a:rPr lang="ru-RU" altLang="ru-RU" sz="3600">
                <a:solidFill>
                  <a:srgbClr val="FF0000"/>
                </a:solidFill>
              </a:rPr>
              <a:t>3 </a:t>
            </a:r>
            <a:r>
              <a:rPr lang="en-US" altLang="ru-RU" sz="3600">
                <a:solidFill>
                  <a:srgbClr val="FF0000"/>
                </a:solidFill>
              </a:rPr>
              <a:t>=540°</a:t>
            </a:r>
            <a:endParaRPr lang="ru-RU" altLang="ru-RU" sz="360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>
            <a:extLst>
              <a:ext uri="{FF2B5EF4-FFF2-40B4-BE49-F238E27FC236}">
                <a16:creationId xmlns:a16="http://schemas.microsoft.com/office/drawing/2014/main" id="{8AC56716-221B-4AC6-8F7A-200132659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58050" cy="4525963"/>
          </a:xfrm>
        </p:spPr>
        <p:txBody>
          <a:bodyPr/>
          <a:lstStyle/>
          <a:p>
            <a:pPr eaLnBrk="1" hangingPunct="1"/>
            <a:r>
              <a:rPr lang="ru-RU" altLang="ru-RU" b="1"/>
              <a:t>Зависит ли сумма углов пятиугольника от:</a:t>
            </a:r>
          </a:p>
          <a:p>
            <a:pPr lvl="2" eaLnBrk="1" hangingPunct="1"/>
            <a:r>
              <a:rPr lang="ru-RU" altLang="ru-RU" sz="4800" b="1">
                <a:solidFill>
                  <a:srgbClr val="0033CC"/>
                </a:solidFill>
              </a:rPr>
              <a:t>Размера?</a:t>
            </a:r>
          </a:p>
          <a:p>
            <a:pPr lvl="2" eaLnBrk="1" hangingPunct="1"/>
            <a:r>
              <a:rPr lang="ru-RU" altLang="ru-RU" sz="4800" b="1">
                <a:solidFill>
                  <a:srgbClr val="0033CC"/>
                </a:solidFill>
              </a:rPr>
              <a:t>Формы?</a:t>
            </a:r>
          </a:p>
          <a:p>
            <a:pPr lvl="2" eaLnBrk="1" hangingPunct="1"/>
            <a:r>
              <a:rPr lang="ru-RU" altLang="ru-RU" sz="4800" b="1">
                <a:solidFill>
                  <a:srgbClr val="0033CC"/>
                </a:solidFill>
              </a:rPr>
              <a:t>Цвета?</a:t>
            </a:r>
          </a:p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/>
              <a:t>От чего зависит эта сумма?</a:t>
            </a:r>
          </a:p>
          <a:p>
            <a:endParaRPr lang="ru-RU" altLang="ru-RU"/>
          </a:p>
        </p:txBody>
      </p:sp>
    </p:spTree>
  </p:cSld>
  <p:clrMapOvr>
    <a:masterClrMapping/>
  </p:clrMapOvr>
  <p:transition spd="slow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27573F1-3BCB-9FF9-3E86-87F060EE02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0550" y="1419225"/>
            <a:ext cx="7877175" cy="4525963"/>
          </a:xfrm>
        </p:spPr>
        <p:txBody>
          <a:bodyPr/>
          <a:lstStyle/>
          <a:p>
            <a:pP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Сумма углов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-угольника равна 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S=180°∙(n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-2)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DDB3A0B-E4D7-EEED-4432-0355FEDF624B}"/>
              </a:ext>
            </a:extLst>
          </p:cNvPr>
          <p:cNvSpPr/>
          <p:nvPr/>
        </p:nvSpPr>
        <p:spPr>
          <a:xfrm>
            <a:off x="352425" y="1200150"/>
            <a:ext cx="8601075" cy="1724025"/>
          </a:xfrm>
          <a:prstGeom prst="rect">
            <a:avLst/>
          </a:prstGeom>
          <a:solidFill>
            <a:schemeClr val="accent1">
              <a:alpha val="1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582130-00A1-7EF1-E475-1A5E1BA4A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Найти сумму углов выпуклого пятиугольника, 7-угольника.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11B0AF-A628-E24B-C9E4-B4A89FDBCFB9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457200" y="1455738"/>
            <a:ext cx="7308761" cy="4525962"/>
          </a:xfrm>
        </p:spPr>
        <p:txBody>
          <a:bodyPr/>
          <a:lstStyle/>
          <a:p>
            <a:r>
              <a:rPr lang="en-US" dirty="0"/>
              <a:t>S=180 (n-2)</a:t>
            </a:r>
          </a:p>
          <a:p>
            <a:endParaRPr lang="en-US" dirty="0"/>
          </a:p>
          <a:p>
            <a:r>
              <a:rPr lang="ru-RU" dirty="0"/>
              <a:t>Если </a:t>
            </a:r>
            <a:r>
              <a:rPr lang="en-US" dirty="0"/>
              <a:t>n</a:t>
            </a:r>
            <a:r>
              <a:rPr lang="ru-RU" dirty="0"/>
              <a:t>=5, то </a:t>
            </a:r>
            <a:r>
              <a:rPr lang="en-US" dirty="0"/>
              <a:t>S=180 (5-2)=180  3=540</a:t>
            </a:r>
          </a:p>
          <a:p>
            <a:endParaRPr lang="en-US" dirty="0"/>
          </a:p>
          <a:p>
            <a:r>
              <a:rPr lang="ru-RU" dirty="0"/>
              <a:t>Если </a:t>
            </a:r>
            <a:r>
              <a:rPr lang="en-US" dirty="0"/>
              <a:t>n</a:t>
            </a:r>
            <a:r>
              <a:rPr lang="ru-RU" dirty="0"/>
              <a:t>=</a:t>
            </a:r>
            <a:r>
              <a:rPr lang="en-US" dirty="0"/>
              <a:t>6</a:t>
            </a:r>
            <a:r>
              <a:rPr lang="ru-RU" dirty="0"/>
              <a:t>, то </a:t>
            </a:r>
            <a:r>
              <a:rPr lang="en-US" dirty="0"/>
              <a:t>S=180 (6-2)=180  4=720</a:t>
            </a:r>
          </a:p>
          <a:p>
            <a:endParaRPr lang="ru-RU" dirty="0"/>
          </a:p>
        </p:txBody>
      </p:sp>
      <p:sp>
        <p:nvSpPr>
          <p:cNvPr id="7" name="Блок-схема: узел 6">
            <a:extLst>
              <a:ext uri="{FF2B5EF4-FFF2-40B4-BE49-F238E27FC236}">
                <a16:creationId xmlns:a16="http://schemas.microsoft.com/office/drawing/2014/main" id="{D3D83BC3-72ED-B3BB-FEDA-B813D4540882}"/>
              </a:ext>
            </a:extLst>
          </p:cNvPr>
          <p:cNvSpPr/>
          <p:nvPr/>
        </p:nvSpPr>
        <p:spPr>
          <a:xfrm flipH="1">
            <a:off x="6316979" y="2565400"/>
            <a:ext cx="45719" cy="5080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2BAF296-720E-CE70-E4FD-D16033FA4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9057" y="3454399"/>
            <a:ext cx="103641" cy="10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243780"/>
      </p:ext>
    </p:extLst>
  </p:cSld>
  <p:clrMapOvr>
    <a:masterClrMapping/>
  </p:clrMapOvr>
  <p:transition spd="slow"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2F344B-F93D-5767-A1C3-42589ECA1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476250"/>
            <a:ext cx="7562850" cy="5207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rgbClr val="0033CC"/>
                </a:solidFill>
              </a:rPr>
              <a:t>Самостоятельная  работа</a:t>
            </a:r>
          </a:p>
        </p:txBody>
      </p:sp>
      <p:graphicFrame>
        <p:nvGraphicFramePr>
          <p:cNvPr id="5" name="Содержимое 4">
            <a:extLst>
              <a:ext uri="{FF2B5EF4-FFF2-40B4-BE49-F238E27FC236}">
                <a16:creationId xmlns:a16="http://schemas.microsoft.com/office/drawing/2014/main" id="{B69F359E-D4A0-6464-2A86-D2A2F1CDC32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94210890"/>
              </p:ext>
            </p:extLst>
          </p:nvPr>
        </p:nvGraphicFramePr>
        <p:xfrm>
          <a:off x="314325" y="1190625"/>
          <a:ext cx="8458202" cy="52387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229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9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Вариант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Вариант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1. Найти количество диагоналей прямоугольника. Сделайте чертеж.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1. Найти количество диагоналей квадрата. Сделайте чертеж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2. Вычисли сумму всех углов прямоугольника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2. Вычисли сумму всех углов квадрата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3. Найти сумму углов  выпуклого </a:t>
                      </a:r>
                    </a:p>
                    <a:p>
                      <a:r>
                        <a:rPr lang="ru-RU" dirty="0"/>
                        <a:t>12-угольника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3. Найти сумму углов  выпуклого </a:t>
                      </a:r>
                    </a:p>
                    <a:p>
                      <a:r>
                        <a:rPr lang="ru-RU" dirty="0"/>
                        <a:t>8-угольника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327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4. Укажи номера невыпуклых многоугольников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     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1              2</a:t>
                      </a:r>
                      <a:r>
                        <a:rPr lang="ru-RU" b="1" baseline="0" dirty="0">
                          <a:solidFill>
                            <a:schemeClr val="tx1"/>
                          </a:solidFill>
                        </a:rPr>
                        <a:t>                3            4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4. Укажи номера 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выпуклых многоугольников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  1              2</a:t>
                      </a:r>
                      <a:r>
                        <a:rPr lang="ru-RU" b="1" baseline="0" dirty="0">
                          <a:solidFill>
                            <a:schemeClr val="tx1"/>
                          </a:solidFill>
                        </a:rPr>
                        <a:t>            3            4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5. Найти периметр  прямоугольника со</a:t>
                      </a:r>
                      <a:r>
                        <a:rPr lang="ru-RU" baseline="0" dirty="0"/>
                        <a:t> сторонами 4 см и 7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5. Найти периметр  квадрата со</a:t>
                      </a:r>
                      <a:r>
                        <a:rPr lang="ru-RU" baseline="0" dirty="0"/>
                        <a:t> стороной  12 см  </a:t>
                      </a: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38279601-3C28-BE27-F07B-A4AC3395A830}"/>
              </a:ext>
            </a:extLst>
          </p:cNvPr>
          <p:cNvSpPr/>
          <p:nvPr/>
        </p:nvSpPr>
        <p:spPr>
          <a:xfrm>
            <a:off x="4867275" y="4076700"/>
            <a:ext cx="638175" cy="571500"/>
          </a:xfrm>
          <a:prstGeom prst="triangle">
            <a:avLst/>
          </a:prstGeom>
          <a:solidFill>
            <a:srgbClr val="33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>
            <a:extLst>
              <a:ext uri="{FF2B5EF4-FFF2-40B4-BE49-F238E27FC236}">
                <a16:creationId xmlns:a16="http://schemas.microsoft.com/office/drawing/2014/main" id="{794BEEA3-B953-60E5-03F4-8A58B3A6C8B3}"/>
              </a:ext>
            </a:extLst>
          </p:cNvPr>
          <p:cNvSpPr/>
          <p:nvPr/>
        </p:nvSpPr>
        <p:spPr>
          <a:xfrm>
            <a:off x="5848350" y="4086225"/>
            <a:ext cx="790575" cy="762000"/>
          </a:xfrm>
          <a:prstGeom prst="star5">
            <a:avLst/>
          </a:prstGeom>
          <a:solidFill>
            <a:srgbClr val="33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>
            <a:extLst>
              <a:ext uri="{FF2B5EF4-FFF2-40B4-BE49-F238E27FC236}">
                <a16:creationId xmlns:a16="http://schemas.microsoft.com/office/drawing/2014/main" id="{C3B6737F-34D6-8E55-DAF7-9AD0E169DBFB}"/>
              </a:ext>
            </a:extLst>
          </p:cNvPr>
          <p:cNvSpPr/>
          <p:nvPr/>
        </p:nvSpPr>
        <p:spPr>
          <a:xfrm>
            <a:off x="6829425" y="4095750"/>
            <a:ext cx="676275" cy="752475"/>
          </a:xfrm>
          <a:prstGeom prst="downArrow">
            <a:avLst/>
          </a:prstGeom>
          <a:solidFill>
            <a:srgbClr val="33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B191599-0852-62A3-98D5-5A09DB3D1457}"/>
              </a:ext>
            </a:extLst>
          </p:cNvPr>
          <p:cNvSpPr/>
          <p:nvPr/>
        </p:nvSpPr>
        <p:spPr>
          <a:xfrm rot="1445733">
            <a:off x="7823200" y="4086225"/>
            <a:ext cx="720725" cy="682625"/>
          </a:xfrm>
          <a:prstGeom prst="rect">
            <a:avLst/>
          </a:prstGeom>
          <a:solidFill>
            <a:srgbClr val="33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6835500-AC68-0A49-400B-B38219B1BD3D}"/>
              </a:ext>
            </a:extLst>
          </p:cNvPr>
          <p:cNvSpPr/>
          <p:nvPr/>
        </p:nvSpPr>
        <p:spPr>
          <a:xfrm rot="3003817">
            <a:off x="638175" y="4410075"/>
            <a:ext cx="876300" cy="381000"/>
          </a:xfrm>
          <a:prstGeom prst="rect">
            <a:avLst/>
          </a:prstGeom>
          <a:solidFill>
            <a:srgbClr val="33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олилиния 6">
            <a:extLst>
              <a:ext uri="{FF2B5EF4-FFF2-40B4-BE49-F238E27FC236}">
                <a16:creationId xmlns:a16="http://schemas.microsoft.com/office/drawing/2014/main" id="{B5BC01B5-A231-D852-2548-5B63A2D4DA89}"/>
              </a:ext>
            </a:extLst>
          </p:cNvPr>
          <p:cNvSpPr/>
          <p:nvPr/>
        </p:nvSpPr>
        <p:spPr>
          <a:xfrm>
            <a:off x="1600200" y="4238625"/>
            <a:ext cx="1076325" cy="400050"/>
          </a:xfrm>
          <a:custGeom>
            <a:avLst/>
            <a:gdLst>
              <a:gd name="connsiteX0" fmla="*/ 38100 w 1076325"/>
              <a:gd name="connsiteY0" fmla="*/ 19050 h 400050"/>
              <a:gd name="connsiteX1" fmla="*/ 723900 w 1076325"/>
              <a:gd name="connsiteY1" fmla="*/ 0 h 400050"/>
              <a:gd name="connsiteX2" fmla="*/ 647700 w 1076325"/>
              <a:gd name="connsiteY2" fmla="*/ 171450 h 400050"/>
              <a:gd name="connsiteX3" fmla="*/ 1076325 w 1076325"/>
              <a:gd name="connsiteY3" fmla="*/ 200025 h 400050"/>
              <a:gd name="connsiteX4" fmla="*/ 657225 w 1076325"/>
              <a:gd name="connsiteY4" fmla="*/ 400050 h 400050"/>
              <a:gd name="connsiteX5" fmla="*/ 0 w 1076325"/>
              <a:gd name="connsiteY5" fmla="*/ 400050 h 400050"/>
              <a:gd name="connsiteX6" fmla="*/ 38100 w 1076325"/>
              <a:gd name="connsiteY6" fmla="*/ 19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6325" h="400050">
                <a:moveTo>
                  <a:pt x="38100" y="19050"/>
                </a:moveTo>
                <a:lnTo>
                  <a:pt x="723900" y="0"/>
                </a:lnTo>
                <a:lnTo>
                  <a:pt x="647700" y="171450"/>
                </a:lnTo>
                <a:lnTo>
                  <a:pt x="1076325" y="200025"/>
                </a:lnTo>
                <a:lnTo>
                  <a:pt x="657225" y="400050"/>
                </a:lnTo>
                <a:lnTo>
                  <a:pt x="0" y="400050"/>
                </a:lnTo>
                <a:lnTo>
                  <a:pt x="38100" y="19050"/>
                </a:lnTo>
                <a:close/>
              </a:path>
            </a:pathLst>
          </a:custGeom>
          <a:solidFill>
            <a:srgbClr val="33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>
            <a:extLst>
              <a:ext uri="{FF2B5EF4-FFF2-40B4-BE49-F238E27FC236}">
                <a16:creationId xmlns:a16="http://schemas.microsoft.com/office/drawing/2014/main" id="{C1622A43-DCE0-912F-52C5-FA39A299D238}"/>
              </a:ext>
            </a:extLst>
          </p:cNvPr>
          <p:cNvSpPr/>
          <p:nvPr/>
        </p:nvSpPr>
        <p:spPr>
          <a:xfrm>
            <a:off x="2857500" y="4114800"/>
            <a:ext cx="819150" cy="666750"/>
          </a:xfrm>
          <a:prstGeom prst="rightArrow">
            <a:avLst/>
          </a:prstGeom>
          <a:solidFill>
            <a:srgbClr val="33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олилиния 13">
            <a:extLst>
              <a:ext uri="{FF2B5EF4-FFF2-40B4-BE49-F238E27FC236}">
                <a16:creationId xmlns:a16="http://schemas.microsoft.com/office/drawing/2014/main" id="{281647FA-B1CD-6F54-A9E0-05098F0B82F9}"/>
              </a:ext>
            </a:extLst>
          </p:cNvPr>
          <p:cNvSpPr/>
          <p:nvPr/>
        </p:nvSpPr>
        <p:spPr>
          <a:xfrm>
            <a:off x="3800475" y="4000500"/>
            <a:ext cx="647700" cy="876300"/>
          </a:xfrm>
          <a:custGeom>
            <a:avLst/>
            <a:gdLst>
              <a:gd name="connsiteX0" fmla="*/ 304800 w 647700"/>
              <a:gd name="connsiteY0" fmla="*/ 0 h 876300"/>
              <a:gd name="connsiteX1" fmla="*/ 647700 w 647700"/>
              <a:gd name="connsiteY1" fmla="*/ 447675 h 876300"/>
              <a:gd name="connsiteX2" fmla="*/ 581025 w 647700"/>
              <a:gd name="connsiteY2" fmla="*/ 847725 h 876300"/>
              <a:gd name="connsiteX3" fmla="*/ 304800 w 647700"/>
              <a:gd name="connsiteY3" fmla="*/ 876300 h 876300"/>
              <a:gd name="connsiteX4" fmla="*/ 9525 w 647700"/>
              <a:gd name="connsiteY4" fmla="*/ 676275 h 876300"/>
              <a:gd name="connsiteX5" fmla="*/ 0 w 647700"/>
              <a:gd name="connsiteY5" fmla="*/ 647700 h 876300"/>
              <a:gd name="connsiteX6" fmla="*/ 304800 w 647700"/>
              <a:gd name="connsiteY6" fmla="*/ 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700" h="876300">
                <a:moveTo>
                  <a:pt x="304800" y="0"/>
                </a:moveTo>
                <a:lnTo>
                  <a:pt x="647700" y="447675"/>
                </a:lnTo>
                <a:lnTo>
                  <a:pt x="581025" y="847725"/>
                </a:lnTo>
                <a:lnTo>
                  <a:pt x="304800" y="876300"/>
                </a:lnTo>
                <a:cubicBezTo>
                  <a:pt x="206375" y="809625"/>
                  <a:pt x="104631" y="747604"/>
                  <a:pt x="9525" y="676275"/>
                </a:cubicBezTo>
                <a:cubicBezTo>
                  <a:pt x="1493" y="670251"/>
                  <a:pt x="0" y="647700"/>
                  <a:pt x="0" y="647700"/>
                </a:cubicBezTo>
                <a:lnTo>
                  <a:pt x="304800" y="0"/>
                </a:lnTo>
                <a:close/>
              </a:path>
            </a:pathLst>
          </a:custGeom>
          <a:solidFill>
            <a:srgbClr val="33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8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4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70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76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82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88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  <p:bldP spid="6" grpId="0" animBg="1"/>
      <p:bldP spid="6" grpId="1" animBg="1"/>
      <p:bldP spid="7" grpId="0" animBg="1"/>
      <p:bldP spid="7" grpId="1" animBg="1"/>
      <p:bldP spid="12" grpId="0" animBg="1"/>
      <p:bldP spid="12" grpId="1" animBg="1"/>
      <p:bldP spid="14" grpId="0" animBg="1"/>
      <p:bldP spid="1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11DB64-8C04-4A75-97E4-0113E5F98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95300"/>
            <a:ext cx="8458200" cy="5207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rgbClr val="0033CC"/>
                </a:solidFill>
              </a:rPr>
              <a:t>Самостоятельная  работа </a:t>
            </a:r>
            <a:r>
              <a:rPr lang="ru-RU" sz="3200" dirty="0">
                <a:solidFill>
                  <a:srgbClr val="FF0000"/>
                </a:solidFill>
              </a:rPr>
              <a:t>(ответы)</a:t>
            </a:r>
          </a:p>
        </p:txBody>
      </p:sp>
      <p:graphicFrame>
        <p:nvGraphicFramePr>
          <p:cNvPr id="5" name="Содержимое 4">
            <a:extLst>
              <a:ext uri="{FF2B5EF4-FFF2-40B4-BE49-F238E27FC236}">
                <a16:creationId xmlns:a16="http://schemas.microsoft.com/office/drawing/2014/main" id="{322B95B7-A3C8-01F6-BAEE-CEC90D2AD280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457200" y="1012825"/>
          <a:ext cx="8315326" cy="578802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57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81">
                <a:tc>
                  <a:txBody>
                    <a:bodyPr/>
                    <a:lstStyle/>
                    <a:p>
                      <a:r>
                        <a:rPr lang="ru-RU" sz="1800" dirty="0"/>
                        <a:t>Вариант 1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Вариант 2</a:t>
                      </a: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500">
                <a:tc>
                  <a:txBody>
                    <a:bodyPr/>
                    <a:lstStyle/>
                    <a:p>
                      <a:r>
                        <a:rPr lang="ru-RU" sz="1800" dirty="0"/>
                        <a:t>1. Найти количество диагоналей прямоугольника                           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1. Найти количество диагоналей квадрата                                            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150">
                <a:tc>
                  <a:txBody>
                    <a:bodyPr/>
                    <a:lstStyle/>
                    <a:p>
                      <a:r>
                        <a:rPr lang="ru-RU" sz="1800" dirty="0"/>
                        <a:t>2. Вычисли сумму всех углов прямоугольника                  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360°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2. Вычисли сумму всех углов квадрата       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360°</a:t>
                      </a:r>
                      <a:r>
                        <a:rPr lang="ru-RU" sz="1800" dirty="0"/>
                        <a:t>                                  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150">
                <a:tc>
                  <a:txBody>
                    <a:bodyPr/>
                    <a:lstStyle/>
                    <a:p>
                      <a:r>
                        <a:rPr lang="ru-RU" sz="1800" dirty="0"/>
                        <a:t>3. Найти сумму углов  выпуклого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12-угольника                  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1800°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3. Найти сумму углов  выпуклого </a:t>
                      </a:r>
                    </a:p>
                    <a:p>
                      <a:r>
                        <a:rPr lang="ru-RU" sz="1800" dirty="0"/>
                        <a:t>8-угольника                        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1080°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3493">
                <a:tc>
                  <a:txBody>
                    <a:bodyPr/>
                    <a:lstStyle/>
                    <a:p>
                      <a:r>
                        <a:rPr lang="ru-RU" sz="1800" dirty="0"/>
                        <a:t>4. Укажи номера невыпуклых многоугольников</a:t>
                      </a:r>
                    </a:p>
                    <a:p>
                      <a:endParaRPr lang="ru-RU" sz="1800" dirty="0"/>
                    </a:p>
                    <a:p>
                      <a:r>
                        <a:rPr lang="ru-RU" sz="1800" dirty="0"/>
                        <a:t>     </a:t>
                      </a:r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  <a:p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    1        2</a:t>
                      </a:r>
                      <a:r>
                        <a:rPr lang="ru-RU" sz="1800" b="1" baseline="0" dirty="0">
                          <a:solidFill>
                            <a:srgbClr val="FF0000"/>
                          </a:solidFill>
                        </a:rPr>
                        <a:t>                  3               4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4. Укажи номера </a:t>
                      </a:r>
                      <a:r>
                        <a:rPr lang="ru-RU" sz="1800" baseline="0" dirty="0"/>
                        <a:t> </a:t>
                      </a:r>
                      <a:r>
                        <a:rPr lang="ru-RU" sz="1800" dirty="0"/>
                        <a:t>выпуклых многоугольников</a:t>
                      </a:r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  <a:p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    1              2</a:t>
                      </a:r>
                      <a:r>
                        <a:rPr lang="ru-RU" sz="1800" b="1" baseline="0" dirty="0">
                          <a:solidFill>
                            <a:srgbClr val="FF0000"/>
                          </a:solidFill>
                        </a:rPr>
                        <a:t>          3               4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8850">
                <a:tc>
                  <a:txBody>
                    <a:bodyPr/>
                    <a:lstStyle/>
                    <a:p>
                      <a:r>
                        <a:rPr lang="ru-RU" sz="1800" dirty="0"/>
                        <a:t>5. Найти периметр  прямоугольника со</a:t>
                      </a:r>
                      <a:r>
                        <a:rPr lang="ru-RU" sz="1800" baseline="0" dirty="0"/>
                        <a:t> сторонами 4 см и 7 см                 </a:t>
                      </a:r>
                      <a:r>
                        <a:rPr lang="ru-RU" sz="1800" b="1" baseline="0" dirty="0">
                          <a:solidFill>
                            <a:srgbClr val="FF0000"/>
                          </a:solidFill>
                        </a:rPr>
                        <a:t>22см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5. Найти периметр  квадрата со</a:t>
                      </a:r>
                      <a:r>
                        <a:rPr lang="ru-RU" sz="1800" baseline="0" dirty="0"/>
                        <a:t> стороной  12 см                            </a:t>
                      </a:r>
                      <a:r>
                        <a:rPr lang="ru-RU" sz="1800" b="1" baseline="0" dirty="0">
                          <a:solidFill>
                            <a:srgbClr val="FF0000"/>
                          </a:solidFill>
                        </a:rPr>
                        <a:t>48 см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466C42EE-E785-B58F-2043-129344B30563}"/>
              </a:ext>
            </a:extLst>
          </p:cNvPr>
          <p:cNvSpPr/>
          <p:nvPr/>
        </p:nvSpPr>
        <p:spPr>
          <a:xfrm>
            <a:off x="4905375" y="4457700"/>
            <a:ext cx="638175" cy="5715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>
            <a:extLst>
              <a:ext uri="{FF2B5EF4-FFF2-40B4-BE49-F238E27FC236}">
                <a16:creationId xmlns:a16="http://schemas.microsoft.com/office/drawing/2014/main" id="{C5FFCEAD-DD79-400F-1973-24077FA01D61}"/>
              </a:ext>
            </a:extLst>
          </p:cNvPr>
          <p:cNvSpPr/>
          <p:nvPr/>
        </p:nvSpPr>
        <p:spPr>
          <a:xfrm>
            <a:off x="5876925" y="4495800"/>
            <a:ext cx="790575" cy="762000"/>
          </a:xfrm>
          <a:prstGeom prst="star5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>
            <a:extLst>
              <a:ext uri="{FF2B5EF4-FFF2-40B4-BE49-F238E27FC236}">
                <a16:creationId xmlns:a16="http://schemas.microsoft.com/office/drawing/2014/main" id="{30A1C3B9-9577-00CF-A694-6AEA8446C427}"/>
              </a:ext>
            </a:extLst>
          </p:cNvPr>
          <p:cNvSpPr/>
          <p:nvPr/>
        </p:nvSpPr>
        <p:spPr>
          <a:xfrm>
            <a:off x="6886575" y="4533900"/>
            <a:ext cx="676275" cy="752475"/>
          </a:xfrm>
          <a:prstGeom prst="downArrow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D099B4F-C203-0D0D-3BAD-D708E3E1B63C}"/>
              </a:ext>
            </a:extLst>
          </p:cNvPr>
          <p:cNvSpPr/>
          <p:nvPr/>
        </p:nvSpPr>
        <p:spPr>
          <a:xfrm rot="1445733">
            <a:off x="7908925" y="4591050"/>
            <a:ext cx="720725" cy="6826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53F76BA-56AE-8386-78D8-B7A6E8CAFD45}"/>
              </a:ext>
            </a:extLst>
          </p:cNvPr>
          <p:cNvSpPr/>
          <p:nvPr/>
        </p:nvSpPr>
        <p:spPr>
          <a:xfrm rot="3003817">
            <a:off x="495300" y="4752975"/>
            <a:ext cx="8763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олилиния 6">
            <a:extLst>
              <a:ext uri="{FF2B5EF4-FFF2-40B4-BE49-F238E27FC236}">
                <a16:creationId xmlns:a16="http://schemas.microsoft.com/office/drawing/2014/main" id="{644D2493-CC5B-AC3A-D605-2B3121CB8200}"/>
              </a:ext>
            </a:extLst>
          </p:cNvPr>
          <p:cNvSpPr/>
          <p:nvPr/>
        </p:nvSpPr>
        <p:spPr>
          <a:xfrm>
            <a:off x="1428750" y="4829175"/>
            <a:ext cx="1076325" cy="400050"/>
          </a:xfrm>
          <a:custGeom>
            <a:avLst/>
            <a:gdLst>
              <a:gd name="connsiteX0" fmla="*/ 38100 w 1076325"/>
              <a:gd name="connsiteY0" fmla="*/ 19050 h 400050"/>
              <a:gd name="connsiteX1" fmla="*/ 723900 w 1076325"/>
              <a:gd name="connsiteY1" fmla="*/ 0 h 400050"/>
              <a:gd name="connsiteX2" fmla="*/ 647700 w 1076325"/>
              <a:gd name="connsiteY2" fmla="*/ 171450 h 400050"/>
              <a:gd name="connsiteX3" fmla="*/ 1076325 w 1076325"/>
              <a:gd name="connsiteY3" fmla="*/ 200025 h 400050"/>
              <a:gd name="connsiteX4" fmla="*/ 657225 w 1076325"/>
              <a:gd name="connsiteY4" fmla="*/ 400050 h 400050"/>
              <a:gd name="connsiteX5" fmla="*/ 0 w 1076325"/>
              <a:gd name="connsiteY5" fmla="*/ 400050 h 400050"/>
              <a:gd name="connsiteX6" fmla="*/ 38100 w 1076325"/>
              <a:gd name="connsiteY6" fmla="*/ 19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6325" h="400050">
                <a:moveTo>
                  <a:pt x="38100" y="19050"/>
                </a:moveTo>
                <a:lnTo>
                  <a:pt x="723900" y="0"/>
                </a:lnTo>
                <a:lnTo>
                  <a:pt x="647700" y="171450"/>
                </a:lnTo>
                <a:lnTo>
                  <a:pt x="1076325" y="200025"/>
                </a:lnTo>
                <a:lnTo>
                  <a:pt x="657225" y="400050"/>
                </a:lnTo>
                <a:lnTo>
                  <a:pt x="0" y="400050"/>
                </a:lnTo>
                <a:lnTo>
                  <a:pt x="38100" y="19050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>
            <a:extLst>
              <a:ext uri="{FF2B5EF4-FFF2-40B4-BE49-F238E27FC236}">
                <a16:creationId xmlns:a16="http://schemas.microsoft.com/office/drawing/2014/main" id="{3FE10098-20D4-3A18-F192-74B7A42C321E}"/>
              </a:ext>
            </a:extLst>
          </p:cNvPr>
          <p:cNvSpPr/>
          <p:nvPr/>
        </p:nvSpPr>
        <p:spPr>
          <a:xfrm>
            <a:off x="2771775" y="4572000"/>
            <a:ext cx="819150" cy="6667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олилиния 13">
            <a:extLst>
              <a:ext uri="{FF2B5EF4-FFF2-40B4-BE49-F238E27FC236}">
                <a16:creationId xmlns:a16="http://schemas.microsoft.com/office/drawing/2014/main" id="{CB191C90-3958-C37D-9240-DF4FE2011878}"/>
              </a:ext>
            </a:extLst>
          </p:cNvPr>
          <p:cNvSpPr/>
          <p:nvPr/>
        </p:nvSpPr>
        <p:spPr>
          <a:xfrm>
            <a:off x="3771900" y="4362450"/>
            <a:ext cx="647700" cy="876300"/>
          </a:xfrm>
          <a:custGeom>
            <a:avLst/>
            <a:gdLst>
              <a:gd name="connsiteX0" fmla="*/ 304800 w 647700"/>
              <a:gd name="connsiteY0" fmla="*/ 0 h 876300"/>
              <a:gd name="connsiteX1" fmla="*/ 647700 w 647700"/>
              <a:gd name="connsiteY1" fmla="*/ 447675 h 876300"/>
              <a:gd name="connsiteX2" fmla="*/ 581025 w 647700"/>
              <a:gd name="connsiteY2" fmla="*/ 847725 h 876300"/>
              <a:gd name="connsiteX3" fmla="*/ 304800 w 647700"/>
              <a:gd name="connsiteY3" fmla="*/ 876300 h 876300"/>
              <a:gd name="connsiteX4" fmla="*/ 9525 w 647700"/>
              <a:gd name="connsiteY4" fmla="*/ 676275 h 876300"/>
              <a:gd name="connsiteX5" fmla="*/ 0 w 647700"/>
              <a:gd name="connsiteY5" fmla="*/ 647700 h 876300"/>
              <a:gd name="connsiteX6" fmla="*/ 304800 w 647700"/>
              <a:gd name="connsiteY6" fmla="*/ 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700" h="876300">
                <a:moveTo>
                  <a:pt x="304800" y="0"/>
                </a:moveTo>
                <a:lnTo>
                  <a:pt x="647700" y="447675"/>
                </a:lnTo>
                <a:lnTo>
                  <a:pt x="581025" y="847725"/>
                </a:lnTo>
                <a:lnTo>
                  <a:pt x="304800" y="876300"/>
                </a:lnTo>
                <a:cubicBezTo>
                  <a:pt x="206375" y="809625"/>
                  <a:pt x="104631" y="747604"/>
                  <a:pt x="9525" y="676275"/>
                </a:cubicBezTo>
                <a:cubicBezTo>
                  <a:pt x="1493" y="670251"/>
                  <a:pt x="0" y="647700"/>
                  <a:pt x="0" y="647700"/>
                </a:cubicBezTo>
                <a:lnTo>
                  <a:pt x="304800" y="0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4">
            <a:extLst>
              <a:ext uri="{FF2B5EF4-FFF2-40B4-BE49-F238E27FC236}">
                <a16:creationId xmlns:a16="http://schemas.microsoft.com/office/drawing/2014/main" id="{215E37E0-295F-5650-F942-D315033B58D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43100" y="3895725"/>
            <a:ext cx="695325" cy="619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C65A0D1F-408C-B1C3-DF4A-320B1104A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3089275" y="43878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4" name="Text Box 7">
            <a:extLst>
              <a:ext uri="{FF2B5EF4-FFF2-40B4-BE49-F238E27FC236}">
                <a16:creationId xmlns:a16="http://schemas.microsoft.com/office/drawing/2014/main" id="{F6B1BE91-0F4A-5A21-2265-B15AF298C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3927475"/>
            <a:ext cx="563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A</a:t>
            </a:r>
            <a:endParaRPr lang="ru-RU" altLang="ru-RU" sz="2400" b="1" i="1" baseline="-25000"/>
          </a:p>
        </p:txBody>
      </p:sp>
      <p:sp>
        <p:nvSpPr>
          <p:cNvPr id="15365" name="Line 8">
            <a:extLst>
              <a:ext uri="{FF2B5EF4-FFF2-40B4-BE49-F238E27FC236}">
                <a16:creationId xmlns:a16="http://schemas.microsoft.com/office/drawing/2014/main" id="{F9D6E205-2B2E-8041-3E1B-55118D2AEF9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8775" y="3162300"/>
            <a:ext cx="304800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6" name="Line 9">
            <a:extLst>
              <a:ext uri="{FF2B5EF4-FFF2-40B4-BE49-F238E27FC236}">
                <a16:creationId xmlns:a16="http://schemas.microsoft.com/office/drawing/2014/main" id="{BC946200-E6F9-7AA1-A4CF-9B34910650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8775" y="1895475"/>
            <a:ext cx="1209675" cy="1273175"/>
          </a:xfrm>
          <a:custGeom>
            <a:avLst/>
            <a:gdLst>
              <a:gd name="T0" fmla="*/ 0 w 1209675"/>
              <a:gd name="T1" fmla="*/ 0 h 1273175"/>
              <a:gd name="T2" fmla="*/ 1209675 w 1209675"/>
              <a:gd name="T3" fmla="*/ 1273175 h 1273175"/>
              <a:gd name="T4" fmla="*/ 0 60000 65536"/>
              <a:gd name="T5" fmla="*/ 0 60000 65536"/>
              <a:gd name="T6" fmla="*/ 0 w 1209675"/>
              <a:gd name="T7" fmla="*/ 0 h 1273175"/>
              <a:gd name="T8" fmla="*/ 1209675 w 1209675"/>
              <a:gd name="T9" fmla="*/ 1273175 h 12731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9675" h="1273175">
                <a:moveTo>
                  <a:pt x="0" y="0"/>
                </a:moveTo>
                <a:lnTo>
                  <a:pt x="1209675" y="127317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7" name="Line 10">
            <a:extLst>
              <a:ext uri="{FF2B5EF4-FFF2-40B4-BE49-F238E27FC236}">
                <a16:creationId xmlns:a16="http://schemas.microsoft.com/office/drawing/2014/main" id="{F423014B-8AB9-6CC8-A397-EDD88582DD6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0925" y="1981200"/>
            <a:ext cx="406400" cy="812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" name="Line 11">
            <a:extLst>
              <a:ext uri="{FF2B5EF4-FFF2-40B4-BE49-F238E27FC236}">
                <a16:creationId xmlns:a16="http://schemas.microsoft.com/office/drawing/2014/main" id="{8ABDC8AC-E079-335B-0406-D8899468358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65525" y="2813050"/>
            <a:ext cx="441325" cy="1098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" name="Line 12">
            <a:extLst>
              <a:ext uri="{FF2B5EF4-FFF2-40B4-BE49-F238E27FC236}">
                <a16:creationId xmlns:a16="http://schemas.microsoft.com/office/drawing/2014/main" id="{CFC51B17-E7C6-7D95-1480-CFFFADF2966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3825" y="3895725"/>
            <a:ext cx="904875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0" name="Oval 13">
            <a:extLst>
              <a:ext uri="{FF2B5EF4-FFF2-40B4-BE49-F238E27FC236}">
                <a16:creationId xmlns:a16="http://schemas.microsoft.com/office/drawing/2014/main" id="{2247DE7A-CDDB-3676-E5BA-A837041950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89125" y="38481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71" name="Oval 14">
            <a:extLst>
              <a:ext uri="{FF2B5EF4-FFF2-40B4-BE49-F238E27FC236}">
                <a16:creationId xmlns:a16="http://schemas.microsoft.com/office/drawing/2014/main" id="{CD1F67D7-995D-F921-DB8D-8A885ACFA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913" y="3116263"/>
            <a:ext cx="115887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72" name="Oval 15">
            <a:extLst>
              <a:ext uri="{FF2B5EF4-FFF2-40B4-BE49-F238E27FC236}">
                <a16:creationId xmlns:a16="http://schemas.microsoft.com/office/drawing/2014/main" id="{E2D3A796-076F-FC55-3E70-DB8CD2C09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797175" y="18462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73" name="Oval 16">
            <a:extLst>
              <a:ext uri="{FF2B5EF4-FFF2-40B4-BE49-F238E27FC236}">
                <a16:creationId xmlns:a16="http://schemas.microsoft.com/office/drawing/2014/main" id="{F40D7829-B9A6-73AB-C875-5262BB4460F1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949700" y="27432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74" name="Oval 17">
            <a:extLst>
              <a:ext uri="{FF2B5EF4-FFF2-40B4-BE49-F238E27FC236}">
                <a16:creationId xmlns:a16="http://schemas.microsoft.com/office/drawing/2014/main" id="{E808BD3F-9C2B-FEFA-A5EF-D280D6D3EB8B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21075" y="38274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75" name="Oval 18">
            <a:extLst>
              <a:ext uri="{FF2B5EF4-FFF2-40B4-BE49-F238E27FC236}">
                <a16:creationId xmlns:a16="http://schemas.microsoft.com/office/drawing/2014/main" id="{D017A384-4260-19E6-794B-909052D253EF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2590800" y="4460875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76" name="Text Box 19">
            <a:extLst>
              <a:ext uri="{FF2B5EF4-FFF2-40B4-BE49-F238E27FC236}">
                <a16:creationId xmlns:a16="http://schemas.microsoft.com/office/drawing/2014/main" id="{0F794A16-D650-F8E0-FEAB-9EFDF075D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0163" y="14843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C</a:t>
            </a:r>
            <a:endParaRPr lang="ru-RU" altLang="ru-RU" sz="2400" b="1" i="1" baseline="-25000"/>
          </a:p>
        </p:txBody>
      </p:sp>
      <p:sp>
        <p:nvSpPr>
          <p:cNvPr id="15377" name="Text Box 20">
            <a:extLst>
              <a:ext uri="{FF2B5EF4-FFF2-40B4-BE49-F238E27FC236}">
                <a16:creationId xmlns:a16="http://schemas.microsoft.com/office/drawing/2014/main" id="{ED3F1999-B130-8F32-8782-240709A53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9163" y="3898900"/>
            <a:ext cx="563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i="1"/>
              <a:t>F</a:t>
            </a:r>
            <a:endParaRPr lang="ru-RU" altLang="ru-RU" i="1" baseline="-25000"/>
          </a:p>
        </p:txBody>
      </p:sp>
      <p:sp>
        <p:nvSpPr>
          <p:cNvPr id="15378" name="Text Box 21">
            <a:extLst>
              <a:ext uri="{FF2B5EF4-FFF2-40B4-BE49-F238E27FC236}">
                <a16:creationId xmlns:a16="http://schemas.microsoft.com/office/drawing/2014/main" id="{06D26AB3-26E2-9838-0864-96BA75938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3963" y="4537075"/>
            <a:ext cx="563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G</a:t>
            </a:r>
            <a:endParaRPr lang="ru-RU" altLang="ru-RU" sz="2400" b="1" i="1" baseline="-25000"/>
          </a:p>
        </p:txBody>
      </p:sp>
      <p:sp>
        <p:nvSpPr>
          <p:cNvPr id="15379" name="Text Box 22">
            <a:extLst>
              <a:ext uri="{FF2B5EF4-FFF2-40B4-BE49-F238E27FC236}">
                <a16:creationId xmlns:a16="http://schemas.microsoft.com/office/drawing/2014/main" id="{876B7A59-F9AE-098A-0E30-6EFFFA226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29321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/>
              <a:t>B</a:t>
            </a:r>
            <a:endParaRPr lang="ru-RU" altLang="ru-RU" baseline="-25000"/>
          </a:p>
        </p:txBody>
      </p:sp>
      <p:sp>
        <p:nvSpPr>
          <p:cNvPr id="15380" name="Text Box 23">
            <a:extLst>
              <a:ext uri="{FF2B5EF4-FFF2-40B4-BE49-F238E27FC236}">
                <a16:creationId xmlns:a16="http://schemas.microsoft.com/office/drawing/2014/main" id="{C284A56D-8E92-094E-4727-8D6010897E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850" y="1846263"/>
            <a:ext cx="42608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i="1">
                <a:solidFill>
                  <a:srgbClr val="FF0000"/>
                </a:solidFill>
              </a:rPr>
              <a:t> </a:t>
            </a:r>
            <a:r>
              <a:rPr lang="en-US" altLang="ru-RU" sz="2400" b="1" i="1">
                <a:solidFill>
                  <a:srgbClr val="CC0000"/>
                </a:solidFill>
              </a:rPr>
              <a:t>ABCDEFG-</a:t>
            </a:r>
            <a:r>
              <a:rPr lang="ru-RU" altLang="ru-RU" sz="2400" b="1" i="1">
                <a:solidFill>
                  <a:srgbClr val="CC0000"/>
                </a:solidFill>
              </a:rPr>
              <a:t>многоугольник.</a:t>
            </a:r>
          </a:p>
          <a:p>
            <a:pPr algn="ctr" eaLnBrk="1" hangingPunct="1"/>
            <a:r>
              <a:rPr lang="ru-RU" altLang="ru-RU" sz="2400" b="1" i="1"/>
              <a:t>Отрезки</a:t>
            </a:r>
            <a:endParaRPr lang="en-US" altLang="ru-RU" sz="2400" b="1" i="1"/>
          </a:p>
          <a:p>
            <a:pPr algn="ctr" eaLnBrk="1" hangingPunct="1"/>
            <a:r>
              <a:rPr lang="ru-RU" altLang="ru-RU" sz="2400" b="1" i="1"/>
              <a:t> </a:t>
            </a:r>
            <a:r>
              <a:rPr lang="en-US" altLang="ru-RU" sz="2400" b="1" i="1"/>
              <a:t>AB</a:t>
            </a:r>
            <a:r>
              <a:rPr lang="ru-RU" altLang="ru-RU" sz="2400" b="1" i="1"/>
              <a:t>,</a:t>
            </a:r>
            <a:r>
              <a:rPr lang="en-US" altLang="ru-RU" sz="2400" b="1" i="1"/>
              <a:t> BC, CD, DE, EF,FG, GA</a:t>
            </a:r>
            <a:endParaRPr lang="ru-RU" altLang="ru-RU" sz="2400" b="1" i="1"/>
          </a:p>
          <a:p>
            <a:pPr algn="ctr" eaLnBrk="1" hangingPunct="1"/>
            <a:r>
              <a:rPr lang="en-US" altLang="ru-RU" sz="2400" b="1" i="1"/>
              <a:t>-</a:t>
            </a:r>
            <a:r>
              <a:rPr lang="ru-RU" altLang="ru-RU" sz="2400" b="1" i="1"/>
              <a:t>смежные</a:t>
            </a:r>
            <a:r>
              <a:rPr lang="en-US" altLang="ru-RU" sz="2400" b="1" i="1"/>
              <a:t> </a:t>
            </a:r>
            <a:r>
              <a:rPr lang="ru-RU" altLang="ru-RU" sz="2400" b="1" i="1"/>
              <a:t>не лежат на одной прямой</a:t>
            </a:r>
            <a:r>
              <a:rPr lang="en-US" altLang="ru-RU" sz="2400" b="1" i="1"/>
              <a:t>.</a:t>
            </a:r>
            <a:endParaRPr lang="ru-RU" altLang="ru-RU" sz="2400" b="1" i="1"/>
          </a:p>
          <a:p>
            <a:pPr algn="ctr" eaLnBrk="1" hangingPunct="1"/>
            <a:r>
              <a:rPr lang="ru-RU" altLang="ru-RU" sz="2400" b="1" i="1"/>
              <a:t>Отрезки несмежные</a:t>
            </a:r>
            <a:r>
              <a:rPr lang="en-US" altLang="ru-RU" sz="2400" b="1" i="1"/>
              <a:t> </a:t>
            </a:r>
            <a:r>
              <a:rPr lang="ru-RU" altLang="ru-RU" sz="2400" b="1" i="1"/>
              <a:t>не имеют общих точек.</a:t>
            </a:r>
          </a:p>
          <a:p>
            <a:pPr algn="ctr" eaLnBrk="1" hangingPunct="1"/>
            <a:r>
              <a:rPr lang="ru-RU" altLang="ru-RU" sz="2400" b="1" i="1"/>
              <a:t>Назовите несколько пар несмежных отрезков.</a:t>
            </a:r>
          </a:p>
        </p:txBody>
      </p:sp>
      <p:sp>
        <p:nvSpPr>
          <p:cNvPr id="15381" name="Oval 24">
            <a:extLst>
              <a:ext uri="{FF2B5EF4-FFF2-40B4-BE49-F238E27FC236}">
                <a16:creationId xmlns:a16="http://schemas.microsoft.com/office/drawing/2014/main" id="{EB07B41E-96EC-C67C-3D40-264125C99738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17900" y="19177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82" name="Line 25">
            <a:extLst>
              <a:ext uri="{FF2B5EF4-FFF2-40B4-BE49-F238E27FC236}">
                <a16:creationId xmlns:a16="http://schemas.microsoft.com/office/drawing/2014/main" id="{9953FF10-DD8D-AEF5-AA1C-41BDBB2CC2F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57500" y="1892300"/>
            <a:ext cx="6985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3" name="Text Box 26">
            <a:extLst>
              <a:ext uri="{FF2B5EF4-FFF2-40B4-BE49-F238E27FC236}">
                <a16:creationId xmlns:a16="http://schemas.microsoft.com/office/drawing/2014/main" id="{2D0F3A11-8FF8-A005-6FAA-162E2ACE6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15605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D</a:t>
            </a:r>
            <a:endParaRPr lang="ru-RU" altLang="ru-RU" sz="2400" b="1" i="1" baseline="-25000"/>
          </a:p>
        </p:txBody>
      </p:sp>
      <p:sp>
        <p:nvSpPr>
          <p:cNvPr id="8216" name="Rectangle 27">
            <a:extLst>
              <a:ext uri="{FF2B5EF4-FFF2-40B4-BE49-F238E27FC236}">
                <a16:creationId xmlns:a16="http://schemas.microsoft.com/office/drawing/2014/main" id="{CB295B24-2D96-B29C-98D4-8EC50B0FF2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81050" y="360363"/>
            <a:ext cx="9144000" cy="6111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i="1" dirty="0"/>
              <a:t> </a:t>
            </a:r>
            <a:endParaRPr lang="ru-RU" sz="3200" i="1" dirty="0"/>
          </a:p>
        </p:txBody>
      </p:sp>
      <p:sp>
        <p:nvSpPr>
          <p:cNvPr id="15385" name="TextBox 24">
            <a:extLst>
              <a:ext uri="{FF2B5EF4-FFF2-40B4-BE49-F238E27FC236}">
                <a16:creationId xmlns:a16="http://schemas.microsoft.com/office/drawing/2014/main" id="{3985F6A5-D3AD-3D67-9DA1-3573F2671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7650" y="272415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E</a:t>
            </a:r>
            <a:endParaRPr lang="ru-RU" altLang="ru-RU" sz="2400"/>
          </a:p>
        </p:txBody>
      </p:sp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4">
            <a:extLst>
              <a:ext uri="{FF2B5EF4-FFF2-40B4-BE49-F238E27FC236}">
                <a16:creationId xmlns:a16="http://schemas.microsoft.com/office/drawing/2014/main" id="{81FAD1A5-0A99-48DB-DD02-1B323F7471E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43100" y="3895725"/>
            <a:ext cx="695325" cy="619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87" name="Line 5">
            <a:extLst>
              <a:ext uri="{FF2B5EF4-FFF2-40B4-BE49-F238E27FC236}">
                <a16:creationId xmlns:a16="http://schemas.microsoft.com/office/drawing/2014/main" id="{B786562B-8E75-5240-E670-81D1C3175A7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89275" y="43878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88" name="Text Box 7">
            <a:extLst>
              <a:ext uri="{FF2B5EF4-FFF2-40B4-BE49-F238E27FC236}">
                <a16:creationId xmlns:a16="http://schemas.microsoft.com/office/drawing/2014/main" id="{E455C1CF-D0A8-7613-183C-64F94068C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3927475"/>
            <a:ext cx="563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A</a:t>
            </a:r>
            <a:endParaRPr lang="ru-RU" altLang="ru-RU" sz="2400" b="1" i="1" baseline="-25000"/>
          </a:p>
        </p:txBody>
      </p:sp>
      <p:sp>
        <p:nvSpPr>
          <p:cNvPr id="16389" name="Line 8">
            <a:extLst>
              <a:ext uri="{FF2B5EF4-FFF2-40B4-BE49-F238E27FC236}">
                <a16:creationId xmlns:a16="http://schemas.microsoft.com/office/drawing/2014/main" id="{313CE1FB-CCB3-430A-7CAC-C9D543C6CF1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8775" y="3162300"/>
            <a:ext cx="304800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0" name="Line 9">
            <a:extLst>
              <a:ext uri="{FF2B5EF4-FFF2-40B4-BE49-F238E27FC236}">
                <a16:creationId xmlns:a16="http://schemas.microsoft.com/office/drawing/2014/main" id="{F18D7304-3F0C-20E6-DA44-C366C78684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8775" y="1895475"/>
            <a:ext cx="1209675" cy="1273175"/>
          </a:xfrm>
          <a:custGeom>
            <a:avLst/>
            <a:gdLst>
              <a:gd name="T0" fmla="*/ 0 w 1209675"/>
              <a:gd name="T1" fmla="*/ 0 h 1273175"/>
              <a:gd name="T2" fmla="*/ 1209675 w 1209675"/>
              <a:gd name="T3" fmla="*/ 1273175 h 1273175"/>
              <a:gd name="T4" fmla="*/ 0 60000 65536"/>
              <a:gd name="T5" fmla="*/ 0 60000 65536"/>
              <a:gd name="T6" fmla="*/ 0 w 1209675"/>
              <a:gd name="T7" fmla="*/ 0 h 1273175"/>
              <a:gd name="T8" fmla="*/ 1209675 w 1209675"/>
              <a:gd name="T9" fmla="*/ 1273175 h 12731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9675" h="1273175">
                <a:moveTo>
                  <a:pt x="0" y="0"/>
                </a:moveTo>
                <a:lnTo>
                  <a:pt x="1209675" y="127317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1" name="Line 10">
            <a:extLst>
              <a:ext uri="{FF2B5EF4-FFF2-40B4-BE49-F238E27FC236}">
                <a16:creationId xmlns:a16="http://schemas.microsoft.com/office/drawing/2014/main" id="{649B5906-36A2-9CCB-AAC2-3E65B74AA9C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0925" y="1981200"/>
            <a:ext cx="406400" cy="812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2" name="Line 11">
            <a:extLst>
              <a:ext uri="{FF2B5EF4-FFF2-40B4-BE49-F238E27FC236}">
                <a16:creationId xmlns:a16="http://schemas.microsoft.com/office/drawing/2014/main" id="{F843B8D1-BFB1-D428-90A3-D88C124D053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65525" y="2813050"/>
            <a:ext cx="441325" cy="1098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3" name="Line 12">
            <a:extLst>
              <a:ext uri="{FF2B5EF4-FFF2-40B4-BE49-F238E27FC236}">
                <a16:creationId xmlns:a16="http://schemas.microsoft.com/office/drawing/2014/main" id="{4A7F8412-72D8-63B3-E684-051B8FAECA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3825" y="3895725"/>
            <a:ext cx="904875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4" name="Oval 13">
            <a:extLst>
              <a:ext uri="{FF2B5EF4-FFF2-40B4-BE49-F238E27FC236}">
                <a16:creationId xmlns:a16="http://schemas.microsoft.com/office/drawing/2014/main" id="{A4D506DE-2677-7621-3113-F39494C2B1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89125" y="38481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5" name="Oval 14">
            <a:extLst>
              <a:ext uri="{FF2B5EF4-FFF2-40B4-BE49-F238E27FC236}">
                <a16:creationId xmlns:a16="http://schemas.microsoft.com/office/drawing/2014/main" id="{8F496A48-B477-A8CC-8ECD-5BE7ABC41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913" y="3116263"/>
            <a:ext cx="115887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6" name="Oval 15">
            <a:extLst>
              <a:ext uri="{FF2B5EF4-FFF2-40B4-BE49-F238E27FC236}">
                <a16:creationId xmlns:a16="http://schemas.microsoft.com/office/drawing/2014/main" id="{8054999D-75BE-8E1A-00D5-80F93AAB599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797175" y="18462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7" name="Oval 16">
            <a:extLst>
              <a:ext uri="{FF2B5EF4-FFF2-40B4-BE49-F238E27FC236}">
                <a16:creationId xmlns:a16="http://schemas.microsoft.com/office/drawing/2014/main" id="{B0C63A51-BC41-2F17-0A42-7FB545948D4A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949700" y="27432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8" name="Oval 17">
            <a:extLst>
              <a:ext uri="{FF2B5EF4-FFF2-40B4-BE49-F238E27FC236}">
                <a16:creationId xmlns:a16="http://schemas.microsoft.com/office/drawing/2014/main" id="{EFBFB7D9-1145-D8A1-E96A-E7F848432E6F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21075" y="38274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9" name="Oval 18">
            <a:extLst>
              <a:ext uri="{FF2B5EF4-FFF2-40B4-BE49-F238E27FC236}">
                <a16:creationId xmlns:a16="http://schemas.microsoft.com/office/drawing/2014/main" id="{4C3BA391-2999-4C63-8E32-A857C65429A1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2590800" y="4460875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400" name="Text Box 19">
            <a:extLst>
              <a:ext uri="{FF2B5EF4-FFF2-40B4-BE49-F238E27FC236}">
                <a16:creationId xmlns:a16="http://schemas.microsoft.com/office/drawing/2014/main" id="{6B79A8BA-0B75-5E79-D984-BE15DE6CA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0163" y="14843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C</a:t>
            </a:r>
            <a:endParaRPr lang="ru-RU" altLang="ru-RU" sz="2400" b="1" i="1" baseline="-25000"/>
          </a:p>
        </p:txBody>
      </p:sp>
      <p:sp>
        <p:nvSpPr>
          <p:cNvPr id="16401" name="Text Box 20">
            <a:extLst>
              <a:ext uri="{FF2B5EF4-FFF2-40B4-BE49-F238E27FC236}">
                <a16:creationId xmlns:a16="http://schemas.microsoft.com/office/drawing/2014/main" id="{56D785FC-946D-10ED-1B1D-4AE124BE9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9163" y="3898900"/>
            <a:ext cx="563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i="1"/>
              <a:t>F</a:t>
            </a:r>
            <a:endParaRPr lang="ru-RU" altLang="ru-RU" i="1" baseline="-25000"/>
          </a:p>
        </p:txBody>
      </p:sp>
      <p:sp>
        <p:nvSpPr>
          <p:cNvPr id="16402" name="Text Box 21">
            <a:extLst>
              <a:ext uri="{FF2B5EF4-FFF2-40B4-BE49-F238E27FC236}">
                <a16:creationId xmlns:a16="http://schemas.microsoft.com/office/drawing/2014/main" id="{BD78C33D-E56A-372F-9233-60FB7E082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3963" y="4537075"/>
            <a:ext cx="563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G</a:t>
            </a:r>
            <a:endParaRPr lang="ru-RU" altLang="ru-RU" sz="2400" b="1" i="1" baseline="-25000"/>
          </a:p>
        </p:txBody>
      </p:sp>
      <p:sp>
        <p:nvSpPr>
          <p:cNvPr id="16403" name="Text Box 22">
            <a:extLst>
              <a:ext uri="{FF2B5EF4-FFF2-40B4-BE49-F238E27FC236}">
                <a16:creationId xmlns:a16="http://schemas.microsoft.com/office/drawing/2014/main" id="{D6CAA206-5DC4-57F5-7041-5C238B4392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29321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/>
              <a:t>B</a:t>
            </a:r>
            <a:endParaRPr lang="ru-RU" altLang="ru-RU" baseline="-25000"/>
          </a:p>
        </p:txBody>
      </p:sp>
      <p:sp>
        <p:nvSpPr>
          <p:cNvPr id="16404" name="Text Box 23">
            <a:extLst>
              <a:ext uri="{FF2B5EF4-FFF2-40B4-BE49-F238E27FC236}">
                <a16:creationId xmlns:a16="http://schemas.microsoft.com/office/drawing/2014/main" id="{41D773DE-4F03-16DB-21CF-8C44BE445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0975" y="3846513"/>
            <a:ext cx="4260850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i="1">
                <a:solidFill>
                  <a:srgbClr val="FF0000"/>
                </a:solidFill>
              </a:rPr>
              <a:t> </a:t>
            </a:r>
            <a:r>
              <a:rPr lang="en-US" altLang="ru-RU" sz="2800" b="1" i="1">
                <a:solidFill>
                  <a:srgbClr val="CC0000"/>
                </a:solidFill>
              </a:rPr>
              <a:t>A,B,C,D,E,F,G-</a:t>
            </a:r>
            <a:endParaRPr lang="ru-RU" altLang="ru-RU" sz="2800" b="1" i="1">
              <a:solidFill>
                <a:srgbClr val="CC0000"/>
              </a:solidFill>
            </a:endParaRPr>
          </a:p>
          <a:p>
            <a:pPr algn="ctr" eaLnBrk="1" hangingPunct="1"/>
            <a:endParaRPr lang="ru-RU" altLang="ru-RU" sz="2800" b="1" i="1">
              <a:solidFill>
                <a:srgbClr val="CC0000"/>
              </a:solidFill>
            </a:endParaRPr>
          </a:p>
          <a:p>
            <a:pPr algn="ctr" eaLnBrk="1" hangingPunct="1"/>
            <a:endParaRPr lang="ru-RU" altLang="ru-RU" sz="2800" b="1" i="1">
              <a:solidFill>
                <a:srgbClr val="CC0000"/>
              </a:solidFill>
            </a:endParaRPr>
          </a:p>
          <a:p>
            <a:pPr algn="ctr" eaLnBrk="1" hangingPunct="1"/>
            <a:r>
              <a:rPr lang="ru-RU" altLang="ru-RU" sz="2800" b="1" i="1">
                <a:solidFill>
                  <a:srgbClr val="CC0000"/>
                </a:solidFill>
              </a:rPr>
              <a:t>  многоугольника.</a:t>
            </a:r>
          </a:p>
          <a:p>
            <a:pPr algn="ctr" eaLnBrk="1" hangingPunct="1"/>
            <a:r>
              <a:rPr lang="ru-RU" altLang="ru-RU" sz="2400" b="1" i="1"/>
              <a:t> </a:t>
            </a:r>
          </a:p>
        </p:txBody>
      </p:sp>
      <p:sp>
        <p:nvSpPr>
          <p:cNvPr id="16405" name="Oval 24">
            <a:extLst>
              <a:ext uri="{FF2B5EF4-FFF2-40B4-BE49-F238E27FC236}">
                <a16:creationId xmlns:a16="http://schemas.microsoft.com/office/drawing/2014/main" id="{0DFDDC1D-384B-0096-6A8C-562DA39BDF08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17900" y="19177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406" name="Line 25">
            <a:extLst>
              <a:ext uri="{FF2B5EF4-FFF2-40B4-BE49-F238E27FC236}">
                <a16:creationId xmlns:a16="http://schemas.microsoft.com/office/drawing/2014/main" id="{E1C17D03-B8D0-7E29-7C64-4978E90CE134}"/>
              </a:ext>
            </a:extLst>
          </p:cNvPr>
          <p:cNvSpPr>
            <a:spLocks noChangeShapeType="1"/>
          </p:cNvSpPr>
          <p:nvPr/>
        </p:nvSpPr>
        <p:spPr bwMode="auto">
          <a:xfrm>
            <a:off x="2857500" y="1892300"/>
            <a:ext cx="6985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7" name="Text Box 26">
            <a:extLst>
              <a:ext uri="{FF2B5EF4-FFF2-40B4-BE49-F238E27FC236}">
                <a16:creationId xmlns:a16="http://schemas.microsoft.com/office/drawing/2014/main" id="{51ED659D-6A5F-0B95-552F-A5F5C3DCB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15605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D</a:t>
            </a:r>
            <a:endParaRPr lang="ru-RU" altLang="ru-RU" sz="2400" b="1" i="1" baseline="-25000"/>
          </a:p>
        </p:txBody>
      </p:sp>
      <p:sp>
        <p:nvSpPr>
          <p:cNvPr id="8216" name="Rectangle 27">
            <a:extLst>
              <a:ext uri="{FF2B5EF4-FFF2-40B4-BE49-F238E27FC236}">
                <a16:creationId xmlns:a16="http://schemas.microsoft.com/office/drawing/2014/main" id="{9DDAA6BD-77AE-7395-C4D5-AF9D48F3A9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6700" y="617538"/>
            <a:ext cx="9144000" cy="6111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i="1" dirty="0"/>
              <a:t> </a:t>
            </a:r>
            <a:endParaRPr lang="ru-RU" sz="3200" i="1" dirty="0"/>
          </a:p>
        </p:txBody>
      </p:sp>
      <p:sp>
        <p:nvSpPr>
          <p:cNvPr id="16409" name="TextBox 24">
            <a:extLst>
              <a:ext uri="{FF2B5EF4-FFF2-40B4-BE49-F238E27FC236}">
                <a16:creationId xmlns:a16="http://schemas.microsoft.com/office/drawing/2014/main" id="{9130142D-EF2D-B255-7F34-8B9DCB8B2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7650" y="272415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E</a:t>
            </a:r>
            <a:endParaRPr lang="ru-RU" altLang="ru-RU" sz="2400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A8CA6F82-AC48-D04C-104A-F2AAD53D1F61}"/>
              </a:ext>
            </a:extLst>
          </p:cNvPr>
          <p:cNvSpPr/>
          <p:nvPr/>
        </p:nvSpPr>
        <p:spPr>
          <a:xfrm>
            <a:off x="1600200" y="310515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4A74BEEE-D6D5-733C-ED9A-5A83EDABC4E9}"/>
              </a:ext>
            </a:extLst>
          </p:cNvPr>
          <p:cNvSpPr/>
          <p:nvPr/>
        </p:nvSpPr>
        <p:spPr>
          <a:xfrm>
            <a:off x="2819400" y="1838325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83E47166-7EE4-0D4C-C691-757D2BDE5B23}"/>
              </a:ext>
            </a:extLst>
          </p:cNvPr>
          <p:cNvSpPr/>
          <p:nvPr/>
        </p:nvSpPr>
        <p:spPr>
          <a:xfrm>
            <a:off x="1905000" y="3857625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840DFE5A-DA12-A3AA-522F-6E7CCF03FBB2}"/>
              </a:ext>
            </a:extLst>
          </p:cNvPr>
          <p:cNvSpPr/>
          <p:nvPr/>
        </p:nvSpPr>
        <p:spPr>
          <a:xfrm>
            <a:off x="2590800" y="445770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711F7005-2D3A-99C3-C0B0-748730233A3B}"/>
              </a:ext>
            </a:extLst>
          </p:cNvPr>
          <p:cNvSpPr/>
          <p:nvPr/>
        </p:nvSpPr>
        <p:spPr>
          <a:xfrm>
            <a:off x="3524250" y="192405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582C1409-2578-7DB1-16D8-122ADAC6CF77}"/>
              </a:ext>
            </a:extLst>
          </p:cNvPr>
          <p:cNvSpPr/>
          <p:nvPr/>
        </p:nvSpPr>
        <p:spPr>
          <a:xfrm>
            <a:off x="3952875" y="274320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21B681AD-D38E-DDE9-4053-045592A4877A}"/>
              </a:ext>
            </a:extLst>
          </p:cNvPr>
          <p:cNvSpPr/>
          <p:nvPr/>
        </p:nvSpPr>
        <p:spPr>
          <a:xfrm>
            <a:off x="3514725" y="382905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4426F35C-63AD-5E6A-C1A8-B4001EDF6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4450" y="4502150"/>
            <a:ext cx="19367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>
                <a:solidFill>
                  <a:srgbClr val="002060"/>
                </a:solidFill>
              </a:rPr>
              <a:t>вершины</a:t>
            </a:r>
            <a:r>
              <a:rPr lang="ru-RU" altLang="ru-RU" b="1" i="1">
                <a:solidFill>
                  <a:srgbClr val="002060"/>
                </a:solidFill>
              </a:rPr>
              <a:t> </a:t>
            </a:r>
            <a:endParaRPr lang="ru-RU" altLang="ru-RU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5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0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5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0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7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5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3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4">
            <a:extLst>
              <a:ext uri="{FF2B5EF4-FFF2-40B4-BE49-F238E27FC236}">
                <a16:creationId xmlns:a16="http://schemas.microsoft.com/office/drawing/2014/main" id="{D998AFD7-AEF7-22E1-5F08-53FAD40DB5C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43100" y="3895725"/>
            <a:ext cx="695325" cy="619125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1" name="Line 5">
            <a:extLst>
              <a:ext uri="{FF2B5EF4-FFF2-40B4-BE49-F238E27FC236}">
                <a16:creationId xmlns:a16="http://schemas.microsoft.com/office/drawing/2014/main" id="{33AEF2E5-DFFA-CC72-9F87-BB8D4BEF917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89275" y="43878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2" name="Line 8">
            <a:extLst>
              <a:ext uri="{FF2B5EF4-FFF2-40B4-BE49-F238E27FC236}">
                <a16:creationId xmlns:a16="http://schemas.microsoft.com/office/drawing/2014/main" id="{ABB1ECE6-81E3-D8F3-AA36-14D7AF6443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8775" y="3133725"/>
            <a:ext cx="304800" cy="70485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1" name="Line 9">
            <a:extLst>
              <a:ext uri="{FF2B5EF4-FFF2-40B4-BE49-F238E27FC236}">
                <a16:creationId xmlns:a16="http://schemas.microsoft.com/office/drawing/2014/main" id="{D4FEBB94-4121-D076-49FD-C716836705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8775" y="1895475"/>
            <a:ext cx="1209675" cy="1273175"/>
          </a:xfrm>
          <a:custGeom>
            <a:avLst/>
            <a:gdLst>
              <a:gd name="T0" fmla="*/ 0 w 1209675"/>
              <a:gd name="T1" fmla="*/ 0 h 1273175"/>
              <a:gd name="T2" fmla="*/ 1209675 w 1209675"/>
              <a:gd name="T3" fmla="*/ 1273175 h 1273175"/>
              <a:gd name="T4" fmla="*/ 0 60000 65536"/>
              <a:gd name="T5" fmla="*/ 0 60000 65536"/>
              <a:gd name="T6" fmla="*/ 0 w 1209675"/>
              <a:gd name="T7" fmla="*/ 0 h 1273175"/>
              <a:gd name="T8" fmla="*/ 1209675 w 1209675"/>
              <a:gd name="T9" fmla="*/ 1273175 h 12731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9675" h="1273175">
                <a:moveTo>
                  <a:pt x="0" y="0"/>
                </a:moveTo>
                <a:lnTo>
                  <a:pt x="1209675" y="1273175"/>
                </a:lnTo>
              </a:path>
            </a:pathLst>
          </a:cu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4" name="Line 10">
            <a:extLst>
              <a:ext uri="{FF2B5EF4-FFF2-40B4-BE49-F238E27FC236}">
                <a16:creationId xmlns:a16="http://schemas.microsoft.com/office/drawing/2014/main" id="{4486DA33-7CE3-2F4D-D710-C0CC06525759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0925" y="1952625"/>
            <a:ext cx="406400" cy="812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5" name="Line 11">
            <a:extLst>
              <a:ext uri="{FF2B5EF4-FFF2-40B4-BE49-F238E27FC236}">
                <a16:creationId xmlns:a16="http://schemas.microsoft.com/office/drawing/2014/main" id="{0E381DF1-44FC-CFFE-8A10-BE512027C2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65525" y="2784475"/>
            <a:ext cx="441325" cy="109855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6" name="Line 12">
            <a:extLst>
              <a:ext uri="{FF2B5EF4-FFF2-40B4-BE49-F238E27FC236}">
                <a16:creationId xmlns:a16="http://schemas.microsoft.com/office/drawing/2014/main" id="{0F05C877-D9C8-DB86-68DA-597BCAC795D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3825" y="3867150"/>
            <a:ext cx="904875" cy="609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7" name="Oval 13">
            <a:extLst>
              <a:ext uri="{FF2B5EF4-FFF2-40B4-BE49-F238E27FC236}">
                <a16:creationId xmlns:a16="http://schemas.microsoft.com/office/drawing/2014/main" id="{904C0D1E-13D8-329F-7281-A67DB931DE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89125" y="38481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8" name="Oval 14">
            <a:extLst>
              <a:ext uri="{FF2B5EF4-FFF2-40B4-BE49-F238E27FC236}">
                <a16:creationId xmlns:a16="http://schemas.microsoft.com/office/drawing/2014/main" id="{1C2A7F69-4814-0BB3-1BEB-045CCA7E6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913" y="3116263"/>
            <a:ext cx="115887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9" name="Oval 15">
            <a:extLst>
              <a:ext uri="{FF2B5EF4-FFF2-40B4-BE49-F238E27FC236}">
                <a16:creationId xmlns:a16="http://schemas.microsoft.com/office/drawing/2014/main" id="{BA990A3E-973C-AC4C-12B5-6C6DF9DF09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797175" y="18462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0" name="Oval 16">
            <a:extLst>
              <a:ext uri="{FF2B5EF4-FFF2-40B4-BE49-F238E27FC236}">
                <a16:creationId xmlns:a16="http://schemas.microsoft.com/office/drawing/2014/main" id="{3C8BB582-855D-E635-6159-76AD8C368224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949700" y="27432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1" name="Oval 17">
            <a:extLst>
              <a:ext uri="{FF2B5EF4-FFF2-40B4-BE49-F238E27FC236}">
                <a16:creationId xmlns:a16="http://schemas.microsoft.com/office/drawing/2014/main" id="{1C3BD0FC-EE59-4CFD-29C2-CA32458CE102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21075" y="38274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2" name="Oval 18">
            <a:extLst>
              <a:ext uri="{FF2B5EF4-FFF2-40B4-BE49-F238E27FC236}">
                <a16:creationId xmlns:a16="http://schemas.microsoft.com/office/drawing/2014/main" id="{CB042842-8BCC-DB31-0CC0-54C61BFB15B8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2590800" y="4460875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3" name="Text Box 19">
            <a:extLst>
              <a:ext uri="{FF2B5EF4-FFF2-40B4-BE49-F238E27FC236}">
                <a16:creationId xmlns:a16="http://schemas.microsoft.com/office/drawing/2014/main" id="{9A520315-1989-A122-EC3C-F98F0E7BB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0163" y="14843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C</a:t>
            </a:r>
            <a:endParaRPr lang="ru-RU" altLang="ru-RU" sz="2400" b="1" i="1" baseline="-25000"/>
          </a:p>
        </p:txBody>
      </p:sp>
      <p:sp>
        <p:nvSpPr>
          <p:cNvPr id="17424" name="Text Box 20">
            <a:extLst>
              <a:ext uri="{FF2B5EF4-FFF2-40B4-BE49-F238E27FC236}">
                <a16:creationId xmlns:a16="http://schemas.microsoft.com/office/drawing/2014/main" id="{93C773C9-13D7-B4CB-7D27-39D387517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9163" y="3898900"/>
            <a:ext cx="563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i="1"/>
              <a:t>F</a:t>
            </a:r>
            <a:endParaRPr lang="ru-RU" altLang="ru-RU" i="1" baseline="-25000"/>
          </a:p>
        </p:txBody>
      </p:sp>
      <p:sp>
        <p:nvSpPr>
          <p:cNvPr id="17425" name="Text Box 21">
            <a:extLst>
              <a:ext uri="{FF2B5EF4-FFF2-40B4-BE49-F238E27FC236}">
                <a16:creationId xmlns:a16="http://schemas.microsoft.com/office/drawing/2014/main" id="{0227D583-C273-CF9B-2001-1680A4B6A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3963" y="4537075"/>
            <a:ext cx="563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G</a:t>
            </a:r>
            <a:endParaRPr lang="ru-RU" altLang="ru-RU" sz="2400" b="1" i="1" baseline="-25000"/>
          </a:p>
        </p:txBody>
      </p:sp>
      <p:sp>
        <p:nvSpPr>
          <p:cNvPr id="17426" name="Text Box 22">
            <a:extLst>
              <a:ext uri="{FF2B5EF4-FFF2-40B4-BE49-F238E27FC236}">
                <a16:creationId xmlns:a16="http://schemas.microsoft.com/office/drawing/2014/main" id="{2A1931D3-DCFD-3AE2-55CD-3C81FD199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29321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/>
              <a:t>B</a:t>
            </a:r>
            <a:endParaRPr lang="ru-RU" altLang="ru-RU" baseline="-25000"/>
          </a:p>
        </p:txBody>
      </p:sp>
      <p:sp>
        <p:nvSpPr>
          <p:cNvPr id="17427" name="Text Box 23">
            <a:extLst>
              <a:ext uri="{FF2B5EF4-FFF2-40B4-BE49-F238E27FC236}">
                <a16:creationId xmlns:a16="http://schemas.microsoft.com/office/drawing/2014/main" id="{9B40C8BC-3586-CE54-E00F-20D0AE718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850" y="1846263"/>
            <a:ext cx="426085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i="1">
                <a:solidFill>
                  <a:srgbClr val="FF0000"/>
                </a:solidFill>
              </a:rPr>
              <a:t> </a:t>
            </a:r>
            <a:r>
              <a:rPr lang="ru-RU" altLang="ru-RU" sz="2400" b="1" i="1">
                <a:solidFill>
                  <a:srgbClr val="CC0000"/>
                </a:solidFill>
              </a:rPr>
              <a:t> </a:t>
            </a:r>
          </a:p>
          <a:p>
            <a:pPr algn="ctr" eaLnBrk="1" hangingPunct="1"/>
            <a:r>
              <a:rPr lang="ru-RU" altLang="ru-RU" sz="2400" b="1" i="1"/>
              <a:t> </a:t>
            </a:r>
            <a:endParaRPr lang="en-US" altLang="ru-RU" sz="2400" b="1" i="1"/>
          </a:p>
          <a:p>
            <a:pPr algn="ctr" eaLnBrk="1" hangingPunct="1"/>
            <a:r>
              <a:rPr lang="ru-RU" altLang="ru-RU" sz="2400" b="1" i="1"/>
              <a:t> </a:t>
            </a:r>
            <a:r>
              <a:rPr lang="en-US" altLang="ru-RU" sz="2400" b="1" i="1"/>
              <a:t>AB</a:t>
            </a:r>
            <a:r>
              <a:rPr lang="ru-RU" altLang="ru-RU" sz="2400" b="1" i="1"/>
              <a:t>,</a:t>
            </a:r>
            <a:r>
              <a:rPr lang="en-US" altLang="ru-RU" sz="2400" b="1" i="1"/>
              <a:t> BC, CD, DE, EF,</a:t>
            </a:r>
            <a:r>
              <a:rPr lang="ru-RU" altLang="ru-RU" sz="2400" b="1" i="1"/>
              <a:t> </a:t>
            </a:r>
            <a:r>
              <a:rPr lang="en-US" altLang="ru-RU" sz="2400" b="1" i="1"/>
              <a:t>FG, GA</a:t>
            </a:r>
            <a:endParaRPr lang="ru-RU" altLang="ru-RU" sz="2400" b="1" i="1"/>
          </a:p>
          <a:p>
            <a:pPr algn="ctr" eaLnBrk="1" hangingPunct="1"/>
            <a:r>
              <a:rPr lang="en-US" altLang="ru-RU" sz="2400" b="1" i="1"/>
              <a:t>-</a:t>
            </a:r>
            <a:r>
              <a:rPr lang="ru-RU" altLang="ru-RU" sz="2400" b="1" i="1"/>
              <a:t>стороны многоугольника</a:t>
            </a:r>
          </a:p>
        </p:txBody>
      </p:sp>
      <p:sp>
        <p:nvSpPr>
          <p:cNvPr id="17428" name="Oval 24">
            <a:extLst>
              <a:ext uri="{FF2B5EF4-FFF2-40B4-BE49-F238E27FC236}">
                <a16:creationId xmlns:a16="http://schemas.microsoft.com/office/drawing/2014/main" id="{A470E9CD-04B1-BFC3-721F-321A0563F078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17900" y="19177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9" name="Line 25">
            <a:extLst>
              <a:ext uri="{FF2B5EF4-FFF2-40B4-BE49-F238E27FC236}">
                <a16:creationId xmlns:a16="http://schemas.microsoft.com/office/drawing/2014/main" id="{41AE2EFF-A471-A92D-EF59-89B4F16454B8}"/>
              </a:ext>
            </a:extLst>
          </p:cNvPr>
          <p:cNvSpPr>
            <a:spLocks noChangeShapeType="1"/>
          </p:cNvSpPr>
          <p:nvPr/>
        </p:nvSpPr>
        <p:spPr bwMode="auto">
          <a:xfrm>
            <a:off x="2924175" y="1901825"/>
            <a:ext cx="590550" cy="50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0" name="Text Box 26">
            <a:extLst>
              <a:ext uri="{FF2B5EF4-FFF2-40B4-BE49-F238E27FC236}">
                <a16:creationId xmlns:a16="http://schemas.microsoft.com/office/drawing/2014/main" id="{604703B8-E25D-BFB9-7082-20B4CC736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15605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D</a:t>
            </a:r>
            <a:endParaRPr lang="ru-RU" altLang="ru-RU" sz="2400" b="1" i="1" baseline="-25000"/>
          </a:p>
        </p:txBody>
      </p:sp>
      <p:sp>
        <p:nvSpPr>
          <p:cNvPr id="8216" name="Rectangle 27">
            <a:extLst>
              <a:ext uri="{FF2B5EF4-FFF2-40B4-BE49-F238E27FC236}">
                <a16:creationId xmlns:a16="http://schemas.microsoft.com/office/drawing/2014/main" id="{5A36A596-3878-A049-7DAC-A81F8241D0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81050" y="360363"/>
            <a:ext cx="9144000" cy="6111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i="1" dirty="0"/>
              <a:t> </a:t>
            </a:r>
            <a:endParaRPr lang="ru-RU" sz="3200" i="1" dirty="0"/>
          </a:p>
        </p:txBody>
      </p:sp>
      <p:sp>
        <p:nvSpPr>
          <p:cNvPr id="17432" name="TextBox 24">
            <a:extLst>
              <a:ext uri="{FF2B5EF4-FFF2-40B4-BE49-F238E27FC236}">
                <a16:creationId xmlns:a16="http://schemas.microsoft.com/office/drawing/2014/main" id="{E4A4D722-9D52-3FEC-95CF-43EAAA803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7650" y="272415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E</a:t>
            </a:r>
            <a:endParaRPr lang="ru-RU" altLang="ru-RU" sz="2400"/>
          </a:p>
        </p:txBody>
      </p:sp>
      <p:sp>
        <p:nvSpPr>
          <p:cNvPr id="17433" name="TextBox 25">
            <a:extLst>
              <a:ext uri="{FF2B5EF4-FFF2-40B4-BE49-F238E27FC236}">
                <a16:creationId xmlns:a16="http://schemas.microsoft.com/office/drawing/2014/main" id="{F76B85B0-34BD-F59F-9B81-3F9A2966D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0675" y="3971925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А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4">
            <a:extLst>
              <a:ext uri="{FF2B5EF4-FFF2-40B4-BE49-F238E27FC236}">
                <a16:creationId xmlns:a16="http://schemas.microsoft.com/office/drawing/2014/main" id="{533EE31F-5B39-A0E8-05E1-F2E07C07EE0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43100" y="3895725"/>
            <a:ext cx="695325" cy="619125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5" name="Line 5">
            <a:extLst>
              <a:ext uri="{FF2B5EF4-FFF2-40B4-BE49-F238E27FC236}">
                <a16:creationId xmlns:a16="http://schemas.microsoft.com/office/drawing/2014/main" id="{131B5563-4272-5CBC-A5FE-492CFBAF68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89275" y="43878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6" name="Line 8">
            <a:extLst>
              <a:ext uri="{FF2B5EF4-FFF2-40B4-BE49-F238E27FC236}">
                <a16:creationId xmlns:a16="http://schemas.microsoft.com/office/drawing/2014/main" id="{7874659A-8119-5325-FE5B-12678502E8D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8775" y="3133725"/>
            <a:ext cx="304800" cy="70485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7" name="Line 9">
            <a:extLst>
              <a:ext uri="{FF2B5EF4-FFF2-40B4-BE49-F238E27FC236}">
                <a16:creationId xmlns:a16="http://schemas.microsoft.com/office/drawing/2014/main" id="{7EB70038-F745-A215-15CA-4957BECC7E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8775" y="1895475"/>
            <a:ext cx="1209675" cy="1273175"/>
          </a:xfrm>
          <a:custGeom>
            <a:avLst/>
            <a:gdLst>
              <a:gd name="T0" fmla="*/ 0 w 1209675"/>
              <a:gd name="T1" fmla="*/ 0 h 1273175"/>
              <a:gd name="T2" fmla="*/ 1209675 w 1209675"/>
              <a:gd name="T3" fmla="*/ 1273175 h 1273175"/>
              <a:gd name="T4" fmla="*/ 0 60000 65536"/>
              <a:gd name="T5" fmla="*/ 0 60000 65536"/>
              <a:gd name="T6" fmla="*/ 0 w 1209675"/>
              <a:gd name="T7" fmla="*/ 0 h 1273175"/>
              <a:gd name="T8" fmla="*/ 1209675 w 1209675"/>
              <a:gd name="T9" fmla="*/ 1273175 h 12731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9675" h="1273175">
                <a:moveTo>
                  <a:pt x="0" y="0"/>
                </a:moveTo>
                <a:lnTo>
                  <a:pt x="1209675" y="1273175"/>
                </a:lnTo>
              </a:path>
            </a:pathLst>
          </a:cu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8" name="Line 10">
            <a:extLst>
              <a:ext uri="{FF2B5EF4-FFF2-40B4-BE49-F238E27FC236}">
                <a16:creationId xmlns:a16="http://schemas.microsoft.com/office/drawing/2014/main" id="{8910C16A-AF95-2D62-EDCD-004322C70D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0925" y="1952625"/>
            <a:ext cx="406400" cy="812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9" name="Line 11">
            <a:extLst>
              <a:ext uri="{FF2B5EF4-FFF2-40B4-BE49-F238E27FC236}">
                <a16:creationId xmlns:a16="http://schemas.microsoft.com/office/drawing/2014/main" id="{8D88536E-575B-9C07-4BA0-FB79C65625D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65525" y="2784475"/>
            <a:ext cx="441325" cy="109855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0" name="Line 12">
            <a:extLst>
              <a:ext uri="{FF2B5EF4-FFF2-40B4-BE49-F238E27FC236}">
                <a16:creationId xmlns:a16="http://schemas.microsoft.com/office/drawing/2014/main" id="{CFFA0E77-10C1-30AE-967E-0DEB64445C9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3825" y="3867150"/>
            <a:ext cx="904875" cy="609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1" name="Oval 13">
            <a:extLst>
              <a:ext uri="{FF2B5EF4-FFF2-40B4-BE49-F238E27FC236}">
                <a16:creationId xmlns:a16="http://schemas.microsoft.com/office/drawing/2014/main" id="{DEA1CA33-287A-5B5A-FA23-58E8D095DB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89125" y="38481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442" name="Oval 14">
            <a:extLst>
              <a:ext uri="{FF2B5EF4-FFF2-40B4-BE49-F238E27FC236}">
                <a16:creationId xmlns:a16="http://schemas.microsoft.com/office/drawing/2014/main" id="{AD4184F4-EF09-9F59-3F6E-376D7F07C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913" y="3116263"/>
            <a:ext cx="115887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443" name="Oval 15">
            <a:extLst>
              <a:ext uri="{FF2B5EF4-FFF2-40B4-BE49-F238E27FC236}">
                <a16:creationId xmlns:a16="http://schemas.microsoft.com/office/drawing/2014/main" id="{92150AE7-1E18-8615-3C7F-46950C5B8E9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797175" y="18462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444" name="Oval 16">
            <a:extLst>
              <a:ext uri="{FF2B5EF4-FFF2-40B4-BE49-F238E27FC236}">
                <a16:creationId xmlns:a16="http://schemas.microsoft.com/office/drawing/2014/main" id="{520904BB-82B4-198C-98B4-E8A6616C4253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949700" y="27432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445" name="Oval 17">
            <a:extLst>
              <a:ext uri="{FF2B5EF4-FFF2-40B4-BE49-F238E27FC236}">
                <a16:creationId xmlns:a16="http://schemas.microsoft.com/office/drawing/2014/main" id="{80BEB931-83FD-21C5-8BCA-460F9388E111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21075" y="38274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446" name="Oval 18">
            <a:extLst>
              <a:ext uri="{FF2B5EF4-FFF2-40B4-BE49-F238E27FC236}">
                <a16:creationId xmlns:a16="http://schemas.microsoft.com/office/drawing/2014/main" id="{7D830344-F1DA-BFFB-3850-F45E5BC678A4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2590800" y="4460875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447" name="Text Box 19">
            <a:extLst>
              <a:ext uri="{FF2B5EF4-FFF2-40B4-BE49-F238E27FC236}">
                <a16:creationId xmlns:a16="http://schemas.microsoft.com/office/drawing/2014/main" id="{869FF9FE-94DD-D4C5-FEB8-DF3DE8F26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0163" y="14843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C</a:t>
            </a:r>
            <a:endParaRPr lang="ru-RU" altLang="ru-RU" sz="2400" b="1" i="1" baseline="-25000"/>
          </a:p>
        </p:txBody>
      </p:sp>
      <p:sp>
        <p:nvSpPr>
          <p:cNvPr id="18448" name="Text Box 20">
            <a:extLst>
              <a:ext uri="{FF2B5EF4-FFF2-40B4-BE49-F238E27FC236}">
                <a16:creationId xmlns:a16="http://schemas.microsoft.com/office/drawing/2014/main" id="{DE974415-4E68-2497-8AFE-CCA2DB39D8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9163" y="3898900"/>
            <a:ext cx="563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i="1"/>
              <a:t>F</a:t>
            </a:r>
            <a:endParaRPr lang="ru-RU" altLang="ru-RU" i="1" baseline="-25000"/>
          </a:p>
        </p:txBody>
      </p:sp>
      <p:sp>
        <p:nvSpPr>
          <p:cNvPr id="18449" name="Text Box 21">
            <a:extLst>
              <a:ext uri="{FF2B5EF4-FFF2-40B4-BE49-F238E27FC236}">
                <a16:creationId xmlns:a16="http://schemas.microsoft.com/office/drawing/2014/main" id="{98F6AA5D-6B76-C836-7738-BFD0CE81D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3963" y="4537075"/>
            <a:ext cx="563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G</a:t>
            </a:r>
            <a:endParaRPr lang="ru-RU" altLang="ru-RU" sz="2400" b="1" i="1" baseline="-25000"/>
          </a:p>
        </p:txBody>
      </p:sp>
      <p:sp>
        <p:nvSpPr>
          <p:cNvPr id="18450" name="Text Box 22">
            <a:extLst>
              <a:ext uri="{FF2B5EF4-FFF2-40B4-BE49-F238E27FC236}">
                <a16:creationId xmlns:a16="http://schemas.microsoft.com/office/drawing/2014/main" id="{3AA4A88C-B585-E252-4949-BBE1F9282F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29321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/>
              <a:t>B</a:t>
            </a:r>
            <a:endParaRPr lang="ru-RU" altLang="ru-RU" baseline="-25000"/>
          </a:p>
        </p:txBody>
      </p:sp>
      <p:sp>
        <p:nvSpPr>
          <p:cNvPr id="18451" name="Text Box 23">
            <a:extLst>
              <a:ext uri="{FF2B5EF4-FFF2-40B4-BE49-F238E27FC236}">
                <a16:creationId xmlns:a16="http://schemas.microsoft.com/office/drawing/2014/main" id="{14C82150-5E50-EFB5-6B72-768366A1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850" y="1846263"/>
            <a:ext cx="426085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i="1">
                <a:solidFill>
                  <a:srgbClr val="FF0000"/>
                </a:solidFill>
              </a:rPr>
              <a:t> </a:t>
            </a:r>
            <a:r>
              <a:rPr lang="ru-RU" altLang="ru-RU" sz="2400" b="1" i="1">
                <a:solidFill>
                  <a:srgbClr val="CC0000"/>
                </a:solidFill>
              </a:rPr>
              <a:t> </a:t>
            </a:r>
          </a:p>
          <a:p>
            <a:pPr algn="ctr" eaLnBrk="1" hangingPunct="1"/>
            <a:r>
              <a:rPr lang="ru-RU" altLang="ru-RU" sz="2400" b="1" i="1"/>
              <a:t> </a:t>
            </a:r>
            <a:endParaRPr lang="en-US" altLang="ru-RU" sz="2400" b="1" i="1"/>
          </a:p>
          <a:p>
            <a:pPr algn="ctr" eaLnBrk="1" hangingPunct="1"/>
            <a:r>
              <a:rPr lang="ru-RU" altLang="ru-RU" sz="2400" b="1" i="1"/>
              <a:t>Сумма длин сторон  </a:t>
            </a:r>
          </a:p>
          <a:p>
            <a:pPr algn="ctr" eaLnBrk="1" hangingPunct="1"/>
            <a:r>
              <a:rPr lang="en-US" altLang="ru-RU" sz="2400" b="1" i="1"/>
              <a:t>AB</a:t>
            </a:r>
            <a:r>
              <a:rPr lang="ru-RU" altLang="ru-RU" sz="2400" b="1" i="1"/>
              <a:t>,</a:t>
            </a:r>
            <a:r>
              <a:rPr lang="en-US" altLang="ru-RU" sz="2400" b="1" i="1"/>
              <a:t> BC, CD, DE, EF,</a:t>
            </a:r>
            <a:r>
              <a:rPr lang="ru-RU" altLang="ru-RU" sz="2400" b="1" i="1"/>
              <a:t> </a:t>
            </a:r>
            <a:r>
              <a:rPr lang="en-US" altLang="ru-RU" sz="2400" b="1" i="1"/>
              <a:t>FG, GA</a:t>
            </a:r>
            <a:endParaRPr lang="ru-RU" altLang="ru-RU" sz="2400" b="1" i="1"/>
          </a:p>
          <a:p>
            <a:pPr algn="ctr" eaLnBrk="1" hangingPunct="1"/>
            <a:r>
              <a:rPr lang="en-US" altLang="ru-RU" sz="2400" b="1" i="1"/>
              <a:t>-</a:t>
            </a:r>
            <a:r>
              <a:rPr lang="ru-RU" altLang="ru-RU" sz="2400" b="1" i="1"/>
              <a:t>называется</a:t>
            </a:r>
          </a:p>
        </p:txBody>
      </p:sp>
      <p:sp>
        <p:nvSpPr>
          <p:cNvPr id="18452" name="Oval 24">
            <a:extLst>
              <a:ext uri="{FF2B5EF4-FFF2-40B4-BE49-F238E27FC236}">
                <a16:creationId xmlns:a16="http://schemas.microsoft.com/office/drawing/2014/main" id="{88EAC8F2-0ECF-BF17-72A0-9996DBC21D8B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17900" y="19177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453" name="Line 25">
            <a:extLst>
              <a:ext uri="{FF2B5EF4-FFF2-40B4-BE49-F238E27FC236}">
                <a16:creationId xmlns:a16="http://schemas.microsoft.com/office/drawing/2014/main" id="{0590A5E3-5AF2-1B40-02C2-949759F644A3}"/>
              </a:ext>
            </a:extLst>
          </p:cNvPr>
          <p:cNvSpPr>
            <a:spLocks noChangeShapeType="1"/>
          </p:cNvSpPr>
          <p:nvPr/>
        </p:nvSpPr>
        <p:spPr bwMode="auto">
          <a:xfrm>
            <a:off x="2924175" y="1901825"/>
            <a:ext cx="590550" cy="50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4" name="Text Box 26">
            <a:extLst>
              <a:ext uri="{FF2B5EF4-FFF2-40B4-BE49-F238E27FC236}">
                <a16:creationId xmlns:a16="http://schemas.microsoft.com/office/drawing/2014/main" id="{04D3629D-5B7D-6FBE-C0E0-0E0D9ECEC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15605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D</a:t>
            </a:r>
            <a:endParaRPr lang="ru-RU" altLang="ru-RU" sz="2400" b="1" i="1" baseline="-25000"/>
          </a:p>
        </p:txBody>
      </p:sp>
      <p:sp>
        <p:nvSpPr>
          <p:cNvPr id="8216" name="Rectangle 27">
            <a:extLst>
              <a:ext uri="{FF2B5EF4-FFF2-40B4-BE49-F238E27FC236}">
                <a16:creationId xmlns:a16="http://schemas.microsoft.com/office/drawing/2014/main" id="{61E9774F-C734-E816-C61B-4A20A0B923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81050" y="360363"/>
            <a:ext cx="9144000" cy="6111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i="1" dirty="0"/>
              <a:t> </a:t>
            </a:r>
            <a:endParaRPr lang="ru-RU" sz="3200" i="1" dirty="0"/>
          </a:p>
        </p:txBody>
      </p:sp>
      <p:sp>
        <p:nvSpPr>
          <p:cNvPr id="18456" name="TextBox 24">
            <a:extLst>
              <a:ext uri="{FF2B5EF4-FFF2-40B4-BE49-F238E27FC236}">
                <a16:creationId xmlns:a16="http://schemas.microsoft.com/office/drawing/2014/main" id="{114B2C90-0AF7-113B-B417-7B5F9BBCD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7650" y="272415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E</a:t>
            </a:r>
            <a:endParaRPr lang="ru-RU" altLang="ru-RU" sz="2400"/>
          </a:p>
        </p:txBody>
      </p:sp>
      <p:sp>
        <p:nvSpPr>
          <p:cNvPr id="18457" name="TextBox 25">
            <a:extLst>
              <a:ext uri="{FF2B5EF4-FFF2-40B4-BE49-F238E27FC236}">
                <a16:creationId xmlns:a16="http://schemas.microsoft.com/office/drawing/2014/main" id="{99A9CF33-D933-694C-73AA-82EDE2B91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0675" y="3971925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А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AB506E-CDC0-9182-8FC4-789A20338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4953000"/>
            <a:ext cx="6042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периметром многоугольника</a:t>
            </a:r>
          </a:p>
          <a:p>
            <a:pPr eaLnBrk="1" hangingPunct="1"/>
            <a:r>
              <a:rPr lang="ru-RU" altLang="ru-RU" sz="2800" b="1">
                <a:solidFill>
                  <a:srgbClr val="0033CC"/>
                </a:solidFill>
              </a:rPr>
              <a:t>Р=</a:t>
            </a:r>
            <a:r>
              <a:rPr lang="en-US" altLang="ru-RU" sz="2800" b="1" i="1">
                <a:solidFill>
                  <a:srgbClr val="0033CC"/>
                </a:solidFill>
              </a:rPr>
              <a:t>AB</a:t>
            </a:r>
            <a:r>
              <a:rPr lang="ru-RU" altLang="ru-RU" sz="2800" b="1" i="1">
                <a:solidFill>
                  <a:srgbClr val="0033CC"/>
                </a:solidFill>
              </a:rPr>
              <a:t>+</a:t>
            </a:r>
            <a:r>
              <a:rPr lang="en-US" altLang="ru-RU" sz="2800" b="1" i="1">
                <a:solidFill>
                  <a:srgbClr val="0033CC"/>
                </a:solidFill>
              </a:rPr>
              <a:t> BC</a:t>
            </a:r>
            <a:r>
              <a:rPr lang="ru-RU" altLang="ru-RU" sz="2800" b="1" i="1">
                <a:solidFill>
                  <a:srgbClr val="0033CC"/>
                </a:solidFill>
              </a:rPr>
              <a:t>+</a:t>
            </a:r>
            <a:r>
              <a:rPr lang="en-US" altLang="ru-RU" sz="2800" b="1" i="1">
                <a:solidFill>
                  <a:srgbClr val="0033CC"/>
                </a:solidFill>
              </a:rPr>
              <a:t> CD</a:t>
            </a:r>
            <a:r>
              <a:rPr lang="ru-RU" altLang="ru-RU" sz="2800" b="1" i="1">
                <a:solidFill>
                  <a:srgbClr val="0033CC"/>
                </a:solidFill>
              </a:rPr>
              <a:t>+</a:t>
            </a:r>
            <a:r>
              <a:rPr lang="en-US" altLang="ru-RU" sz="2800" b="1" i="1">
                <a:solidFill>
                  <a:srgbClr val="0033CC"/>
                </a:solidFill>
              </a:rPr>
              <a:t> DE</a:t>
            </a:r>
            <a:r>
              <a:rPr lang="ru-RU" altLang="ru-RU" sz="2800" b="1" i="1">
                <a:solidFill>
                  <a:srgbClr val="0033CC"/>
                </a:solidFill>
              </a:rPr>
              <a:t>+</a:t>
            </a:r>
            <a:r>
              <a:rPr lang="en-US" altLang="ru-RU" sz="2800" b="1" i="1">
                <a:solidFill>
                  <a:srgbClr val="0033CC"/>
                </a:solidFill>
              </a:rPr>
              <a:t> EF</a:t>
            </a:r>
            <a:r>
              <a:rPr lang="ru-RU" altLang="ru-RU" sz="2800" b="1" i="1">
                <a:solidFill>
                  <a:srgbClr val="0033CC"/>
                </a:solidFill>
              </a:rPr>
              <a:t>+ </a:t>
            </a:r>
            <a:r>
              <a:rPr lang="en-US" altLang="ru-RU" sz="2800" b="1" i="1">
                <a:solidFill>
                  <a:srgbClr val="0033CC"/>
                </a:solidFill>
              </a:rPr>
              <a:t>FG</a:t>
            </a:r>
            <a:r>
              <a:rPr lang="ru-RU" altLang="ru-RU" sz="2800" b="1" i="1">
                <a:solidFill>
                  <a:srgbClr val="0033CC"/>
                </a:solidFill>
              </a:rPr>
              <a:t>+</a:t>
            </a:r>
            <a:r>
              <a:rPr lang="en-US" altLang="ru-RU" sz="2800" b="1" i="1">
                <a:solidFill>
                  <a:srgbClr val="0033CC"/>
                </a:solidFill>
              </a:rPr>
              <a:t>GA</a:t>
            </a:r>
            <a:endParaRPr lang="ru-RU" altLang="ru-RU" sz="2800" b="1" i="1">
              <a:solidFill>
                <a:srgbClr val="0033CC"/>
              </a:solidFill>
            </a:endParaRPr>
          </a:p>
          <a:p>
            <a:pPr eaLnBrk="1" hangingPunct="1"/>
            <a:endParaRPr lang="ru-RU" altLang="ru-RU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>
            <a:extLst>
              <a:ext uri="{FF2B5EF4-FFF2-40B4-BE49-F238E27FC236}">
                <a16:creationId xmlns:a16="http://schemas.microsoft.com/office/drawing/2014/main" id="{99ED268A-EA3C-40AA-1699-4BD8C4A09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/>
              <a:t>Многоугольник, имеющий  </a:t>
            </a:r>
            <a:r>
              <a:rPr lang="en-US" altLang="ru-RU" b="1">
                <a:solidFill>
                  <a:srgbClr val="FF0000"/>
                </a:solidFill>
              </a:rPr>
              <a:t>n</a:t>
            </a:r>
            <a:r>
              <a:rPr lang="en-US" altLang="ru-RU" b="1"/>
              <a:t> </a:t>
            </a:r>
            <a:r>
              <a:rPr lang="ru-RU" altLang="ru-RU" b="1"/>
              <a:t>углов называется </a:t>
            </a:r>
            <a:r>
              <a:rPr lang="en-US" altLang="ru-RU" b="1"/>
              <a:t> </a:t>
            </a:r>
            <a:r>
              <a:rPr lang="en-US" altLang="ru-RU" b="1">
                <a:solidFill>
                  <a:srgbClr val="FF0000"/>
                </a:solidFill>
              </a:rPr>
              <a:t> n</a:t>
            </a:r>
            <a:r>
              <a:rPr lang="ru-RU" altLang="ru-RU" b="1"/>
              <a:t>-угольником.</a:t>
            </a:r>
          </a:p>
          <a:p>
            <a:pPr eaLnBrk="1" hangingPunct="1"/>
            <a:endParaRPr lang="ru-RU" altLang="ru-RU" b="1"/>
          </a:p>
          <a:p>
            <a:pPr eaLnBrk="1" hangingPunct="1"/>
            <a:r>
              <a:rPr lang="en-US" altLang="ru-RU" b="1"/>
              <a:t>  </a:t>
            </a:r>
            <a:r>
              <a:rPr lang="ru-RU" altLang="ru-RU" b="1"/>
              <a:t>Сколько сторон имеет </a:t>
            </a:r>
            <a:r>
              <a:rPr lang="en-US" altLang="ru-RU" b="1"/>
              <a:t>  </a:t>
            </a:r>
            <a:r>
              <a:rPr lang="en-US" altLang="ru-RU" b="1">
                <a:solidFill>
                  <a:srgbClr val="FF0000"/>
                </a:solidFill>
              </a:rPr>
              <a:t>n</a:t>
            </a:r>
            <a:r>
              <a:rPr lang="ru-RU" altLang="ru-RU" b="1"/>
              <a:t>–угольник?</a:t>
            </a:r>
          </a:p>
        </p:txBody>
      </p:sp>
    </p:spTree>
  </p:cSld>
  <p:clrMapOvr>
    <a:masterClrMapping/>
  </p:clrMapOvr>
  <p:transition spd="slow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4">
            <a:extLst>
              <a:ext uri="{FF2B5EF4-FFF2-40B4-BE49-F238E27FC236}">
                <a16:creationId xmlns:a16="http://schemas.microsoft.com/office/drawing/2014/main" id="{0496DC23-1D0A-CF04-9685-8DBC09495D3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43100" y="3895725"/>
            <a:ext cx="695325" cy="619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3" name="Line 5">
            <a:extLst>
              <a:ext uri="{FF2B5EF4-FFF2-40B4-BE49-F238E27FC236}">
                <a16:creationId xmlns:a16="http://schemas.microsoft.com/office/drawing/2014/main" id="{E6D1E041-AB6E-BE75-C0C6-6B80F0F49A1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89275" y="43878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4" name="Text Box 7">
            <a:extLst>
              <a:ext uri="{FF2B5EF4-FFF2-40B4-BE49-F238E27FC236}">
                <a16:creationId xmlns:a16="http://schemas.microsoft.com/office/drawing/2014/main" id="{FE39CE70-1D60-ECEB-8A9D-87D1618D6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3927475"/>
            <a:ext cx="563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A</a:t>
            </a:r>
            <a:endParaRPr lang="ru-RU" altLang="ru-RU" sz="2400" b="1" i="1" baseline="-25000"/>
          </a:p>
        </p:txBody>
      </p:sp>
      <p:sp>
        <p:nvSpPr>
          <p:cNvPr id="20485" name="Line 8">
            <a:extLst>
              <a:ext uri="{FF2B5EF4-FFF2-40B4-BE49-F238E27FC236}">
                <a16:creationId xmlns:a16="http://schemas.microsoft.com/office/drawing/2014/main" id="{638C804F-02EB-7E38-A874-A42DD23788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8775" y="3162300"/>
            <a:ext cx="304800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6" name="Line 9">
            <a:extLst>
              <a:ext uri="{FF2B5EF4-FFF2-40B4-BE49-F238E27FC236}">
                <a16:creationId xmlns:a16="http://schemas.microsoft.com/office/drawing/2014/main" id="{36E70A73-8117-1504-7426-B6711B50FA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8775" y="1895475"/>
            <a:ext cx="1209675" cy="1273175"/>
          </a:xfrm>
          <a:custGeom>
            <a:avLst/>
            <a:gdLst>
              <a:gd name="T0" fmla="*/ 0 w 1209675"/>
              <a:gd name="T1" fmla="*/ 0 h 1273175"/>
              <a:gd name="T2" fmla="*/ 1209675 w 1209675"/>
              <a:gd name="T3" fmla="*/ 1273175 h 1273175"/>
              <a:gd name="T4" fmla="*/ 0 60000 65536"/>
              <a:gd name="T5" fmla="*/ 0 60000 65536"/>
              <a:gd name="T6" fmla="*/ 0 w 1209675"/>
              <a:gd name="T7" fmla="*/ 0 h 1273175"/>
              <a:gd name="T8" fmla="*/ 1209675 w 1209675"/>
              <a:gd name="T9" fmla="*/ 1273175 h 12731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9675" h="1273175">
                <a:moveTo>
                  <a:pt x="0" y="0"/>
                </a:moveTo>
                <a:lnTo>
                  <a:pt x="1209675" y="127317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7" name="Line 10">
            <a:extLst>
              <a:ext uri="{FF2B5EF4-FFF2-40B4-BE49-F238E27FC236}">
                <a16:creationId xmlns:a16="http://schemas.microsoft.com/office/drawing/2014/main" id="{A19ED13B-03CE-D7A2-DB9A-EE799C55E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0925" y="1981200"/>
            <a:ext cx="406400" cy="812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8" name="Line 11">
            <a:extLst>
              <a:ext uri="{FF2B5EF4-FFF2-40B4-BE49-F238E27FC236}">
                <a16:creationId xmlns:a16="http://schemas.microsoft.com/office/drawing/2014/main" id="{9A6B86C8-785C-9D83-6ECA-83775ADF15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65525" y="2813050"/>
            <a:ext cx="441325" cy="1098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9" name="Line 12">
            <a:extLst>
              <a:ext uri="{FF2B5EF4-FFF2-40B4-BE49-F238E27FC236}">
                <a16:creationId xmlns:a16="http://schemas.microsoft.com/office/drawing/2014/main" id="{2A0B9B6C-F2FD-E6A5-C893-8F57C5A288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3825" y="3895725"/>
            <a:ext cx="904875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0" name="Oval 13">
            <a:extLst>
              <a:ext uri="{FF2B5EF4-FFF2-40B4-BE49-F238E27FC236}">
                <a16:creationId xmlns:a16="http://schemas.microsoft.com/office/drawing/2014/main" id="{83AFF354-2E57-244C-BDF8-84C3EF5293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89125" y="38481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1" name="Oval 14">
            <a:extLst>
              <a:ext uri="{FF2B5EF4-FFF2-40B4-BE49-F238E27FC236}">
                <a16:creationId xmlns:a16="http://schemas.microsoft.com/office/drawing/2014/main" id="{63BD3588-F494-F2C0-74E7-27E35E8A0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913" y="3116263"/>
            <a:ext cx="115887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2" name="Oval 15">
            <a:extLst>
              <a:ext uri="{FF2B5EF4-FFF2-40B4-BE49-F238E27FC236}">
                <a16:creationId xmlns:a16="http://schemas.microsoft.com/office/drawing/2014/main" id="{EBA261EC-3E55-B068-22EA-9AE34E0455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797175" y="18462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3" name="Oval 16">
            <a:extLst>
              <a:ext uri="{FF2B5EF4-FFF2-40B4-BE49-F238E27FC236}">
                <a16:creationId xmlns:a16="http://schemas.microsoft.com/office/drawing/2014/main" id="{49FA6C1F-0BAA-253C-F141-3F7FF375831A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949700" y="27432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4" name="Oval 17">
            <a:extLst>
              <a:ext uri="{FF2B5EF4-FFF2-40B4-BE49-F238E27FC236}">
                <a16:creationId xmlns:a16="http://schemas.microsoft.com/office/drawing/2014/main" id="{F8315368-F376-CD83-4E93-886D1B018432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21075" y="38274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5" name="Oval 18">
            <a:extLst>
              <a:ext uri="{FF2B5EF4-FFF2-40B4-BE49-F238E27FC236}">
                <a16:creationId xmlns:a16="http://schemas.microsoft.com/office/drawing/2014/main" id="{259467D7-247D-4AC4-CC72-57AAF39DDCBE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2590800" y="4460875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6" name="Text Box 19">
            <a:extLst>
              <a:ext uri="{FF2B5EF4-FFF2-40B4-BE49-F238E27FC236}">
                <a16:creationId xmlns:a16="http://schemas.microsoft.com/office/drawing/2014/main" id="{F73B4908-DFAD-083A-1390-60E7A3B26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0163" y="14843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C</a:t>
            </a:r>
            <a:endParaRPr lang="ru-RU" altLang="ru-RU" sz="2400" b="1" i="1" baseline="-25000"/>
          </a:p>
        </p:txBody>
      </p:sp>
      <p:sp>
        <p:nvSpPr>
          <p:cNvPr id="20497" name="Text Box 20">
            <a:extLst>
              <a:ext uri="{FF2B5EF4-FFF2-40B4-BE49-F238E27FC236}">
                <a16:creationId xmlns:a16="http://schemas.microsoft.com/office/drawing/2014/main" id="{6B924DB9-E83D-7B2B-0A86-CA4A968FC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9163" y="3898900"/>
            <a:ext cx="563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i="1"/>
              <a:t>F</a:t>
            </a:r>
            <a:endParaRPr lang="ru-RU" altLang="ru-RU" i="1" baseline="-25000"/>
          </a:p>
        </p:txBody>
      </p:sp>
      <p:sp>
        <p:nvSpPr>
          <p:cNvPr id="20498" name="Text Box 21">
            <a:extLst>
              <a:ext uri="{FF2B5EF4-FFF2-40B4-BE49-F238E27FC236}">
                <a16:creationId xmlns:a16="http://schemas.microsoft.com/office/drawing/2014/main" id="{7F84C070-23E8-65BB-A12D-6B3E7C451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3963" y="4537075"/>
            <a:ext cx="563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G</a:t>
            </a:r>
            <a:endParaRPr lang="ru-RU" altLang="ru-RU" sz="2400" b="1" i="1" baseline="-25000"/>
          </a:p>
        </p:txBody>
      </p:sp>
      <p:sp>
        <p:nvSpPr>
          <p:cNvPr id="20499" name="Text Box 22">
            <a:extLst>
              <a:ext uri="{FF2B5EF4-FFF2-40B4-BE49-F238E27FC236}">
                <a16:creationId xmlns:a16="http://schemas.microsoft.com/office/drawing/2014/main" id="{8993DD05-88FE-E651-2255-1B2461CF0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29321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/>
              <a:t>B</a:t>
            </a:r>
            <a:endParaRPr lang="ru-RU" altLang="ru-RU" baseline="-25000"/>
          </a:p>
        </p:txBody>
      </p:sp>
      <p:sp>
        <p:nvSpPr>
          <p:cNvPr id="20500" name="Text Box 23">
            <a:extLst>
              <a:ext uri="{FF2B5EF4-FFF2-40B4-BE49-F238E27FC236}">
                <a16:creationId xmlns:a16="http://schemas.microsoft.com/office/drawing/2014/main" id="{97438B72-67C2-59FF-C37A-4A7126A178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3789363"/>
            <a:ext cx="4260850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i="1">
                <a:solidFill>
                  <a:srgbClr val="FF0000"/>
                </a:solidFill>
              </a:rPr>
              <a:t> </a:t>
            </a:r>
            <a:r>
              <a:rPr lang="ru-RU" altLang="ru-RU" sz="2800" b="1" i="1">
                <a:solidFill>
                  <a:srgbClr val="CC0000"/>
                </a:solidFill>
              </a:rPr>
              <a:t>соседние вершины</a:t>
            </a:r>
          </a:p>
          <a:p>
            <a:pPr algn="ctr" eaLnBrk="1" hangingPunct="1"/>
            <a:endParaRPr lang="ru-RU" altLang="ru-RU" sz="2800" b="1" i="1">
              <a:solidFill>
                <a:srgbClr val="CC0000"/>
              </a:solidFill>
            </a:endParaRPr>
          </a:p>
          <a:p>
            <a:pPr algn="ctr" eaLnBrk="1" hangingPunct="1"/>
            <a:endParaRPr lang="ru-RU" altLang="ru-RU" sz="2800" b="1" i="1">
              <a:solidFill>
                <a:srgbClr val="CC0000"/>
              </a:solidFill>
            </a:endParaRPr>
          </a:p>
          <a:p>
            <a:pPr algn="ctr" eaLnBrk="1" hangingPunct="1"/>
            <a:r>
              <a:rPr lang="ru-RU" altLang="ru-RU" sz="2800" b="1" i="1">
                <a:solidFill>
                  <a:srgbClr val="CC0000"/>
                </a:solidFill>
              </a:rPr>
              <a:t>   </a:t>
            </a:r>
          </a:p>
          <a:p>
            <a:pPr algn="ctr" eaLnBrk="1" hangingPunct="1"/>
            <a:r>
              <a:rPr lang="ru-RU" altLang="ru-RU" sz="2400" b="1" i="1"/>
              <a:t> </a:t>
            </a:r>
          </a:p>
        </p:txBody>
      </p:sp>
      <p:sp>
        <p:nvSpPr>
          <p:cNvPr id="20501" name="Oval 24">
            <a:extLst>
              <a:ext uri="{FF2B5EF4-FFF2-40B4-BE49-F238E27FC236}">
                <a16:creationId xmlns:a16="http://schemas.microsoft.com/office/drawing/2014/main" id="{F7CF1C92-5903-57F2-2C60-3B59CE5FD789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517900" y="19177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502" name="Line 25">
            <a:extLst>
              <a:ext uri="{FF2B5EF4-FFF2-40B4-BE49-F238E27FC236}">
                <a16:creationId xmlns:a16="http://schemas.microsoft.com/office/drawing/2014/main" id="{5E4FFF6F-5ABC-26BD-8B3C-BBA6236043AE}"/>
              </a:ext>
            </a:extLst>
          </p:cNvPr>
          <p:cNvSpPr>
            <a:spLocks noChangeShapeType="1"/>
          </p:cNvSpPr>
          <p:nvPr/>
        </p:nvSpPr>
        <p:spPr bwMode="auto">
          <a:xfrm>
            <a:off x="2857500" y="1892300"/>
            <a:ext cx="6985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3" name="Text Box 26">
            <a:extLst>
              <a:ext uri="{FF2B5EF4-FFF2-40B4-BE49-F238E27FC236}">
                <a16:creationId xmlns:a16="http://schemas.microsoft.com/office/drawing/2014/main" id="{2B69A5AD-1025-DD88-189D-1E8FD56E7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15605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D</a:t>
            </a:r>
            <a:endParaRPr lang="ru-RU" altLang="ru-RU" sz="2400" b="1" i="1" baseline="-25000"/>
          </a:p>
        </p:txBody>
      </p:sp>
      <p:sp>
        <p:nvSpPr>
          <p:cNvPr id="8216" name="Rectangle 27">
            <a:extLst>
              <a:ext uri="{FF2B5EF4-FFF2-40B4-BE49-F238E27FC236}">
                <a16:creationId xmlns:a16="http://schemas.microsoft.com/office/drawing/2014/main" id="{19EFE065-1683-F307-52F4-7834FE8592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6700" y="617538"/>
            <a:ext cx="9144000" cy="6111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i="1" dirty="0"/>
              <a:t> </a:t>
            </a:r>
            <a:endParaRPr lang="ru-RU" sz="3200" i="1" dirty="0"/>
          </a:p>
        </p:txBody>
      </p:sp>
      <p:sp>
        <p:nvSpPr>
          <p:cNvPr id="20505" name="TextBox 24">
            <a:extLst>
              <a:ext uri="{FF2B5EF4-FFF2-40B4-BE49-F238E27FC236}">
                <a16:creationId xmlns:a16="http://schemas.microsoft.com/office/drawing/2014/main" id="{292FFC0D-5E7D-B61E-1AD8-C0E37EB7E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7650" y="272415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E</a:t>
            </a:r>
            <a:endParaRPr lang="ru-RU" altLang="ru-RU" sz="2400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3CAA7C25-5425-E5EB-FCCA-BAE836548E40}"/>
              </a:ext>
            </a:extLst>
          </p:cNvPr>
          <p:cNvSpPr/>
          <p:nvPr/>
        </p:nvSpPr>
        <p:spPr>
          <a:xfrm>
            <a:off x="1600200" y="310515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168C1C98-A6BC-6E8A-73C2-1C30C0C07EA5}"/>
              </a:ext>
            </a:extLst>
          </p:cNvPr>
          <p:cNvSpPr/>
          <p:nvPr/>
        </p:nvSpPr>
        <p:spPr>
          <a:xfrm>
            <a:off x="2819400" y="1838325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59F12C82-85B0-0DFC-176C-A486FE6BEBC3}"/>
              </a:ext>
            </a:extLst>
          </p:cNvPr>
          <p:cNvSpPr/>
          <p:nvPr/>
        </p:nvSpPr>
        <p:spPr>
          <a:xfrm>
            <a:off x="1905000" y="3857625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285F57F6-B88D-F3A4-7A0A-44FC3EF33B70}"/>
              </a:ext>
            </a:extLst>
          </p:cNvPr>
          <p:cNvSpPr/>
          <p:nvPr/>
        </p:nvSpPr>
        <p:spPr>
          <a:xfrm>
            <a:off x="2590800" y="445770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54CB38E4-AF76-44D0-E019-F70C877F1A4B}"/>
              </a:ext>
            </a:extLst>
          </p:cNvPr>
          <p:cNvSpPr/>
          <p:nvPr/>
        </p:nvSpPr>
        <p:spPr>
          <a:xfrm>
            <a:off x="3524250" y="192405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DFF6C696-4D14-0714-3580-1C18892225DA}"/>
              </a:ext>
            </a:extLst>
          </p:cNvPr>
          <p:cNvSpPr/>
          <p:nvPr/>
        </p:nvSpPr>
        <p:spPr>
          <a:xfrm>
            <a:off x="3952875" y="274320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D7788AB0-627A-1453-7F6E-6C520B24A7C5}"/>
              </a:ext>
            </a:extLst>
          </p:cNvPr>
          <p:cNvSpPr/>
          <p:nvPr/>
        </p:nvSpPr>
        <p:spPr>
          <a:xfrm>
            <a:off x="3514725" y="3829050"/>
            <a:ext cx="114300" cy="1238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13" name="Прямоугольник 34">
            <a:extLst>
              <a:ext uri="{FF2B5EF4-FFF2-40B4-BE49-F238E27FC236}">
                <a16:creationId xmlns:a16="http://schemas.microsoft.com/office/drawing/2014/main" id="{4A1B8A8C-FB85-8E5A-E974-F27005F0D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4450" y="4502150"/>
            <a:ext cx="32178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>
                <a:solidFill>
                  <a:srgbClr val="002060"/>
                </a:solidFill>
              </a:rPr>
              <a:t> -две вершины , </a:t>
            </a:r>
          </a:p>
          <a:p>
            <a:pPr eaLnBrk="1" hangingPunct="1"/>
            <a:r>
              <a:rPr lang="ru-RU" altLang="ru-RU" sz="2800" b="1" i="1">
                <a:solidFill>
                  <a:srgbClr val="002060"/>
                </a:solidFill>
              </a:rPr>
              <a:t>принадлежащие </a:t>
            </a:r>
          </a:p>
          <a:p>
            <a:pPr eaLnBrk="1" hangingPunct="1"/>
            <a:r>
              <a:rPr lang="ru-RU" altLang="ru-RU" sz="2800" b="1" i="1">
                <a:solidFill>
                  <a:srgbClr val="002060"/>
                </a:solidFill>
              </a:rPr>
              <a:t>одной стороне</a:t>
            </a:r>
            <a:endParaRPr lang="ru-RU" altLang="ru-RU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4">
            <a:extLst>
              <a:ext uri="{FF2B5EF4-FFF2-40B4-BE49-F238E27FC236}">
                <a16:creationId xmlns:a16="http://schemas.microsoft.com/office/drawing/2014/main" id="{99B5B144-8C40-14DF-2411-8A110A2710D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876425" y="4848225"/>
            <a:ext cx="695325" cy="619125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7" name="Line 5">
            <a:extLst>
              <a:ext uri="{FF2B5EF4-FFF2-40B4-BE49-F238E27FC236}">
                <a16:creationId xmlns:a16="http://schemas.microsoft.com/office/drawing/2014/main" id="{64CEF35B-9CD9-B1CD-D52A-055EB58E9E73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2600" y="53403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8" name="Line 8">
            <a:extLst>
              <a:ext uri="{FF2B5EF4-FFF2-40B4-BE49-F238E27FC236}">
                <a16:creationId xmlns:a16="http://schemas.microsoft.com/office/drawing/2014/main" id="{4C8497A4-672C-839D-9B96-9AB48739900C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2100" y="4086225"/>
            <a:ext cx="304800" cy="70485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9" name="Line 9">
            <a:extLst>
              <a:ext uri="{FF2B5EF4-FFF2-40B4-BE49-F238E27FC236}">
                <a16:creationId xmlns:a16="http://schemas.microsoft.com/office/drawing/2014/main" id="{F7F45530-FF16-0C4B-02FE-514A6DE9A7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62100" y="2847975"/>
            <a:ext cx="1209675" cy="1273175"/>
          </a:xfrm>
          <a:custGeom>
            <a:avLst/>
            <a:gdLst>
              <a:gd name="T0" fmla="*/ 0 w 1209675"/>
              <a:gd name="T1" fmla="*/ 0 h 1273175"/>
              <a:gd name="T2" fmla="*/ 1209675 w 1209675"/>
              <a:gd name="T3" fmla="*/ 1273175 h 1273175"/>
              <a:gd name="T4" fmla="*/ 0 60000 65536"/>
              <a:gd name="T5" fmla="*/ 0 60000 65536"/>
              <a:gd name="T6" fmla="*/ 0 w 1209675"/>
              <a:gd name="T7" fmla="*/ 0 h 1273175"/>
              <a:gd name="T8" fmla="*/ 1209675 w 1209675"/>
              <a:gd name="T9" fmla="*/ 1273175 h 12731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9675" h="1273175">
                <a:moveTo>
                  <a:pt x="0" y="0"/>
                </a:moveTo>
                <a:lnTo>
                  <a:pt x="1209675" y="1273175"/>
                </a:lnTo>
              </a:path>
            </a:pathLst>
          </a:cu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0" name="Line 10">
            <a:extLst>
              <a:ext uri="{FF2B5EF4-FFF2-40B4-BE49-F238E27FC236}">
                <a16:creationId xmlns:a16="http://schemas.microsoft.com/office/drawing/2014/main" id="{DFA21BAC-CC21-F8FD-E9D3-5411EA7AF61F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4250" y="2905125"/>
            <a:ext cx="406400" cy="812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1" name="Line 11">
            <a:extLst>
              <a:ext uri="{FF2B5EF4-FFF2-40B4-BE49-F238E27FC236}">
                <a16:creationId xmlns:a16="http://schemas.microsoft.com/office/drawing/2014/main" id="{5A8B413E-B4CF-FDB2-BFCF-B16F16F6DC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8850" y="3736975"/>
            <a:ext cx="441325" cy="109855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2" name="Line 12">
            <a:extLst>
              <a:ext uri="{FF2B5EF4-FFF2-40B4-BE49-F238E27FC236}">
                <a16:creationId xmlns:a16="http://schemas.microsoft.com/office/drawing/2014/main" id="{892F5984-E9CD-4FD4-3647-AB3B14C2CD2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97150" y="4819650"/>
            <a:ext cx="904875" cy="609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3" name="Oval 13">
            <a:extLst>
              <a:ext uri="{FF2B5EF4-FFF2-40B4-BE49-F238E27FC236}">
                <a16:creationId xmlns:a16="http://schemas.microsoft.com/office/drawing/2014/main" id="{2400BCA1-68A3-8118-AC1D-9D69C274971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22450" y="48006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4" name="Oval 14">
            <a:extLst>
              <a:ext uri="{FF2B5EF4-FFF2-40B4-BE49-F238E27FC236}">
                <a16:creationId xmlns:a16="http://schemas.microsoft.com/office/drawing/2014/main" id="{6273E638-A752-E1EC-56A6-38F8FE3B3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9238" y="4068763"/>
            <a:ext cx="115887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5" name="Oval 15">
            <a:extLst>
              <a:ext uri="{FF2B5EF4-FFF2-40B4-BE49-F238E27FC236}">
                <a16:creationId xmlns:a16="http://schemas.microsoft.com/office/drawing/2014/main" id="{E24B6D7B-B26A-0BB1-A1D4-1F6500D55E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730500" y="27987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6" name="Oval 16">
            <a:extLst>
              <a:ext uri="{FF2B5EF4-FFF2-40B4-BE49-F238E27FC236}">
                <a16:creationId xmlns:a16="http://schemas.microsoft.com/office/drawing/2014/main" id="{64E110AA-D6F0-254E-27FE-91A6AB752BCC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883025" y="36957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7" name="Oval 17">
            <a:extLst>
              <a:ext uri="{FF2B5EF4-FFF2-40B4-BE49-F238E27FC236}">
                <a16:creationId xmlns:a16="http://schemas.microsoft.com/office/drawing/2014/main" id="{68CBAFD3-0E32-175C-48E4-D34D18A68C06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454400" y="4779963"/>
            <a:ext cx="115888" cy="1158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8" name="Oval 18">
            <a:extLst>
              <a:ext uri="{FF2B5EF4-FFF2-40B4-BE49-F238E27FC236}">
                <a16:creationId xmlns:a16="http://schemas.microsoft.com/office/drawing/2014/main" id="{D81A1931-7F23-06C6-7E7C-5ED673B4F46F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2524125" y="5413375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9" name="Text Box 19">
            <a:extLst>
              <a:ext uri="{FF2B5EF4-FFF2-40B4-BE49-F238E27FC236}">
                <a16:creationId xmlns:a16="http://schemas.microsoft.com/office/drawing/2014/main" id="{A611114C-79DC-94F0-4BBF-E1B6B88AB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1113" y="2465388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C</a:t>
            </a:r>
            <a:endParaRPr lang="ru-RU" altLang="ru-RU" sz="2400" b="1" i="1" baseline="-25000"/>
          </a:p>
        </p:txBody>
      </p:sp>
      <p:sp>
        <p:nvSpPr>
          <p:cNvPr id="21520" name="Text Box 20">
            <a:extLst>
              <a:ext uri="{FF2B5EF4-FFF2-40B4-BE49-F238E27FC236}">
                <a16:creationId xmlns:a16="http://schemas.microsoft.com/office/drawing/2014/main" id="{2D6D379D-DCD8-17A7-5CBE-70EA85E09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2488" y="4851400"/>
            <a:ext cx="563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i="1"/>
              <a:t>F</a:t>
            </a:r>
            <a:endParaRPr lang="ru-RU" altLang="ru-RU" i="1" baseline="-25000"/>
          </a:p>
        </p:txBody>
      </p:sp>
      <p:sp>
        <p:nvSpPr>
          <p:cNvPr id="21521" name="Text Box 21">
            <a:extLst>
              <a:ext uri="{FF2B5EF4-FFF2-40B4-BE49-F238E27FC236}">
                <a16:creationId xmlns:a16="http://schemas.microsoft.com/office/drawing/2014/main" id="{6C6E291C-E169-8078-F994-AEA0CBF16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7288" y="5489575"/>
            <a:ext cx="563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G</a:t>
            </a:r>
            <a:endParaRPr lang="ru-RU" altLang="ru-RU" sz="2400" b="1" i="1" baseline="-25000"/>
          </a:p>
        </p:txBody>
      </p:sp>
      <p:sp>
        <p:nvSpPr>
          <p:cNvPr id="21522" name="Text Box 22">
            <a:extLst>
              <a:ext uri="{FF2B5EF4-FFF2-40B4-BE49-F238E27FC236}">
                <a16:creationId xmlns:a16="http://schemas.microsoft.com/office/drawing/2014/main" id="{700A0CDC-0E6C-D770-C201-C7C02F4083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4750" y="38846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/>
              <a:t>B</a:t>
            </a:r>
            <a:endParaRPr lang="ru-RU" altLang="ru-RU" baseline="-25000"/>
          </a:p>
        </p:txBody>
      </p:sp>
      <p:sp>
        <p:nvSpPr>
          <p:cNvPr id="21523" name="Text Box 23">
            <a:extLst>
              <a:ext uri="{FF2B5EF4-FFF2-40B4-BE49-F238E27FC236}">
                <a16:creationId xmlns:a16="http://schemas.microsoft.com/office/drawing/2014/main" id="{5E73347A-90BD-D17D-3262-7BAC97AE8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850" y="1846263"/>
            <a:ext cx="42608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i="1">
                <a:solidFill>
                  <a:srgbClr val="FF0000"/>
                </a:solidFill>
              </a:rPr>
              <a:t> </a:t>
            </a:r>
            <a:r>
              <a:rPr lang="ru-RU" altLang="ru-RU" sz="2400" b="1" i="1">
                <a:solidFill>
                  <a:srgbClr val="CC0000"/>
                </a:solidFill>
              </a:rPr>
              <a:t> </a:t>
            </a:r>
          </a:p>
          <a:p>
            <a:pPr algn="ctr" eaLnBrk="1" hangingPunct="1"/>
            <a:r>
              <a:rPr lang="ru-RU" altLang="ru-RU" sz="2400" b="1" i="1"/>
              <a:t> </a:t>
            </a:r>
            <a:endParaRPr lang="en-US" altLang="ru-RU" sz="2400" b="1" i="1"/>
          </a:p>
          <a:p>
            <a:pPr algn="ctr" eaLnBrk="1" hangingPunct="1"/>
            <a:r>
              <a:rPr lang="ru-RU" altLang="ru-RU" sz="2400" b="1" i="1"/>
              <a:t>  </a:t>
            </a:r>
          </a:p>
        </p:txBody>
      </p:sp>
      <p:sp>
        <p:nvSpPr>
          <p:cNvPr id="21524" name="Oval 24">
            <a:extLst>
              <a:ext uri="{FF2B5EF4-FFF2-40B4-BE49-F238E27FC236}">
                <a16:creationId xmlns:a16="http://schemas.microsoft.com/office/drawing/2014/main" id="{C30B0C32-8515-78F3-F035-5D7AC6E2F6F5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3451225" y="2870200"/>
            <a:ext cx="115888" cy="1158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25" name="Line 25">
            <a:extLst>
              <a:ext uri="{FF2B5EF4-FFF2-40B4-BE49-F238E27FC236}">
                <a16:creationId xmlns:a16="http://schemas.microsoft.com/office/drawing/2014/main" id="{6571089E-9E40-EC27-357B-C8C4622DCF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57500" y="2854325"/>
            <a:ext cx="590550" cy="50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6" name="Text Box 26">
            <a:extLst>
              <a:ext uri="{FF2B5EF4-FFF2-40B4-BE49-F238E27FC236}">
                <a16:creationId xmlns:a16="http://schemas.microsoft.com/office/drawing/2014/main" id="{402F2893-3FD0-D00D-6452-44CBAA31F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188" y="2513013"/>
            <a:ext cx="563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i="1" baseline="-25000"/>
              <a:t>D</a:t>
            </a:r>
            <a:endParaRPr lang="ru-RU" altLang="ru-RU" sz="2400" b="1" i="1" baseline="-25000"/>
          </a:p>
        </p:txBody>
      </p:sp>
      <p:sp>
        <p:nvSpPr>
          <p:cNvPr id="8216" name="Rectangle 27">
            <a:extLst>
              <a:ext uri="{FF2B5EF4-FFF2-40B4-BE49-F238E27FC236}">
                <a16:creationId xmlns:a16="http://schemas.microsoft.com/office/drawing/2014/main" id="{ADE6573C-8BE8-E858-D891-07908E4704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81050" y="360363"/>
            <a:ext cx="9144000" cy="6111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i="1" dirty="0"/>
              <a:t> </a:t>
            </a:r>
            <a:endParaRPr lang="ru-RU" sz="3200" i="1" dirty="0"/>
          </a:p>
        </p:txBody>
      </p:sp>
      <p:sp>
        <p:nvSpPr>
          <p:cNvPr id="21528" name="TextBox 24">
            <a:extLst>
              <a:ext uri="{FF2B5EF4-FFF2-40B4-BE49-F238E27FC236}">
                <a16:creationId xmlns:a16="http://schemas.microsoft.com/office/drawing/2014/main" id="{E53CD3D8-83D3-76E1-CFEF-96272D0EB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0975" y="367665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E</a:t>
            </a:r>
            <a:endParaRPr lang="ru-RU" altLang="ru-RU" sz="2400"/>
          </a:p>
        </p:txBody>
      </p:sp>
      <p:sp>
        <p:nvSpPr>
          <p:cNvPr id="21529" name="TextBox 25">
            <a:extLst>
              <a:ext uri="{FF2B5EF4-FFF2-40B4-BE49-F238E27FC236}">
                <a16:creationId xmlns:a16="http://schemas.microsoft.com/office/drawing/2014/main" id="{B2235935-FF02-0376-B9FB-2A11EA911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924425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А</a:t>
            </a: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57FFC62A-4FEB-70CC-82A9-ED0A068BB5B7}"/>
              </a:ext>
            </a:extLst>
          </p:cNvPr>
          <p:cNvCxnSpPr>
            <a:stCxn id="21513" idx="3"/>
            <a:endCxn id="21515" idx="3"/>
          </p:cNvCxnSpPr>
          <p:nvPr/>
        </p:nvCxnSpPr>
        <p:spPr>
          <a:xfrm rot="5400000" flipH="1" flipV="1">
            <a:off x="1293019" y="3444082"/>
            <a:ext cx="2001837" cy="9080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7819F72E-2B5B-0599-7B73-636547B8418B}"/>
              </a:ext>
            </a:extLst>
          </p:cNvPr>
          <p:cNvCxnSpPr>
            <a:stCxn id="21513" idx="7"/>
            <a:endCxn id="21524" idx="1"/>
          </p:cNvCxnSpPr>
          <p:nvPr/>
        </p:nvCxnSpPr>
        <p:spPr>
          <a:xfrm rot="5400000" flipH="1" flipV="1">
            <a:off x="1770063" y="3119437"/>
            <a:ext cx="1849438" cy="15478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6A656F1B-4057-D9EF-C33C-8F4B9844C50C}"/>
              </a:ext>
            </a:extLst>
          </p:cNvPr>
          <p:cNvCxnSpPr>
            <a:stCxn id="21513" idx="3"/>
          </p:cNvCxnSpPr>
          <p:nvPr/>
        </p:nvCxnSpPr>
        <p:spPr>
          <a:xfrm rot="5400000" flipH="1" flipV="1">
            <a:off x="2336800" y="3344863"/>
            <a:ext cx="1057275" cy="20510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7E2FC4AA-A599-4F79-48F7-40E6A5451B77}"/>
              </a:ext>
            </a:extLst>
          </p:cNvPr>
          <p:cNvCxnSpPr>
            <a:stCxn id="41" idx="5"/>
          </p:cNvCxnSpPr>
          <p:nvPr/>
        </p:nvCxnSpPr>
        <p:spPr>
          <a:xfrm rot="5400000" flipH="1" flipV="1">
            <a:off x="2686843" y="4075907"/>
            <a:ext cx="74613" cy="1581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вал 40">
            <a:extLst>
              <a:ext uri="{FF2B5EF4-FFF2-40B4-BE49-F238E27FC236}">
                <a16:creationId xmlns:a16="http://schemas.microsoft.com/office/drawing/2014/main" id="{A78ADF22-3828-987B-9C8A-EB5695866BE7}"/>
              </a:ext>
            </a:extLst>
          </p:cNvPr>
          <p:cNvSpPr/>
          <p:nvPr/>
        </p:nvSpPr>
        <p:spPr>
          <a:xfrm>
            <a:off x="1819275" y="4781550"/>
            <a:ext cx="133350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415" name="TextBox 41">
            <a:extLst>
              <a:ext uri="{FF2B5EF4-FFF2-40B4-BE49-F238E27FC236}">
                <a16:creationId xmlns:a16="http://schemas.microsoft.com/office/drawing/2014/main" id="{3C4BF9C9-FD4F-498A-6FAA-9DD0655DF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2025" y="3124200"/>
            <a:ext cx="3167063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800" b="1"/>
              <a:t>AC, AD, AE, AF-</a:t>
            </a:r>
          </a:p>
          <a:p>
            <a:pPr eaLnBrk="1" hangingPunct="1"/>
            <a:r>
              <a:rPr lang="ru-RU" altLang="ru-RU" sz="2800" b="1"/>
              <a:t>диагонали </a:t>
            </a:r>
          </a:p>
          <a:p>
            <a:pPr eaLnBrk="1" hangingPunct="1"/>
            <a:r>
              <a:rPr lang="ru-RU" altLang="ru-RU" sz="2800" b="1"/>
              <a:t>многоугольника,</a:t>
            </a:r>
          </a:p>
          <a:p>
            <a:pPr eaLnBrk="1" hangingPunct="1"/>
            <a:r>
              <a:rPr lang="ru-RU" altLang="ru-RU" sz="2800" b="1"/>
              <a:t>проведённые из</a:t>
            </a:r>
          </a:p>
          <a:p>
            <a:pPr eaLnBrk="1" hangingPunct="1"/>
            <a:r>
              <a:rPr lang="ru-RU" altLang="ru-RU" sz="2800" b="1"/>
              <a:t>вершины А.</a:t>
            </a:r>
          </a:p>
          <a:p>
            <a:pPr eaLnBrk="1" hangingPunct="1"/>
            <a:endParaRPr lang="ru-RU" altLang="ru-RU" sz="2800" b="1"/>
          </a:p>
        </p:txBody>
      </p:sp>
      <p:sp>
        <p:nvSpPr>
          <p:cNvPr id="21536" name="TextBox 43">
            <a:extLst>
              <a:ext uri="{FF2B5EF4-FFF2-40B4-BE49-F238E27FC236}">
                <a16:creationId xmlns:a16="http://schemas.microsoft.com/office/drawing/2014/main" id="{3B61001C-A661-1ADE-0AC0-89F6EC62E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025" y="704850"/>
            <a:ext cx="79597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Определение</a:t>
            </a:r>
            <a:r>
              <a:rPr lang="ru-RU" altLang="ru-RU" sz="2400"/>
              <a:t>: </a:t>
            </a:r>
            <a:r>
              <a:rPr lang="ru-RU" altLang="ru-RU" sz="3200"/>
              <a:t>Отрезок, соединяющий две </a:t>
            </a:r>
          </a:p>
          <a:p>
            <a:pPr eaLnBrk="1" hangingPunct="1"/>
            <a:r>
              <a:rPr lang="ru-RU" altLang="ru-RU" sz="3200"/>
              <a:t>                           несоседние вершины</a:t>
            </a:r>
          </a:p>
          <a:p>
            <a:pPr eaLnBrk="1" hangingPunct="1"/>
            <a:r>
              <a:rPr lang="ru-RU" altLang="ru-RU" sz="3200"/>
              <a:t>                           называется диагональю.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6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6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4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7A63172-1B57-FB96-F381-89F1BA66E2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93688"/>
            <a:ext cx="9144000" cy="5921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</a:rPr>
              <a:t>Выпуклые многоугольники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22531" name="Text Box 4">
            <a:extLst>
              <a:ext uri="{FF2B5EF4-FFF2-40B4-BE49-F238E27FC236}">
                <a16:creationId xmlns:a16="http://schemas.microsoft.com/office/drawing/2014/main" id="{3AB0A05F-9D3C-802A-224D-D3449F299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13" y="3160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2" name="Text Box 5">
            <a:extLst>
              <a:ext uri="{FF2B5EF4-FFF2-40B4-BE49-F238E27FC236}">
                <a16:creationId xmlns:a16="http://schemas.microsoft.com/office/drawing/2014/main" id="{D830CF81-AB36-BF15-8E5A-1668637DB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525" y="4552950"/>
            <a:ext cx="43211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3" name="Line 6">
            <a:extLst>
              <a:ext uri="{FF2B5EF4-FFF2-40B4-BE49-F238E27FC236}">
                <a16:creationId xmlns:a16="http://schemas.microsoft.com/office/drawing/2014/main" id="{94BCCA5A-B4AA-A4FF-0015-35CA2FF36487}"/>
              </a:ext>
            </a:extLst>
          </p:cNvPr>
          <p:cNvSpPr>
            <a:spLocks noChangeShapeType="1"/>
          </p:cNvSpPr>
          <p:nvPr/>
        </p:nvSpPr>
        <p:spPr bwMode="auto">
          <a:xfrm>
            <a:off x="2555875" y="4292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6" name="Freeform 29">
            <a:extLst>
              <a:ext uri="{FF2B5EF4-FFF2-40B4-BE49-F238E27FC236}">
                <a16:creationId xmlns:a16="http://schemas.microsoft.com/office/drawing/2014/main" id="{39A24EF8-1AA9-606B-E45C-494C47DC3886}"/>
              </a:ext>
            </a:extLst>
          </p:cNvPr>
          <p:cNvSpPr>
            <a:spLocks/>
          </p:cNvSpPr>
          <p:nvPr/>
        </p:nvSpPr>
        <p:spPr bwMode="auto">
          <a:xfrm>
            <a:off x="179388" y="1447800"/>
            <a:ext cx="2497137" cy="1724025"/>
          </a:xfrm>
          <a:custGeom>
            <a:avLst/>
            <a:gdLst>
              <a:gd name="T0" fmla="*/ 180 w 1008"/>
              <a:gd name="T1" fmla="*/ 720 h 834"/>
              <a:gd name="T2" fmla="*/ 0 w 1008"/>
              <a:gd name="T3" fmla="*/ 258 h 834"/>
              <a:gd name="T4" fmla="*/ 492 w 1008"/>
              <a:gd name="T5" fmla="*/ 0 h 834"/>
              <a:gd name="T6" fmla="*/ 1008 w 1008"/>
              <a:gd name="T7" fmla="*/ 504 h 834"/>
              <a:gd name="T8" fmla="*/ 660 w 1008"/>
              <a:gd name="T9" fmla="*/ 834 h 834"/>
              <a:gd name="T10" fmla="*/ 180 w 1008"/>
              <a:gd name="T11" fmla="*/ 720 h 8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8"/>
              <a:gd name="T19" fmla="*/ 0 h 834"/>
              <a:gd name="T20" fmla="*/ 1008 w 1008"/>
              <a:gd name="T21" fmla="*/ 834 h 834"/>
              <a:gd name="connsiteX0" fmla="*/ 0 w 1212"/>
              <a:gd name="connsiteY0" fmla="*/ 720 h 834"/>
              <a:gd name="connsiteX1" fmla="*/ 204 w 1212"/>
              <a:gd name="connsiteY1" fmla="*/ 258 h 834"/>
              <a:gd name="connsiteX2" fmla="*/ 696 w 1212"/>
              <a:gd name="connsiteY2" fmla="*/ 0 h 834"/>
              <a:gd name="connsiteX3" fmla="*/ 1212 w 1212"/>
              <a:gd name="connsiteY3" fmla="*/ 504 h 834"/>
              <a:gd name="connsiteX4" fmla="*/ 864 w 1212"/>
              <a:gd name="connsiteY4" fmla="*/ 834 h 834"/>
              <a:gd name="connsiteX5" fmla="*/ 0 w 1212"/>
              <a:gd name="connsiteY5" fmla="*/ 720 h 834"/>
              <a:gd name="connsiteX0" fmla="*/ 0 w 1212"/>
              <a:gd name="connsiteY0" fmla="*/ 720 h 834"/>
              <a:gd name="connsiteX1" fmla="*/ 204 w 1212"/>
              <a:gd name="connsiteY1" fmla="*/ 258 h 834"/>
              <a:gd name="connsiteX2" fmla="*/ 696 w 1212"/>
              <a:gd name="connsiteY2" fmla="*/ 0 h 834"/>
              <a:gd name="connsiteX3" fmla="*/ 1212 w 1212"/>
              <a:gd name="connsiteY3" fmla="*/ 504 h 834"/>
              <a:gd name="connsiteX4" fmla="*/ 864 w 1212"/>
              <a:gd name="connsiteY4" fmla="*/ 834 h 834"/>
              <a:gd name="connsiteX5" fmla="*/ 0 w 1212"/>
              <a:gd name="connsiteY5" fmla="*/ 720 h 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2" h="834">
                <a:moveTo>
                  <a:pt x="0" y="720"/>
                </a:moveTo>
                <a:lnTo>
                  <a:pt x="204" y="258"/>
                </a:lnTo>
                <a:lnTo>
                  <a:pt x="696" y="0"/>
                </a:lnTo>
                <a:lnTo>
                  <a:pt x="1212" y="504"/>
                </a:lnTo>
                <a:lnTo>
                  <a:pt x="864" y="834"/>
                </a:lnTo>
                <a:cubicBezTo>
                  <a:pt x="576" y="796"/>
                  <a:pt x="288" y="749"/>
                  <a:pt x="0" y="720"/>
                </a:cubicBezTo>
                <a:close/>
              </a:path>
            </a:pathLst>
          </a:cu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47" name="Freeform 30">
            <a:extLst>
              <a:ext uri="{FF2B5EF4-FFF2-40B4-BE49-F238E27FC236}">
                <a16:creationId xmlns:a16="http://schemas.microsoft.com/office/drawing/2014/main" id="{9ACC4605-8CF8-4E78-F7DD-3580D0735F3E}"/>
              </a:ext>
            </a:extLst>
          </p:cNvPr>
          <p:cNvSpPr>
            <a:spLocks/>
          </p:cNvSpPr>
          <p:nvPr/>
        </p:nvSpPr>
        <p:spPr bwMode="auto">
          <a:xfrm rot="19228100">
            <a:off x="3844925" y="1735138"/>
            <a:ext cx="1117600" cy="1295400"/>
          </a:xfrm>
          <a:custGeom>
            <a:avLst/>
            <a:gdLst>
              <a:gd name="T0" fmla="*/ 0 w 702"/>
              <a:gd name="T1" fmla="*/ 792 h 816"/>
              <a:gd name="T2" fmla="*/ 0 w 702"/>
              <a:gd name="T3" fmla="*/ 0 h 816"/>
              <a:gd name="T4" fmla="*/ 702 w 702"/>
              <a:gd name="T5" fmla="*/ 0 h 816"/>
              <a:gd name="T6" fmla="*/ 366 w 702"/>
              <a:gd name="T7" fmla="*/ 336 h 816"/>
              <a:gd name="T8" fmla="*/ 570 w 702"/>
              <a:gd name="T9" fmla="*/ 816 h 816"/>
              <a:gd name="T10" fmla="*/ 0 w 702"/>
              <a:gd name="T11" fmla="*/ 792 h 8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02"/>
              <a:gd name="T19" fmla="*/ 0 h 816"/>
              <a:gd name="T20" fmla="*/ 702 w 702"/>
              <a:gd name="T21" fmla="*/ 816 h 816"/>
              <a:gd name="connsiteX0" fmla="*/ 0 w 704"/>
              <a:gd name="connsiteY0" fmla="*/ 775 h 816"/>
              <a:gd name="connsiteX1" fmla="*/ 2 w 704"/>
              <a:gd name="connsiteY1" fmla="*/ 0 h 816"/>
              <a:gd name="connsiteX2" fmla="*/ 704 w 704"/>
              <a:gd name="connsiteY2" fmla="*/ 0 h 816"/>
              <a:gd name="connsiteX3" fmla="*/ 368 w 704"/>
              <a:gd name="connsiteY3" fmla="*/ 336 h 816"/>
              <a:gd name="connsiteX4" fmla="*/ 572 w 704"/>
              <a:gd name="connsiteY4" fmla="*/ 816 h 816"/>
              <a:gd name="connsiteX5" fmla="*/ 0 w 704"/>
              <a:gd name="connsiteY5" fmla="*/ 775 h 816"/>
              <a:gd name="connsiteX0" fmla="*/ 0 w 704"/>
              <a:gd name="connsiteY0" fmla="*/ 775 h 816"/>
              <a:gd name="connsiteX1" fmla="*/ 2 w 704"/>
              <a:gd name="connsiteY1" fmla="*/ 0 h 816"/>
              <a:gd name="connsiteX2" fmla="*/ 704 w 704"/>
              <a:gd name="connsiteY2" fmla="*/ 0 h 816"/>
              <a:gd name="connsiteX3" fmla="*/ 368 w 704"/>
              <a:gd name="connsiteY3" fmla="*/ 336 h 816"/>
              <a:gd name="connsiteX4" fmla="*/ 572 w 704"/>
              <a:gd name="connsiteY4" fmla="*/ 816 h 816"/>
              <a:gd name="connsiteX5" fmla="*/ 0 w 704"/>
              <a:gd name="connsiteY5" fmla="*/ 775 h 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4" h="816">
                <a:moveTo>
                  <a:pt x="0" y="775"/>
                </a:moveTo>
                <a:cubicBezTo>
                  <a:pt x="1" y="517"/>
                  <a:pt x="1" y="258"/>
                  <a:pt x="2" y="0"/>
                </a:cubicBezTo>
                <a:lnTo>
                  <a:pt x="704" y="0"/>
                </a:lnTo>
                <a:lnTo>
                  <a:pt x="368" y="336"/>
                </a:lnTo>
                <a:lnTo>
                  <a:pt x="572" y="816"/>
                </a:lnTo>
                <a:cubicBezTo>
                  <a:pt x="381" y="802"/>
                  <a:pt x="136" y="790"/>
                  <a:pt x="0" y="77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48" name="Freeform 31">
            <a:extLst>
              <a:ext uri="{FF2B5EF4-FFF2-40B4-BE49-F238E27FC236}">
                <a16:creationId xmlns:a16="http://schemas.microsoft.com/office/drawing/2014/main" id="{B12127E8-9008-EC3D-C9F6-EEAA94263F7D}"/>
              </a:ext>
            </a:extLst>
          </p:cNvPr>
          <p:cNvSpPr>
            <a:spLocks/>
          </p:cNvSpPr>
          <p:nvPr/>
        </p:nvSpPr>
        <p:spPr bwMode="auto">
          <a:xfrm>
            <a:off x="5886450" y="1525588"/>
            <a:ext cx="2047875" cy="1865312"/>
          </a:xfrm>
          <a:custGeom>
            <a:avLst/>
            <a:gdLst>
              <a:gd name="T0" fmla="*/ 270 w 1032"/>
              <a:gd name="T1" fmla="*/ 774 h 774"/>
              <a:gd name="T2" fmla="*/ 0 w 1032"/>
              <a:gd name="T3" fmla="*/ 312 h 774"/>
              <a:gd name="T4" fmla="*/ 342 w 1032"/>
              <a:gd name="T5" fmla="*/ 0 h 774"/>
              <a:gd name="T6" fmla="*/ 864 w 1032"/>
              <a:gd name="T7" fmla="*/ 198 h 774"/>
              <a:gd name="T8" fmla="*/ 1032 w 1032"/>
              <a:gd name="T9" fmla="*/ 552 h 774"/>
              <a:gd name="T10" fmla="*/ 456 w 1032"/>
              <a:gd name="T11" fmla="*/ 294 h 774"/>
              <a:gd name="T12" fmla="*/ 270 w 1032"/>
              <a:gd name="T13" fmla="*/ 774 h 7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2"/>
              <a:gd name="T22" fmla="*/ 0 h 774"/>
              <a:gd name="T23" fmla="*/ 1032 w 1032"/>
              <a:gd name="T24" fmla="*/ 774 h 774"/>
              <a:gd name="connsiteX0" fmla="*/ 270 w 1032"/>
              <a:gd name="connsiteY0" fmla="*/ 908 h 908"/>
              <a:gd name="connsiteX1" fmla="*/ 0 w 1032"/>
              <a:gd name="connsiteY1" fmla="*/ 446 h 908"/>
              <a:gd name="connsiteX2" fmla="*/ 198 w 1032"/>
              <a:gd name="connsiteY2" fmla="*/ 0 h 908"/>
              <a:gd name="connsiteX3" fmla="*/ 864 w 1032"/>
              <a:gd name="connsiteY3" fmla="*/ 332 h 908"/>
              <a:gd name="connsiteX4" fmla="*/ 1032 w 1032"/>
              <a:gd name="connsiteY4" fmla="*/ 686 h 908"/>
              <a:gd name="connsiteX5" fmla="*/ 456 w 1032"/>
              <a:gd name="connsiteY5" fmla="*/ 428 h 908"/>
              <a:gd name="connsiteX6" fmla="*/ 270 w 1032"/>
              <a:gd name="connsiteY6" fmla="*/ 908 h 908"/>
              <a:gd name="connsiteX0" fmla="*/ 270 w 1032"/>
              <a:gd name="connsiteY0" fmla="*/ 972 h 972"/>
              <a:gd name="connsiteX1" fmla="*/ 0 w 1032"/>
              <a:gd name="connsiteY1" fmla="*/ 510 h 972"/>
              <a:gd name="connsiteX2" fmla="*/ 198 w 1032"/>
              <a:gd name="connsiteY2" fmla="*/ 0 h 972"/>
              <a:gd name="connsiteX3" fmla="*/ 864 w 1032"/>
              <a:gd name="connsiteY3" fmla="*/ 396 h 972"/>
              <a:gd name="connsiteX4" fmla="*/ 1032 w 1032"/>
              <a:gd name="connsiteY4" fmla="*/ 750 h 972"/>
              <a:gd name="connsiteX5" fmla="*/ 456 w 1032"/>
              <a:gd name="connsiteY5" fmla="*/ 492 h 972"/>
              <a:gd name="connsiteX6" fmla="*/ 270 w 1032"/>
              <a:gd name="connsiteY6" fmla="*/ 972 h 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2" h="972">
                <a:moveTo>
                  <a:pt x="270" y="972"/>
                </a:moveTo>
                <a:lnTo>
                  <a:pt x="0" y="510"/>
                </a:lnTo>
                <a:lnTo>
                  <a:pt x="198" y="0"/>
                </a:lnTo>
                <a:lnTo>
                  <a:pt x="864" y="396"/>
                </a:lnTo>
                <a:lnTo>
                  <a:pt x="1032" y="750"/>
                </a:lnTo>
                <a:lnTo>
                  <a:pt x="456" y="492"/>
                </a:lnTo>
                <a:lnTo>
                  <a:pt x="270" y="972"/>
                </a:lnTo>
                <a:close/>
              </a:path>
            </a:pathLst>
          </a:custGeom>
          <a:solidFill>
            <a:srgbClr val="0033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8" name="Freeform 38" descr="Светлый вертикальный">
            <a:extLst>
              <a:ext uri="{FF2B5EF4-FFF2-40B4-BE49-F238E27FC236}">
                <a16:creationId xmlns:a16="http://schemas.microsoft.com/office/drawing/2014/main" id="{C18C5720-23CC-D02E-71FA-7FA58F4A76B6}"/>
              </a:ext>
            </a:extLst>
          </p:cNvPr>
          <p:cNvSpPr>
            <a:spLocks/>
          </p:cNvSpPr>
          <p:nvPr/>
        </p:nvSpPr>
        <p:spPr bwMode="auto">
          <a:xfrm rot="2689270">
            <a:off x="1227138" y="1214438"/>
            <a:ext cx="2460625" cy="898525"/>
          </a:xfrm>
          <a:custGeom>
            <a:avLst/>
            <a:gdLst>
              <a:gd name="T0" fmla="*/ 2147483647 w 1550"/>
              <a:gd name="T1" fmla="*/ 2147483647 h 380"/>
              <a:gd name="T2" fmla="*/ 2147483647 w 1550"/>
              <a:gd name="T3" fmla="*/ 2147483647 h 380"/>
              <a:gd name="T4" fmla="*/ 2147483647 w 1550"/>
              <a:gd name="T5" fmla="*/ 2147483647 h 380"/>
              <a:gd name="T6" fmla="*/ 2147483647 w 1550"/>
              <a:gd name="T7" fmla="*/ 2147483647 h 380"/>
              <a:gd name="T8" fmla="*/ 2147483647 w 1550"/>
              <a:gd name="T9" fmla="*/ 2147483647 h 380"/>
              <a:gd name="T10" fmla="*/ 2147483647 w 1550"/>
              <a:gd name="T11" fmla="*/ 2147483647 h 380"/>
              <a:gd name="T12" fmla="*/ 2147483647 w 1550"/>
              <a:gd name="T13" fmla="*/ 0 h 380"/>
              <a:gd name="T14" fmla="*/ 2147483647 w 1550"/>
              <a:gd name="T15" fmla="*/ 2147483647 h 380"/>
              <a:gd name="T16" fmla="*/ 2147483647 w 1550"/>
              <a:gd name="T17" fmla="*/ 2147483647 h 380"/>
              <a:gd name="T18" fmla="*/ 2147483647 w 1550"/>
              <a:gd name="T19" fmla="*/ 2147483647 h 380"/>
              <a:gd name="T20" fmla="*/ 2147483647 w 1550"/>
              <a:gd name="T21" fmla="*/ 2147483647 h 380"/>
              <a:gd name="T22" fmla="*/ 2147483647 w 1550"/>
              <a:gd name="T23" fmla="*/ 2147483647 h 380"/>
              <a:gd name="T24" fmla="*/ 2147483647 w 1550"/>
              <a:gd name="T25" fmla="*/ 2147483647 h 380"/>
              <a:gd name="T26" fmla="*/ 2147483647 w 1550"/>
              <a:gd name="T27" fmla="*/ 2147483647 h 380"/>
              <a:gd name="T28" fmla="*/ 2147483647 w 1550"/>
              <a:gd name="T29" fmla="*/ 2147483647 h 380"/>
              <a:gd name="T30" fmla="*/ 2147483647 w 1550"/>
              <a:gd name="T31" fmla="*/ 2147483647 h 38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50"/>
              <a:gd name="T49" fmla="*/ 0 h 380"/>
              <a:gd name="T50" fmla="*/ 1550 w 1550"/>
              <a:gd name="T51" fmla="*/ 380 h 38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50" h="380">
                <a:moveTo>
                  <a:pt x="43" y="366"/>
                </a:moveTo>
                <a:lnTo>
                  <a:pt x="1525" y="366"/>
                </a:lnTo>
                <a:cubicBezTo>
                  <a:pt x="1536" y="321"/>
                  <a:pt x="1550" y="266"/>
                  <a:pt x="1525" y="222"/>
                </a:cubicBezTo>
                <a:cubicBezTo>
                  <a:pt x="1502" y="182"/>
                  <a:pt x="1466" y="190"/>
                  <a:pt x="1435" y="162"/>
                </a:cubicBezTo>
                <a:cubicBezTo>
                  <a:pt x="1416" y="145"/>
                  <a:pt x="1402" y="122"/>
                  <a:pt x="1381" y="108"/>
                </a:cubicBezTo>
                <a:cubicBezTo>
                  <a:pt x="1316" y="65"/>
                  <a:pt x="1242" y="39"/>
                  <a:pt x="1165" y="30"/>
                </a:cubicBezTo>
                <a:cubicBezTo>
                  <a:pt x="1116" y="14"/>
                  <a:pt x="1065" y="13"/>
                  <a:pt x="1015" y="0"/>
                </a:cubicBezTo>
                <a:cubicBezTo>
                  <a:pt x="923" y="5"/>
                  <a:pt x="836" y="16"/>
                  <a:pt x="745" y="24"/>
                </a:cubicBezTo>
                <a:cubicBezTo>
                  <a:pt x="630" y="53"/>
                  <a:pt x="509" y="53"/>
                  <a:pt x="391" y="66"/>
                </a:cubicBezTo>
                <a:cubicBezTo>
                  <a:pt x="367" y="76"/>
                  <a:pt x="336" y="77"/>
                  <a:pt x="313" y="90"/>
                </a:cubicBezTo>
                <a:cubicBezTo>
                  <a:pt x="300" y="97"/>
                  <a:pt x="289" y="106"/>
                  <a:pt x="277" y="114"/>
                </a:cubicBezTo>
                <a:cubicBezTo>
                  <a:pt x="271" y="118"/>
                  <a:pt x="259" y="126"/>
                  <a:pt x="259" y="126"/>
                </a:cubicBezTo>
                <a:cubicBezTo>
                  <a:pt x="213" y="203"/>
                  <a:pt x="162" y="236"/>
                  <a:pt x="79" y="264"/>
                </a:cubicBezTo>
                <a:cubicBezTo>
                  <a:pt x="67" y="276"/>
                  <a:pt x="55" y="288"/>
                  <a:pt x="43" y="300"/>
                </a:cubicBezTo>
                <a:cubicBezTo>
                  <a:pt x="37" y="306"/>
                  <a:pt x="25" y="318"/>
                  <a:pt x="25" y="318"/>
                </a:cubicBezTo>
                <a:cubicBezTo>
                  <a:pt x="17" y="342"/>
                  <a:pt x="0" y="380"/>
                  <a:pt x="43" y="366"/>
                </a:cubicBezTo>
                <a:close/>
              </a:path>
            </a:pathLst>
          </a:custGeom>
          <a:solidFill>
            <a:srgbClr val="0033CC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0" name="Line 40">
            <a:extLst>
              <a:ext uri="{FF2B5EF4-FFF2-40B4-BE49-F238E27FC236}">
                <a16:creationId xmlns:a16="http://schemas.microsoft.com/office/drawing/2014/main" id="{8BECA36C-FA04-ADF9-1F35-1C5479FAC49E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6350" y="1123950"/>
            <a:ext cx="1714500" cy="1695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1" name="Freeform 41" descr="Светлый вертикальный">
            <a:extLst>
              <a:ext uri="{FF2B5EF4-FFF2-40B4-BE49-F238E27FC236}">
                <a16:creationId xmlns:a16="http://schemas.microsoft.com/office/drawing/2014/main" id="{FE4F6468-EEEA-D76B-2CD8-324D110661E8}"/>
              </a:ext>
            </a:extLst>
          </p:cNvPr>
          <p:cNvSpPr>
            <a:spLocks/>
          </p:cNvSpPr>
          <p:nvPr/>
        </p:nvSpPr>
        <p:spPr bwMode="auto">
          <a:xfrm rot="1584920">
            <a:off x="3629025" y="1397000"/>
            <a:ext cx="2149475" cy="1017588"/>
          </a:xfrm>
          <a:custGeom>
            <a:avLst/>
            <a:gdLst>
              <a:gd name="T0" fmla="*/ 2147483647 w 1550"/>
              <a:gd name="T1" fmla="*/ 2147483647 h 380"/>
              <a:gd name="T2" fmla="*/ 2147483647 w 1550"/>
              <a:gd name="T3" fmla="*/ 2147483647 h 380"/>
              <a:gd name="T4" fmla="*/ 2147483647 w 1550"/>
              <a:gd name="T5" fmla="*/ 2147483647 h 380"/>
              <a:gd name="T6" fmla="*/ 2147483647 w 1550"/>
              <a:gd name="T7" fmla="*/ 2147483647 h 380"/>
              <a:gd name="T8" fmla="*/ 2147483647 w 1550"/>
              <a:gd name="T9" fmla="*/ 2147483647 h 380"/>
              <a:gd name="T10" fmla="*/ 2147483647 w 1550"/>
              <a:gd name="T11" fmla="*/ 2147483647 h 380"/>
              <a:gd name="T12" fmla="*/ 2147483647 w 1550"/>
              <a:gd name="T13" fmla="*/ 0 h 380"/>
              <a:gd name="T14" fmla="*/ 2147483647 w 1550"/>
              <a:gd name="T15" fmla="*/ 2147483647 h 380"/>
              <a:gd name="T16" fmla="*/ 2147483647 w 1550"/>
              <a:gd name="T17" fmla="*/ 2147483647 h 380"/>
              <a:gd name="T18" fmla="*/ 2147483647 w 1550"/>
              <a:gd name="T19" fmla="*/ 2147483647 h 380"/>
              <a:gd name="T20" fmla="*/ 2147483647 w 1550"/>
              <a:gd name="T21" fmla="*/ 2147483647 h 380"/>
              <a:gd name="T22" fmla="*/ 2147483647 w 1550"/>
              <a:gd name="T23" fmla="*/ 2147483647 h 380"/>
              <a:gd name="T24" fmla="*/ 2147483647 w 1550"/>
              <a:gd name="T25" fmla="*/ 2147483647 h 380"/>
              <a:gd name="T26" fmla="*/ 2147483647 w 1550"/>
              <a:gd name="T27" fmla="*/ 2147483647 h 380"/>
              <a:gd name="T28" fmla="*/ 2147483647 w 1550"/>
              <a:gd name="T29" fmla="*/ 2147483647 h 380"/>
              <a:gd name="T30" fmla="*/ 2147483647 w 1550"/>
              <a:gd name="T31" fmla="*/ 2147483647 h 38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50"/>
              <a:gd name="T49" fmla="*/ 0 h 380"/>
              <a:gd name="T50" fmla="*/ 1550 w 1550"/>
              <a:gd name="T51" fmla="*/ 380 h 38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50" h="380">
                <a:moveTo>
                  <a:pt x="43" y="366"/>
                </a:moveTo>
                <a:lnTo>
                  <a:pt x="1525" y="366"/>
                </a:lnTo>
                <a:cubicBezTo>
                  <a:pt x="1536" y="321"/>
                  <a:pt x="1550" y="266"/>
                  <a:pt x="1525" y="222"/>
                </a:cubicBezTo>
                <a:cubicBezTo>
                  <a:pt x="1502" y="182"/>
                  <a:pt x="1466" y="190"/>
                  <a:pt x="1435" y="162"/>
                </a:cubicBezTo>
                <a:cubicBezTo>
                  <a:pt x="1416" y="145"/>
                  <a:pt x="1402" y="122"/>
                  <a:pt x="1381" y="108"/>
                </a:cubicBezTo>
                <a:cubicBezTo>
                  <a:pt x="1316" y="65"/>
                  <a:pt x="1242" y="39"/>
                  <a:pt x="1165" y="30"/>
                </a:cubicBezTo>
                <a:cubicBezTo>
                  <a:pt x="1116" y="14"/>
                  <a:pt x="1065" y="13"/>
                  <a:pt x="1015" y="0"/>
                </a:cubicBezTo>
                <a:cubicBezTo>
                  <a:pt x="923" y="5"/>
                  <a:pt x="836" y="16"/>
                  <a:pt x="745" y="24"/>
                </a:cubicBezTo>
                <a:cubicBezTo>
                  <a:pt x="630" y="53"/>
                  <a:pt x="509" y="53"/>
                  <a:pt x="391" y="66"/>
                </a:cubicBezTo>
                <a:cubicBezTo>
                  <a:pt x="367" y="76"/>
                  <a:pt x="336" y="77"/>
                  <a:pt x="313" y="90"/>
                </a:cubicBezTo>
                <a:cubicBezTo>
                  <a:pt x="300" y="97"/>
                  <a:pt x="289" y="106"/>
                  <a:pt x="277" y="114"/>
                </a:cubicBezTo>
                <a:cubicBezTo>
                  <a:pt x="271" y="118"/>
                  <a:pt x="259" y="126"/>
                  <a:pt x="259" y="126"/>
                </a:cubicBezTo>
                <a:cubicBezTo>
                  <a:pt x="213" y="203"/>
                  <a:pt x="162" y="236"/>
                  <a:pt x="79" y="264"/>
                </a:cubicBezTo>
                <a:cubicBezTo>
                  <a:pt x="67" y="276"/>
                  <a:pt x="55" y="288"/>
                  <a:pt x="43" y="300"/>
                </a:cubicBezTo>
                <a:cubicBezTo>
                  <a:pt x="37" y="306"/>
                  <a:pt x="25" y="318"/>
                  <a:pt x="25" y="318"/>
                </a:cubicBezTo>
                <a:cubicBezTo>
                  <a:pt x="17" y="342"/>
                  <a:pt x="0" y="380"/>
                  <a:pt x="43" y="366"/>
                </a:cubicBezTo>
                <a:close/>
              </a:path>
            </a:pathLst>
          </a:custGeom>
          <a:solidFill>
            <a:srgbClr val="0033CC">
              <a:alpha val="4588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2" name="Line 42">
            <a:extLst>
              <a:ext uri="{FF2B5EF4-FFF2-40B4-BE49-F238E27FC236}">
                <a16:creationId xmlns:a16="http://schemas.microsoft.com/office/drawing/2014/main" id="{4A27A917-AC13-5F50-82F0-80C3B02AB48A}"/>
              </a:ext>
            </a:extLst>
          </p:cNvPr>
          <p:cNvSpPr>
            <a:spLocks noChangeShapeType="1"/>
          </p:cNvSpPr>
          <p:nvPr/>
        </p:nvSpPr>
        <p:spPr bwMode="auto">
          <a:xfrm rot="-2371900">
            <a:off x="3978275" y="1254125"/>
            <a:ext cx="866775" cy="2057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4" name="Line 44">
            <a:extLst>
              <a:ext uri="{FF2B5EF4-FFF2-40B4-BE49-F238E27FC236}">
                <a16:creationId xmlns:a16="http://schemas.microsoft.com/office/drawing/2014/main" id="{6F77B787-6EBD-77C0-6AB9-ACC60702D7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00725" y="1152525"/>
            <a:ext cx="638175" cy="162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6" name="Line 46">
            <a:extLst>
              <a:ext uri="{FF2B5EF4-FFF2-40B4-BE49-F238E27FC236}">
                <a16:creationId xmlns:a16="http://schemas.microsoft.com/office/drawing/2014/main" id="{FE1F69A3-DB80-DDDA-0A78-ACF20F05B20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76950" y="1428750"/>
            <a:ext cx="1962150" cy="1104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7" name="Line 47">
            <a:extLst>
              <a:ext uri="{FF2B5EF4-FFF2-40B4-BE49-F238E27FC236}">
                <a16:creationId xmlns:a16="http://schemas.microsoft.com/office/drawing/2014/main" id="{137A3982-1943-6F41-38E2-ED7E2B3338B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315200" y="1666875"/>
            <a:ext cx="923925" cy="1943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8" name="Line 48">
            <a:extLst>
              <a:ext uri="{FF2B5EF4-FFF2-40B4-BE49-F238E27FC236}">
                <a16:creationId xmlns:a16="http://schemas.microsoft.com/office/drawing/2014/main" id="{44E54F84-3781-3E94-55A7-78FBF354A9F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797550" y="2054225"/>
            <a:ext cx="2276475" cy="1019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9" name="Freeform 49" descr="Светлый вертикальный">
            <a:extLst>
              <a:ext uri="{FF2B5EF4-FFF2-40B4-BE49-F238E27FC236}">
                <a16:creationId xmlns:a16="http://schemas.microsoft.com/office/drawing/2014/main" id="{AE0558BB-E388-C361-4784-C6E02465DC6F}"/>
              </a:ext>
            </a:extLst>
          </p:cNvPr>
          <p:cNvSpPr>
            <a:spLocks/>
          </p:cNvSpPr>
          <p:nvPr/>
        </p:nvSpPr>
        <p:spPr bwMode="auto">
          <a:xfrm rot="1443848">
            <a:off x="5864225" y="1512888"/>
            <a:ext cx="2479675" cy="1139825"/>
          </a:xfrm>
          <a:custGeom>
            <a:avLst/>
            <a:gdLst>
              <a:gd name="T0" fmla="*/ 43 w 1550"/>
              <a:gd name="T1" fmla="*/ 366 h 380"/>
              <a:gd name="T2" fmla="*/ 1525 w 1550"/>
              <a:gd name="T3" fmla="*/ 366 h 380"/>
              <a:gd name="T4" fmla="*/ 1525 w 1550"/>
              <a:gd name="T5" fmla="*/ 222 h 380"/>
              <a:gd name="T6" fmla="*/ 1435 w 1550"/>
              <a:gd name="T7" fmla="*/ 162 h 380"/>
              <a:gd name="T8" fmla="*/ 1381 w 1550"/>
              <a:gd name="T9" fmla="*/ 108 h 380"/>
              <a:gd name="T10" fmla="*/ 1165 w 1550"/>
              <a:gd name="T11" fmla="*/ 30 h 380"/>
              <a:gd name="T12" fmla="*/ 1015 w 1550"/>
              <a:gd name="T13" fmla="*/ 0 h 380"/>
              <a:gd name="T14" fmla="*/ 745 w 1550"/>
              <a:gd name="T15" fmla="*/ 24 h 380"/>
              <a:gd name="T16" fmla="*/ 391 w 1550"/>
              <a:gd name="T17" fmla="*/ 66 h 380"/>
              <a:gd name="T18" fmla="*/ 313 w 1550"/>
              <a:gd name="T19" fmla="*/ 90 h 380"/>
              <a:gd name="T20" fmla="*/ 277 w 1550"/>
              <a:gd name="T21" fmla="*/ 114 h 380"/>
              <a:gd name="T22" fmla="*/ 259 w 1550"/>
              <a:gd name="T23" fmla="*/ 126 h 380"/>
              <a:gd name="T24" fmla="*/ 79 w 1550"/>
              <a:gd name="T25" fmla="*/ 264 h 380"/>
              <a:gd name="T26" fmla="*/ 43 w 1550"/>
              <a:gd name="T27" fmla="*/ 300 h 380"/>
              <a:gd name="T28" fmla="*/ 25 w 1550"/>
              <a:gd name="T29" fmla="*/ 318 h 380"/>
              <a:gd name="T30" fmla="*/ 43 w 1550"/>
              <a:gd name="T31" fmla="*/ 366 h 38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50"/>
              <a:gd name="T49" fmla="*/ 0 h 380"/>
              <a:gd name="T50" fmla="*/ 1550 w 1550"/>
              <a:gd name="T51" fmla="*/ 380 h 38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50" h="380">
                <a:moveTo>
                  <a:pt x="43" y="366"/>
                </a:moveTo>
                <a:lnTo>
                  <a:pt x="1525" y="366"/>
                </a:lnTo>
                <a:cubicBezTo>
                  <a:pt x="1536" y="321"/>
                  <a:pt x="1550" y="266"/>
                  <a:pt x="1525" y="222"/>
                </a:cubicBezTo>
                <a:cubicBezTo>
                  <a:pt x="1502" y="182"/>
                  <a:pt x="1466" y="190"/>
                  <a:pt x="1435" y="162"/>
                </a:cubicBezTo>
                <a:cubicBezTo>
                  <a:pt x="1416" y="145"/>
                  <a:pt x="1402" y="122"/>
                  <a:pt x="1381" y="108"/>
                </a:cubicBezTo>
                <a:cubicBezTo>
                  <a:pt x="1316" y="65"/>
                  <a:pt x="1242" y="39"/>
                  <a:pt x="1165" y="30"/>
                </a:cubicBezTo>
                <a:cubicBezTo>
                  <a:pt x="1116" y="14"/>
                  <a:pt x="1065" y="13"/>
                  <a:pt x="1015" y="0"/>
                </a:cubicBezTo>
                <a:cubicBezTo>
                  <a:pt x="923" y="5"/>
                  <a:pt x="836" y="16"/>
                  <a:pt x="745" y="24"/>
                </a:cubicBezTo>
                <a:cubicBezTo>
                  <a:pt x="630" y="53"/>
                  <a:pt x="509" y="53"/>
                  <a:pt x="391" y="66"/>
                </a:cubicBezTo>
                <a:cubicBezTo>
                  <a:pt x="367" y="76"/>
                  <a:pt x="336" y="77"/>
                  <a:pt x="313" y="90"/>
                </a:cubicBezTo>
                <a:cubicBezTo>
                  <a:pt x="300" y="97"/>
                  <a:pt x="289" y="106"/>
                  <a:pt x="277" y="114"/>
                </a:cubicBezTo>
                <a:cubicBezTo>
                  <a:pt x="271" y="118"/>
                  <a:pt x="259" y="126"/>
                  <a:pt x="259" y="126"/>
                </a:cubicBezTo>
                <a:cubicBezTo>
                  <a:pt x="213" y="203"/>
                  <a:pt x="162" y="236"/>
                  <a:pt x="79" y="264"/>
                </a:cubicBezTo>
                <a:cubicBezTo>
                  <a:pt x="67" y="276"/>
                  <a:pt x="55" y="288"/>
                  <a:pt x="43" y="300"/>
                </a:cubicBezTo>
                <a:cubicBezTo>
                  <a:pt x="37" y="306"/>
                  <a:pt x="25" y="318"/>
                  <a:pt x="25" y="318"/>
                </a:cubicBezTo>
                <a:cubicBezTo>
                  <a:pt x="17" y="342"/>
                  <a:pt x="0" y="380"/>
                  <a:pt x="43" y="366"/>
                </a:cubicBezTo>
                <a:close/>
              </a:path>
            </a:pathLst>
          </a:custGeom>
          <a:solidFill>
            <a:srgbClr val="0033CC">
              <a:alpha val="50000"/>
            </a:srgbClr>
          </a:solidFill>
          <a:ln w="9525">
            <a:noFill/>
            <a:round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+mn-cs"/>
            </a:endParaRPr>
          </a:p>
        </p:txBody>
      </p:sp>
      <p:sp>
        <p:nvSpPr>
          <p:cNvPr id="10290" name="Text Box 50">
            <a:extLst>
              <a:ext uri="{FF2B5EF4-FFF2-40B4-BE49-F238E27FC236}">
                <a16:creationId xmlns:a16="http://schemas.microsoft.com/office/drawing/2014/main" id="{AD16FE92-9A0B-0A84-393C-4709D144C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541713"/>
            <a:ext cx="914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           Определение:</a:t>
            </a:r>
          </a:p>
          <a:p>
            <a:pPr algn="ctr">
              <a:defRPr/>
            </a:pPr>
            <a:r>
              <a:rPr lang="ru-RU" sz="24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Многоугольник называется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выпуклым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,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если он лежит в одной полуплоскости 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относительно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любой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прямой,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содержащей его сторону.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30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3200</TotalTime>
  <Words>610</Words>
  <Application>Microsoft Office PowerPoint</Application>
  <PresentationFormat>Экран (4:3)</PresentationFormat>
  <Paragraphs>185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Lucida Sans Unicode</vt:lpstr>
      <vt:lpstr>Verdana</vt:lpstr>
      <vt:lpstr>Wingdings 2</vt:lpstr>
      <vt:lpstr>Wingdings 3</vt:lpstr>
      <vt:lpstr>Открытая</vt:lpstr>
      <vt:lpstr>Презентация PowerPoint</vt:lpstr>
      <vt:lpstr> </vt:lpstr>
      <vt:lpstr> </vt:lpstr>
      <vt:lpstr> </vt:lpstr>
      <vt:lpstr> </vt:lpstr>
      <vt:lpstr>Презентация PowerPoint</vt:lpstr>
      <vt:lpstr> </vt:lpstr>
      <vt:lpstr> </vt:lpstr>
      <vt:lpstr>Выпуклые многоугольники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Найти сумму углов выпуклого пятиугольника, 7-угольника.</vt:lpstr>
      <vt:lpstr>Самостоятельная  работа</vt:lpstr>
      <vt:lpstr>Самостоятельная  работа (ответы)</vt:lpstr>
    </vt:vector>
  </TitlesOfParts>
  <Company>Dnsoft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КОСИНУСОВ ЗАДАЧА 1</dc:title>
  <dc:creator>Toshiba</dc:creator>
  <cp:lastModifiedBy>User User</cp:lastModifiedBy>
  <cp:revision>98</cp:revision>
  <dcterms:created xsi:type="dcterms:W3CDTF">2007-11-05T13:28:36Z</dcterms:created>
  <dcterms:modified xsi:type="dcterms:W3CDTF">2022-09-29T18:44:58Z</dcterms:modified>
</cp:coreProperties>
</file>