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71" r:id="rId4"/>
    <p:sldId id="263" r:id="rId5"/>
    <p:sldId id="261" r:id="rId6"/>
    <p:sldId id="262" r:id="rId7"/>
    <p:sldId id="266" r:id="rId8"/>
    <p:sldId id="264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CD0518"/>
    <a:srgbClr val="990000"/>
    <a:srgbClr val="800000"/>
    <a:srgbClr val="000099"/>
    <a:srgbClr val="FF0000"/>
    <a:srgbClr val="00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20" y="-9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76525-A951-400F-B7DA-F999426FBBF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811F87-C22B-488D-8C9A-61AFAB1F7FA4}">
      <dgm:prSet phldrT="[Текст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AA97F4F3-52E9-4A39-A4B3-83B5E24D68C0}" type="parTrans" cxnId="{F0534DFF-19F5-4248-93E5-0924F1A4BD55}">
      <dgm:prSet/>
      <dgm:spPr/>
      <dgm:t>
        <a:bodyPr/>
        <a:lstStyle/>
        <a:p>
          <a:endParaRPr lang="ru-RU"/>
        </a:p>
      </dgm:t>
    </dgm:pt>
    <dgm:pt modelId="{E57DBCF1-5D89-4BFC-8191-029E36CE458B}" type="sibTrans" cxnId="{F0534DFF-19F5-4248-93E5-0924F1A4BD55}">
      <dgm:prSet/>
      <dgm:spPr/>
      <dgm:t>
        <a:bodyPr/>
        <a:lstStyle/>
        <a:p>
          <a:endParaRPr lang="ru-RU"/>
        </a:p>
      </dgm:t>
    </dgm:pt>
    <dgm:pt modelId="{FF0999AA-ABFD-47A3-9B40-1425770B2E6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rgbClr val="111111"/>
              </a:solidFill>
              <a:ea typeface="Times New Roman" pitchFamily="18" charset="0"/>
              <a:cs typeface="Arial" pitchFamily="34" charset="0"/>
            </a:rPr>
            <a:t>Является привлекательной  игрой для ребёнка</a:t>
          </a:r>
          <a:endParaRPr lang="ru-RU" sz="1800" dirty="0"/>
        </a:p>
      </dgm:t>
    </dgm:pt>
    <dgm:pt modelId="{1739B8FD-0818-40BC-9B66-FF15181C23B9}" type="parTrans" cxnId="{BC0CC6E3-DF53-4358-BFC4-0B1D48625BEA}">
      <dgm:prSet/>
      <dgm:spPr/>
      <dgm:t>
        <a:bodyPr/>
        <a:lstStyle/>
        <a:p>
          <a:endParaRPr lang="ru-RU"/>
        </a:p>
      </dgm:t>
    </dgm:pt>
    <dgm:pt modelId="{517B687A-3649-4DED-92D6-5BDE3048B8A3}" type="sibTrans" cxnId="{BC0CC6E3-DF53-4358-BFC4-0B1D48625BEA}">
      <dgm:prSet/>
      <dgm:spPr/>
      <dgm:t>
        <a:bodyPr/>
        <a:lstStyle/>
        <a:p>
          <a:endParaRPr lang="ru-RU"/>
        </a:p>
      </dgm:t>
    </dgm:pt>
    <dgm:pt modelId="{5D407ADE-8334-42E6-B56F-401E43932F3F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ea typeface="Times New Roman" pitchFamily="18" charset="0"/>
              <a:cs typeface="Arial" pitchFamily="34" charset="0"/>
            </a:rPr>
            <a:t>Формирует у детей ощущение личной заинтересованности при выполнении задания.</a:t>
          </a:r>
          <a:endParaRPr lang="ru-RU" sz="1800" dirty="0"/>
        </a:p>
      </dgm:t>
    </dgm:pt>
    <dgm:pt modelId="{F33615EB-0E76-4A5E-AC02-FD5745AE5CF1}" type="parTrans" cxnId="{5EC009CC-1F53-49C4-8767-8A1A71FFC7E0}">
      <dgm:prSet/>
      <dgm:spPr/>
      <dgm:t>
        <a:bodyPr/>
        <a:lstStyle/>
        <a:p>
          <a:endParaRPr lang="ru-RU"/>
        </a:p>
      </dgm:t>
    </dgm:pt>
    <dgm:pt modelId="{0DBAAE37-4619-4CC6-8150-2BDD515B523A}" type="sibTrans" cxnId="{5EC009CC-1F53-49C4-8767-8A1A71FFC7E0}">
      <dgm:prSet/>
      <dgm:spPr/>
      <dgm:t>
        <a:bodyPr/>
        <a:lstStyle/>
        <a:p>
          <a:endParaRPr lang="ru-RU"/>
        </a:p>
      </dgm:t>
    </dgm:pt>
    <dgm:pt modelId="{6CB98055-C6E5-4ECC-B742-63EDF0234B30}">
      <dgm:prSet phldrT="[Текст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C5D72461-80B9-4EC7-98C0-D8BB5957ACD0}" type="parTrans" cxnId="{F92BCA77-AB88-4B1F-B3BF-B866F214A7A9}">
      <dgm:prSet/>
      <dgm:spPr/>
      <dgm:t>
        <a:bodyPr/>
        <a:lstStyle/>
        <a:p>
          <a:endParaRPr lang="ru-RU"/>
        </a:p>
      </dgm:t>
    </dgm:pt>
    <dgm:pt modelId="{162AB70D-2D41-4DC5-BAC9-FAA27E8C3567}" type="sibTrans" cxnId="{F92BCA77-AB88-4B1F-B3BF-B866F214A7A9}">
      <dgm:prSet/>
      <dgm:spPr/>
      <dgm:t>
        <a:bodyPr/>
        <a:lstStyle/>
        <a:p>
          <a:endParaRPr lang="ru-RU"/>
        </a:p>
      </dgm:t>
    </dgm:pt>
    <dgm:pt modelId="{CF0DA1AD-E75A-4C31-B552-A801E81AE78A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ea typeface="Times New Roman" pitchFamily="18" charset="0"/>
              <a:cs typeface="Arial" pitchFamily="34" charset="0"/>
            </a:rPr>
            <a:t>Позволяет выделять наиболее значимые  объекты и учитывать при этом интересы детей</a:t>
          </a:r>
          <a:endParaRPr lang="ru-RU" sz="1800" b="0" dirty="0"/>
        </a:p>
      </dgm:t>
    </dgm:pt>
    <dgm:pt modelId="{098F4C67-65B3-4D13-B9AF-A4B34961781D}" type="parTrans" cxnId="{182BE4D9-3C23-4470-B08F-21DCC9F58660}">
      <dgm:prSet/>
      <dgm:spPr/>
      <dgm:t>
        <a:bodyPr/>
        <a:lstStyle/>
        <a:p>
          <a:endParaRPr lang="ru-RU"/>
        </a:p>
      </dgm:t>
    </dgm:pt>
    <dgm:pt modelId="{74565E8B-B2AC-4652-8AD6-0385A070A996}" type="sibTrans" cxnId="{182BE4D9-3C23-4470-B08F-21DCC9F58660}">
      <dgm:prSet/>
      <dgm:spPr/>
      <dgm:t>
        <a:bodyPr/>
        <a:lstStyle/>
        <a:p>
          <a:endParaRPr lang="ru-RU"/>
        </a:p>
      </dgm:t>
    </dgm:pt>
    <dgm:pt modelId="{A4E86702-688E-47FD-874B-239C6373B11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 </a:t>
          </a:r>
          <a:r>
            <a:rPr lang="ru-RU" sz="1800" dirty="0" smtClean="0"/>
            <a:t>Развиваются  коммуникативные способности </a:t>
          </a:r>
          <a:endParaRPr lang="ru-RU" sz="1800" dirty="0"/>
        </a:p>
      </dgm:t>
    </dgm:pt>
    <dgm:pt modelId="{02A22D68-DC18-4A95-A956-73C0EEFF4B90}" type="parTrans" cxnId="{115665F5-8A5B-41D1-9913-E168CF8E1A7E}">
      <dgm:prSet/>
      <dgm:spPr/>
      <dgm:t>
        <a:bodyPr/>
        <a:lstStyle/>
        <a:p>
          <a:endParaRPr lang="ru-RU"/>
        </a:p>
      </dgm:t>
    </dgm:pt>
    <dgm:pt modelId="{BCD65032-2BCC-4934-A4BE-35B4A2A0C397}" type="sibTrans" cxnId="{115665F5-8A5B-41D1-9913-E168CF8E1A7E}">
      <dgm:prSet/>
      <dgm:spPr/>
      <dgm:t>
        <a:bodyPr/>
        <a:lstStyle/>
        <a:p>
          <a:endParaRPr lang="ru-RU"/>
        </a:p>
      </dgm:t>
    </dgm:pt>
    <dgm:pt modelId="{BAECE582-AC83-47A2-8257-0861018EDB40}">
      <dgm:prSet phldrT="[Текст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7B9E51FD-C4DE-41D7-ABA9-D97C02D0E5E4}" type="parTrans" cxnId="{3954681B-83FF-4CD1-9759-27F434F81465}">
      <dgm:prSet/>
      <dgm:spPr/>
      <dgm:t>
        <a:bodyPr/>
        <a:lstStyle/>
        <a:p>
          <a:endParaRPr lang="ru-RU"/>
        </a:p>
      </dgm:t>
    </dgm:pt>
    <dgm:pt modelId="{44D4EDC8-0DE7-4D08-ADC6-7DA2F06DC100}" type="sibTrans" cxnId="{3954681B-83FF-4CD1-9759-27F434F81465}">
      <dgm:prSet/>
      <dgm:spPr/>
      <dgm:t>
        <a:bodyPr/>
        <a:lstStyle/>
        <a:p>
          <a:endParaRPr lang="ru-RU"/>
        </a:p>
      </dgm:t>
    </dgm:pt>
    <dgm:pt modelId="{8E72F6B9-4881-4DF4-B233-23325363C75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ea typeface="Times New Roman" pitchFamily="18" charset="0"/>
              <a:cs typeface="Arial" pitchFamily="34" charset="0"/>
            </a:rPr>
            <a:t>Формирует у детей унифицированную базу знаний и представлений, к которой можно обращаться во время работы в группе</a:t>
          </a:r>
          <a:endParaRPr lang="ru-RU" sz="1800" dirty="0"/>
        </a:p>
      </dgm:t>
    </dgm:pt>
    <dgm:pt modelId="{6B243ECA-AD2A-4D0D-B7AE-0C09B27301AD}" type="parTrans" cxnId="{BB6C8492-DC37-47F4-87E1-2A9E1C2F1B9D}">
      <dgm:prSet/>
      <dgm:spPr/>
      <dgm:t>
        <a:bodyPr/>
        <a:lstStyle/>
        <a:p>
          <a:endParaRPr lang="ru-RU"/>
        </a:p>
      </dgm:t>
    </dgm:pt>
    <dgm:pt modelId="{889CB0EC-E5B5-4764-B5F9-B3E3A26028F1}" type="sibTrans" cxnId="{BB6C8492-DC37-47F4-87E1-2A9E1C2F1B9D}">
      <dgm:prSet/>
      <dgm:spPr/>
      <dgm:t>
        <a:bodyPr/>
        <a:lstStyle/>
        <a:p>
          <a:endParaRPr lang="ru-RU"/>
        </a:p>
      </dgm:t>
    </dgm:pt>
    <dgm:pt modelId="{4FEDDEEC-5AC6-46A2-B35D-E5A207BB6B4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/>
            <a:t>Расширяет кругозор ребенка, позволяет активно применить на практике свои знания и умения, прививает желание к познанию в целом.</a:t>
          </a:r>
          <a:endParaRPr lang="ru-RU" sz="1800" dirty="0"/>
        </a:p>
      </dgm:t>
    </dgm:pt>
    <dgm:pt modelId="{E1E04295-4D47-4B6C-8569-03185DF63FB9}" type="parTrans" cxnId="{8CDF057D-73B4-40D4-AC4A-C4928741BFE6}">
      <dgm:prSet/>
      <dgm:spPr/>
      <dgm:t>
        <a:bodyPr/>
        <a:lstStyle/>
        <a:p>
          <a:endParaRPr lang="ru-RU"/>
        </a:p>
      </dgm:t>
    </dgm:pt>
    <dgm:pt modelId="{417CF16F-ED72-4737-88AB-82A47F8BB12E}" type="sibTrans" cxnId="{8CDF057D-73B4-40D4-AC4A-C4928741BFE6}">
      <dgm:prSet/>
      <dgm:spPr/>
      <dgm:t>
        <a:bodyPr/>
        <a:lstStyle/>
        <a:p>
          <a:endParaRPr lang="ru-RU"/>
        </a:p>
      </dgm:t>
    </dgm:pt>
    <dgm:pt modelId="{94350BD6-74A0-4181-BB8B-6D9B04FDAB2D}" type="pres">
      <dgm:prSet presAssocID="{23676525-A951-400F-B7DA-F999426FBB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BF73EF-357B-4178-8125-D8DBF8177035}" type="pres">
      <dgm:prSet presAssocID="{46811F87-C22B-488D-8C9A-61AFAB1F7FA4}" presName="composite" presStyleCnt="0"/>
      <dgm:spPr/>
    </dgm:pt>
    <dgm:pt modelId="{10ABDD46-77F7-4C82-BC26-C6E9493174D8}" type="pres">
      <dgm:prSet presAssocID="{46811F87-C22B-488D-8C9A-61AFAB1F7FA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B82291-8FBC-49CC-8F35-957F6221A4E8}" type="pres">
      <dgm:prSet presAssocID="{46811F87-C22B-488D-8C9A-61AFAB1F7FA4}" presName="descendantText" presStyleLbl="alignAcc1" presStyleIdx="0" presStyleCnt="3" custScaleY="128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F4D6B3-1E83-44AA-BEF8-F28413CAB180}" type="pres">
      <dgm:prSet presAssocID="{E57DBCF1-5D89-4BFC-8191-029E36CE458B}" presName="sp" presStyleCnt="0"/>
      <dgm:spPr/>
    </dgm:pt>
    <dgm:pt modelId="{E7DE91D4-5DAD-4E6C-A3D9-719C89022454}" type="pres">
      <dgm:prSet presAssocID="{6CB98055-C6E5-4ECC-B742-63EDF0234B30}" presName="composite" presStyleCnt="0"/>
      <dgm:spPr/>
    </dgm:pt>
    <dgm:pt modelId="{56C321A8-C82E-477F-9D16-B19D57ECBE00}" type="pres">
      <dgm:prSet presAssocID="{6CB98055-C6E5-4ECC-B742-63EDF0234B3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07307C-375B-40A8-8EEF-8437CAA9063B}" type="pres">
      <dgm:prSet presAssocID="{6CB98055-C6E5-4ECC-B742-63EDF0234B30}" presName="descendantText" presStyleLbl="alignAcc1" presStyleIdx="1" presStyleCnt="3" custScaleX="97925" custScaleY="131196" custLinFactNeighborX="86" custLinFactNeighborY="12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B5CCB-CC3C-4AE5-AF12-E8096B0E30F5}" type="pres">
      <dgm:prSet presAssocID="{162AB70D-2D41-4DC5-BAC9-FAA27E8C3567}" presName="sp" presStyleCnt="0"/>
      <dgm:spPr/>
    </dgm:pt>
    <dgm:pt modelId="{A9FC52B4-3CDC-4667-A2FC-90EFEDD40022}" type="pres">
      <dgm:prSet presAssocID="{BAECE582-AC83-47A2-8257-0861018EDB40}" presName="composite" presStyleCnt="0"/>
      <dgm:spPr/>
    </dgm:pt>
    <dgm:pt modelId="{8D9F5B8A-D953-4C55-A420-BEC04C48861C}" type="pres">
      <dgm:prSet presAssocID="{BAECE582-AC83-47A2-8257-0861018EDB4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AC230C-D81C-41ED-8DF5-EB1DD08E37D3}" type="pres">
      <dgm:prSet presAssocID="{BAECE582-AC83-47A2-8257-0861018EDB40}" presName="descendantText" presStyleLbl="alignAcc1" presStyleIdx="2" presStyleCnt="3" custScaleX="99836" custScaleY="162390" custLinFactNeighborX="82" custLinFactNeighborY="116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5DB7FF-6D1F-42C1-8EE8-86C89F25BF74}" type="presOf" srcId="{6CB98055-C6E5-4ECC-B742-63EDF0234B30}" destId="{56C321A8-C82E-477F-9D16-B19D57ECBE00}" srcOrd="0" destOrd="0" presId="urn:microsoft.com/office/officeart/2005/8/layout/chevron2"/>
    <dgm:cxn modelId="{3954681B-83FF-4CD1-9759-27F434F81465}" srcId="{23676525-A951-400F-B7DA-F999426FBBF9}" destId="{BAECE582-AC83-47A2-8257-0861018EDB40}" srcOrd="2" destOrd="0" parTransId="{7B9E51FD-C4DE-41D7-ABA9-D97C02D0E5E4}" sibTransId="{44D4EDC8-0DE7-4D08-ADC6-7DA2F06DC100}"/>
    <dgm:cxn modelId="{F92BCA77-AB88-4B1F-B3BF-B866F214A7A9}" srcId="{23676525-A951-400F-B7DA-F999426FBBF9}" destId="{6CB98055-C6E5-4ECC-B742-63EDF0234B30}" srcOrd="1" destOrd="0" parTransId="{C5D72461-80B9-4EC7-98C0-D8BB5957ACD0}" sibTransId="{162AB70D-2D41-4DC5-BAC9-FAA27E8C3567}"/>
    <dgm:cxn modelId="{662B8B1C-8C3B-4CC0-A260-7CB483BE79BF}" type="presOf" srcId="{5D407ADE-8334-42E6-B56F-401E43932F3F}" destId="{DDB82291-8FBC-49CC-8F35-957F6221A4E8}" srcOrd="0" destOrd="1" presId="urn:microsoft.com/office/officeart/2005/8/layout/chevron2"/>
    <dgm:cxn modelId="{BC0CC6E3-DF53-4358-BFC4-0B1D48625BEA}" srcId="{46811F87-C22B-488D-8C9A-61AFAB1F7FA4}" destId="{FF0999AA-ABFD-47A3-9B40-1425770B2E6D}" srcOrd="0" destOrd="0" parTransId="{1739B8FD-0818-40BC-9B66-FF15181C23B9}" sibTransId="{517B687A-3649-4DED-92D6-5BDE3048B8A3}"/>
    <dgm:cxn modelId="{67DD6166-789D-4059-91C5-737F50B2AA18}" type="presOf" srcId="{A4E86702-688E-47FD-874B-239C6373B112}" destId="{E807307C-375B-40A8-8EEF-8437CAA9063B}" srcOrd="0" destOrd="1" presId="urn:microsoft.com/office/officeart/2005/8/layout/chevron2"/>
    <dgm:cxn modelId="{9479B62C-CED3-45CA-90F9-9018B30ABAEB}" type="presOf" srcId="{BAECE582-AC83-47A2-8257-0861018EDB40}" destId="{8D9F5B8A-D953-4C55-A420-BEC04C48861C}" srcOrd="0" destOrd="0" presId="urn:microsoft.com/office/officeart/2005/8/layout/chevron2"/>
    <dgm:cxn modelId="{8CDF057D-73B4-40D4-AC4A-C4928741BFE6}" srcId="{BAECE582-AC83-47A2-8257-0861018EDB40}" destId="{4FEDDEEC-5AC6-46A2-B35D-E5A207BB6B4D}" srcOrd="1" destOrd="0" parTransId="{E1E04295-4D47-4B6C-8569-03185DF63FB9}" sibTransId="{417CF16F-ED72-4737-88AB-82A47F8BB12E}"/>
    <dgm:cxn modelId="{F0534DFF-19F5-4248-93E5-0924F1A4BD55}" srcId="{23676525-A951-400F-B7DA-F999426FBBF9}" destId="{46811F87-C22B-488D-8C9A-61AFAB1F7FA4}" srcOrd="0" destOrd="0" parTransId="{AA97F4F3-52E9-4A39-A4B3-83B5E24D68C0}" sibTransId="{E57DBCF1-5D89-4BFC-8191-029E36CE458B}"/>
    <dgm:cxn modelId="{60B09071-BB28-4039-92B3-5EEDA3F447B6}" type="presOf" srcId="{8E72F6B9-4881-4DF4-B233-23325363C75B}" destId="{DBAC230C-D81C-41ED-8DF5-EB1DD08E37D3}" srcOrd="0" destOrd="0" presId="urn:microsoft.com/office/officeart/2005/8/layout/chevron2"/>
    <dgm:cxn modelId="{554CFD7F-5865-4737-A5B6-9A662A90E890}" type="presOf" srcId="{4FEDDEEC-5AC6-46A2-B35D-E5A207BB6B4D}" destId="{DBAC230C-D81C-41ED-8DF5-EB1DD08E37D3}" srcOrd="0" destOrd="1" presId="urn:microsoft.com/office/officeart/2005/8/layout/chevron2"/>
    <dgm:cxn modelId="{C1543E94-2314-4585-86A2-57B46C5432B0}" type="presOf" srcId="{23676525-A951-400F-B7DA-F999426FBBF9}" destId="{94350BD6-74A0-4181-BB8B-6D9B04FDAB2D}" srcOrd="0" destOrd="0" presId="urn:microsoft.com/office/officeart/2005/8/layout/chevron2"/>
    <dgm:cxn modelId="{BB6C8492-DC37-47F4-87E1-2A9E1C2F1B9D}" srcId="{BAECE582-AC83-47A2-8257-0861018EDB40}" destId="{8E72F6B9-4881-4DF4-B233-23325363C75B}" srcOrd="0" destOrd="0" parTransId="{6B243ECA-AD2A-4D0D-B7AE-0C09B27301AD}" sibTransId="{889CB0EC-E5B5-4764-B5F9-B3E3A26028F1}"/>
    <dgm:cxn modelId="{5EC009CC-1F53-49C4-8767-8A1A71FFC7E0}" srcId="{46811F87-C22B-488D-8C9A-61AFAB1F7FA4}" destId="{5D407ADE-8334-42E6-B56F-401E43932F3F}" srcOrd="1" destOrd="0" parTransId="{F33615EB-0E76-4A5E-AC02-FD5745AE5CF1}" sibTransId="{0DBAAE37-4619-4CC6-8150-2BDD515B523A}"/>
    <dgm:cxn modelId="{A8E8D8EB-3147-47FF-9A9F-0B664463ADD2}" type="presOf" srcId="{FF0999AA-ABFD-47A3-9B40-1425770B2E6D}" destId="{DDB82291-8FBC-49CC-8F35-957F6221A4E8}" srcOrd="0" destOrd="0" presId="urn:microsoft.com/office/officeart/2005/8/layout/chevron2"/>
    <dgm:cxn modelId="{FDF73A19-DA56-4920-80DE-3295299C7DF5}" type="presOf" srcId="{CF0DA1AD-E75A-4C31-B552-A801E81AE78A}" destId="{E807307C-375B-40A8-8EEF-8437CAA9063B}" srcOrd="0" destOrd="0" presId="urn:microsoft.com/office/officeart/2005/8/layout/chevron2"/>
    <dgm:cxn modelId="{4CC9ECE1-4E10-4F2E-B22F-20775638DF81}" type="presOf" srcId="{46811F87-C22B-488D-8C9A-61AFAB1F7FA4}" destId="{10ABDD46-77F7-4C82-BC26-C6E9493174D8}" srcOrd="0" destOrd="0" presId="urn:microsoft.com/office/officeart/2005/8/layout/chevron2"/>
    <dgm:cxn modelId="{115665F5-8A5B-41D1-9913-E168CF8E1A7E}" srcId="{6CB98055-C6E5-4ECC-B742-63EDF0234B30}" destId="{A4E86702-688E-47FD-874B-239C6373B112}" srcOrd="1" destOrd="0" parTransId="{02A22D68-DC18-4A95-A956-73C0EEFF4B90}" sibTransId="{BCD65032-2BCC-4934-A4BE-35B4A2A0C397}"/>
    <dgm:cxn modelId="{182BE4D9-3C23-4470-B08F-21DCC9F58660}" srcId="{6CB98055-C6E5-4ECC-B742-63EDF0234B30}" destId="{CF0DA1AD-E75A-4C31-B552-A801E81AE78A}" srcOrd="0" destOrd="0" parTransId="{098F4C67-65B3-4D13-B9AF-A4B34961781D}" sibTransId="{74565E8B-B2AC-4652-8AD6-0385A070A996}"/>
    <dgm:cxn modelId="{14158F75-4D27-47F9-92DD-E2056D4B7721}" type="presParOf" srcId="{94350BD6-74A0-4181-BB8B-6D9B04FDAB2D}" destId="{84BF73EF-357B-4178-8125-D8DBF8177035}" srcOrd="0" destOrd="0" presId="urn:microsoft.com/office/officeart/2005/8/layout/chevron2"/>
    <dgm:cxn modelId="{30754569-BD8F-4BFD-9A88-363A0C4D1A36}" type="presParOf" srcId="{84BF73EF-357B-4178-8125-D8DBF8177035}" destId="{10ABDD46-77F7-4C82-BC26-C6E9493174D8}" srcOrd="0" destOrd="0" presId="urn:microsoft.com/office/officeart/2005/8/layout/chevron2"/>
    <dgm:cxn modelId="{96F9988B-1F74-496E-B17A-EEF3914AD58D}" type="presParOf" srcId="{84BF73EF-357B-4178-8125-D8DBF8177035}" destId="{DDB82291-8FBC-49CC-8F35-957F6221A4E8}" srcOrd="1" destOrd="0" presId="urn:microsoft.com/office/officeart/2005/8/layout/chevron2"/>
    <dgm:cxn modelId="{C1F7EC60-27AC-41AE-AED4-C0BFF52F57C3}" type="presParOf" srcId="{94350BD6-74A0-4181-BB8B-6D9B04FDAB2D}" destId="{62F4D6B3-1E83-44AA-BEF8-F28413CAB180}" srcOrd="1" destOrd="0" presId="urn:microsoft.com/office/officeart/2005/8/layout/chevron2"/>
    <dgm:cxn modelId="{4A6E02F0-5AC4-4990-BC98-98914A9AEA88}" type="presParOf" srcId="{94350BD6-74A0-4181-BB8B-6D9B04FDAB2D}" destId="{E7DE91D4-5DAD-4E6C-A3D9-719C89022454}" srcOrd="2" destOrd="0" presId="urn:microsoft.com/office/officeart/2005/8/layout/chevron2"/>
    <dgm:cxn modelId="{A2E0DBB6-E304-4F4E-9180-9A664E77C96C}" type="presParOf" srcId="{E7DE91D4-5DAD-4E6C-A3D9-719C89022454}" destId="{56C321A8-C82E-477F-9D16-B19D57ECBE00}" srcOrd="0" destOrd="0" presId="urn:microsoft.com/office/officeart/2005/8/layout/chevron2"/>
    <dgm:cxn modelId="{DB3BFA6A-465D-467A-A351-9313595DFBCD}" type="presParOf" srcId="{E7DE91D4-5DAD-4E6C-A3D9-719C89022454}" destId="{E807307C-375B-40A8-8EEF-8437CAA9063B}" srcOrd="1" destOrd="0" presId="urn:microsoft.com/office/officeart/2005/8/layout/chevron2"/>
    <dgm:cxn modelId="{F82FA629-0F5D-4185-89F5-9B13CF4AF7B6}" type="presParOf" srcId="{94350BD6-74A0-4181-BB8B-6D9B04FDAB2D}" destId="{D67B5CCB-CC3C-4AE5-AF12-E8096B0E30F5}" srcOrd="3" destOrd="0" presId="urn:microsoft.com/office/officeart/2005/8/layout/chevron2"/>
    <dgm:cxn modelId="{6C56D668-4C61-4022-B04B-47115404C575}" type="presParOf" srcId="{94350BD6-74A0-4181-BB8B-6D9B04FDAB2D}" destId="{A9FC52B4-3CDC-4667-A2FC-90EFEDD40022}" srcOrd="4" destOrd="0" presId="urn:microsoft.com/office/officeart/2005/8/layout/chevron2"/>
    <dgm:cxn modelId="{0658706F-A039-48EB-9E57-20802081AE36}" type="presParOf" srcId="{A9FC52B4-3CDC-4667-A2FC-90EFEDD40022}" destId="{8D9F5B8A-D953-4C55-A420-BEC04C48861C}" srcOrd="0" destOrd="0" presId="urn:microsoft.com/office/officeart/2005/8/layout/chevron2"/>
    <dgm:cxn modelId="{5350B764-C3B5-4942-BAD4-B1794AB25F70}" type="presParOf" srcId="{A9FC52B4-3CDC-4667-A2FC-90EFEDD40022}" destId="{DBAC230C-D81C-41ED-8DF5-EB1DD08E37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B484AF-9F1D-424C-A050-924DFA9B1A62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843BCC7A-CC34-4B71-A427-48BC05265E2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Выбор темы,  сюжета </a:t>
          </a:r>
          <a:r>
            <a:rPr lang="ru-RU" sz="2000" dirty="0" err="1" smtClean="0">
              <a:solidFill>
                <a:schemeClr val="tx1"/>
              </a:solidFill>
              <a:latin typeface="+mn-lt"/>
              <a:cs typeface="Times New Roman" pitchFamily="18" charset="0"/>
            </a:rPr>
            <a:t>квеста</a:t>
          </a:r>
          <a:r>
            <a:rPr lang="ru-RU" sz="20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 </a:t>
          </a:r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39A150F3-4C9F-4E3B-B728-FDFC9F2C1AD1}" type="parTrans" cxnId="{12810A3F-A6B3-459A-A034-3C781DD2A8EE}">
      <dgm:prSet/>
      <dgm:spPr/>
      <dgm:t>
        <a:bodyPr/>
        <a:lstStyle/>
        <a:p>
          <a:endParaRPr lang="ru-RU"/>
        </a:p>
      </dgm:t>
    </dgm:pt>
    <dgm:pt modelId="{4E426DF7-CE5D-4674-9E28-C72B9F358822}" type="sibTrans" cxnId="{12810A3F-A6B3-459A-A034-3C781DD2A8EE}">
      <dgm:prSet/>
      <dgm:spPr/>
      <dgm:t>
        <a:bodyPr/>
        <a:lstStyle/>
        <a:p>
          <a:endParaRPr lang="ru-RU"/>
        </a:p>
      </dgm:t>
    </dgm:pt>
    <dgm:pt modelId="{992AA7C6-2AD5-400B-A014-D20ACD47514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Написание сценария</a:t>
          </a:r>
          <a:endParaRPr lang="ru-RU" sz="2000" dirty="0"/>
        </a:p>
      </dgm:t>
    </dgm:pt>
    <dgm:pt modelId="{FD9A179C-22B2-4504-8EFA-22FBAF3A69F1}" type="parTrans" cxnId="{F5FBDD94-7493-43A1-8A46-9EDB9C8D2ED7}">
      <dgm:prSet/>
      <dgm:spPr/>
      <dgm:t>
        <a:bodyPr/>
        <a:lstStyle/>
        <a:p>
          <a:endParaRPr lang="ru-RU"/>
        </a:p>
      </dgm:t>
    </dgm:pt>
    <dgm:pt modelId="{D1088079-749C-4F67-A380-DA0F7D69FA23}" type="sibTrans" cxnId="{F5FBDD94-7493-43A1-8A46-9EDB9C8D2ED7}">
      <dgm:prSet/>
      <dgm:spPr/>
      <dgm:t>
        <a:bodyPr/>
        <a:lstStyle/>
        <a:p>
          <a:endParaRPr lang="ru-RU"/>
        </a:p>
      </dgm:t>
    </dgm:pt>
    <dgm:pt modelId="{FA6EB464-4D33-4869-9C61-88EBD215C40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Организация РППС</a:t>
          </a:r>
          <a:endParaRPr lang="ru-RU" sz="2000" dirty="0"/>
        </a:p>
      </dgm:t>
    </dgm:pt>
    <dgm:pt modelId="{2A10850C-17C8-4E1D-A75F-E1D3ADE46DB8}" type="parTrans" cxnId="{3974E7BC-43C8-43CB-B1CE-76B6B31BBB12}">
      <dgm:prSet/>
      <dgm:spPr/>
      <dgm:t>
        <a:bodyPr/>
        <a:lstStyle/>
        <a:p>
          <a:endParaRPr lang="ru-RU"/>
        </a:p>
      </dgm:t>
    </dgm:pt>
    <dgm:pt modelId="{8E80C48E-5918-4161-BF4D-0548EABEF43F}" type="sibTrans" cxnId="{3974E7BC-43C8-43CB-B1CE-76B6B31BBB12}">
      <dgm:prSet/>
      <dgm:spPr/>
      <dgm:t>
        <a:bodyPr/>
        <a:lstStyle/>
        <a:p>
          <a:endParaRPr lang="ru-RU"/>
        </a:p>
      </dgm:t>
    </dgm:pt>
    <dgm:pt modelId="{390A0A94-3936-43C8-ACE3-726868704A2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Подготовка «продукта» для поиска </a:t>
          </a:r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FCC58782-78D9-4DB8-9DE0-67345ED5435E}" type="parTrans" cxnId="{7F77D47B-715F-4192-9E03-947C9386ACA0}">
      <dgm:prSet/>
      <dgm:spPr/>
      <dgm:t>
        <a:bodyPr/>
        <a:lstStyle/>
        <a:p>
          <a:endParaRPr lang="ru-RU"/>
        </a:p>
      </dgm:t>
    </dgm:pt>
    <dgm:pt modelId="{57172783-FDDC-477E-9CAB-C01420357F20}" type="sibTrans" cxnId="{7F77D47B-715F-4192-9E03-947C9386ACA0}">
      <dgm:prSet/>
      <dgm:spPr/>
      <dgm:t>
        <a:bodyPr/>
        <a:lstStyle/>
        <a:p>
          <a:endParaRPr lang="ru-RU"/>
        </a:p>
      </dgm:t>
    </dgm:pt>
    <dgm:pt modelId="{85D13D51-0037-40DD-A916-318C174B848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Разработка маршрута передвижений</a:t>
          </a:r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6D0A0892-8B38-4CBE-BF24-08B3C114C2CB}" type="parTrans" cxnId="{94D9A336-B4AB-433E-A085-B2885C25D0FA}">
      <dgm:prSet/>
      <dgm:spPr/>
      <dgm:t>
        <a:bodyPr/>
        <a:lstStyle/>
        <a:p>
          <a:endParaRPr lang="ru-RU"/>
        </a:p>
      </dgm:t>
    </dgm:pt>
    <dgm:pt modelId="{FDD54FC0-6EC3-486C-BE27-EBA912CA5856}" type="sibTrans" cxnId="{94D9A336-B4AB-433E-A085-B2885C25D0FA}">
      <dgm:prSet/>
      <dgm:spPr/>
      <dgm:t>
        <a:bodyPr/>
        <a:lstStyle/>
        <a:p>
          <a:endParaRPr lang="ru-RU"/>
        </a:p>
      </dgm:t>
    </dgm:pt>
    <dgm:pt modelId="{B4F465DC-046E-4943-A51B-1FE6ACAFCC7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Разработка заданий </a:t>
          </a:r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A71FB5BA-121F-490D-9FEB-1AAE8BA8A269}" type="parTrans" cxnId="{0393E76A-77FF-40D3-8AB8-1F1F70D9FB83}">
      <dgm:prSet/>
      <dgm:spPr/>
      <dgm:t>
        <a:bodyPr/>
        <a:lstStyle/>
        <a:p>
          <a:endParaRPr lang="ru-RU"/>
        </a:p>
      </dgm:t>
    </dgm:pt>
    <dgm:pt modelId="{3C69E0A3-63CC-40ED-9D61-CCE23DC6F413}" type="sibTrans" cxnId="{0393E76A-77FF-40D3-8AB8-1F1F70D9FB83}">
      <dgm:prSet/>
      <dgm:spPr/>
      <dgm:t>
        <a:bodyPr/>
        <a:lstStyle/>
        <a:p>
          <a:endParaRPr lang="ru-RU"/>
        </a:p>
      </dgm:t>
    </dgm:pt>
    <dgm:pt modelId="{3D9FE0E7-D712-42C6-B21F-6B55C1593D8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Художественное оформление «остановок</a:t>
          </a:r>
          <a:r>
            <a:rPr lang="ru-RU" sz="1600" dirty="0" smtClean="0">
              <a:solidFill>
                <a:srgbClr val="211E1E"/>
              </a:solidFill>
              <a:latin typeface="Times New Roman" pitchFamily="18" charset="0"/>
              <a:cs typeface="Times New Roman" pitchFamily="18" charset="0"/>
            </a:rPr>
            <a:t>» </a:t>
          </a:r>
          <a:endParaRPr lang="ru-RU" sz="1600" dirty="0"/>
        </a:p>
      </dgm:t>
    </dgm:pt>
    <dgm:pt modelId="{3F4F294F-A4E7-4163-988E-E54FDE855C03}" type="parTrans" cxnId="{7245EE47-6F23-4878-AE66-6B1DB7A67622}">
      <dgm:prSet/>
      <dgm:spPr/>
      <dgm:t>
        <a:bodyPr/>
        <a:lstStyle/>
        <a:p>
          <a:endParaRPr lang="ru-RU"/>
        </a:p>
      </dgm:t>
    </dgm:pt>
    <dgm:pt modelId="{BD4AAA24-59E7-4350-BF18-D84FB6D477DC}" type="sibTrans" cxnId="{7245EE47-6F23-4878-AE66-6B1DB7A67622}">
      <dgm:prSet/>
      <dgm:spPr/>
      <dgm:t>
        <a:bodyPr/>
        <a:lstStyle/>
        <a:p>
          <a:endParaRPr lang="ru-RU"/>
        </a:p>
      </dgm:t>
    </dgm:pt>
    <dgm:pt modelId="{613B2665-E2CA-4790-A1C9-5648BF661A4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Подготовка реквизита для проведения каждого задания</a:t>
          </a:r>
          <a:r>
            <a:rPr lang="ru-RU" sz="1600" dirty="0" smtClean="0">
              <a:solidFill>
                <a:srgbClr val="211E1E"/>
              </a:solidFill>
              <a:latin typeface="Times New Roman" pitchFamily="18" charset="0"/>
              <a:cs typeface="Times New Roman" pitchFamily="18" charset="0"/>
            </a:rPr>
            <a:t>. </a:t>
          </a:r>
          <a:endParaRPr lang="ru-RU" sz="1600" dirty="0"/>
        </a:p>
      </dgm:t>
    </dgm:pt>
    <dgm:pt modelId="{24B230EF-727D-4C62-A584-5633942E21C4}" type="parTrans" cxnId="{8FE51737-1F1F-48BE-8094-233D38365A23}">
      <dgm:prSet/>
      <dgm:spPr/>
      <dgm:t>
        <a:bodyPr/>
        <a:lstStyle/>
        <a:p>
          <a:endParaRPr lang="ru-RU"/>
        </a:p>
      </dgm:t>
    </dgm:pt>
    <dgm:pt modelId="{8A73B005-85B5-499B-99D3-7C8813B89F3F}" type="sibTrans" cxnId="{8FE51737-1F1F-48BE-8094-233D38365A23}">
      <dgm:prSet/>
      <dgm:spPr/>
      <dgm:t>
        <a:bodyPr/>
        <a:lstStyle/>
        <a:p>
          <a:endParaRPr lang="ru-RU"/>
        </a:p>
      </dgm:t>
    </dgm:pt>
    <dgm:pt modelId="{44AECC9B-8281-4FCC-BEC4-754812241D08}" type="pres">
      <dgm:prSet presAssocID="{58B484AF-9F1D-424C-A050-924DFA9B1A62}" presName="linearFlow" presStyleCnt="0">
        <dgm:presLayoutVars>
          <dgm:dir/>
          <dgm:resizeHandles val="exact"/>
        </dgm:presLayoutVars>
      </dgm:prSet>
      <dgm:spPr/>
    </dgm:pt>
    <dgm:pt modelId="{CB277851-EEE4-4A25-BFE8-3604AAA50BE0}" type="pres">
      <dgm:prSet presAssocID="{843BCC7A-CC34-4B71-A427-48BC05265E21}" presName="composite" presStyleCnt="0"/>
      <dgm:spPr/>
    </dgm:pt>
    <dgm:pt modelId="{231E738C-E3B8-49A4-9AD6-F12FDEDC6D25}" type="pres">
      <dgm:prSet presAssocID="{843BCC7A-CC34-4B71-A427-48BC05265E21}" presName="imgShp" presStyleLbl="fgImgPlace1" presStyleIdx="0" presStyleCnt="8" custScaleX="90617" custScaleY="121197" custLinFactNeighborX="2653" custLinFactNeighborY="-6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8314856-0ED0-4806-B69D-BA151574D957}" type="pres">
      <dgm:prSet presAssocID="{843BCC7A-CC34-4B71-A427-48BC05265E21}" presName="txShp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E3C8F-93CF-4A09-9921-416808CABF25}" type="pres">
      <dgm:prSet presAssocID="{4E426DF7-CE5D-4674-9E28-C72B9F358822}" presName="spacing" presStyleCnt="0"/>
      <dgm:spPr/>
    </dgm:pt>
    <dgm:pt modelId="{1B6B8734-1EA1-4226-96AC-0402CFCE290C}" type="pres">
      <dgm:prSet presAssocID="{992AA7C6-2AD5-400B-A014-D20ACD475143}" presName="composite" presStyleCnt="0"/>
      <dgm:spPr/>
    </dgm:pt>
    <dgm:pt modelId="{833BE68A-B023-4871-97DF-C8F3DFE8AD56}" type="pres">
      <dgm:prSet presAssocID="{992AA7C6-2AD5-400B-A014-D20ACD475143}" presName="imgShp" presStyleLbl="fgImgPlace1" presStyleIdx="1" presStyleCnt="8" custScaleX="92395" custScaleY="108468" custLinFactNeighborX="-12266" custLinFactNeighborY="-583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34B4BE5-547F-4628-849D-6A3290D65463}" type="pres">
      <dgm:prSet presAssocID="{992AA7C6-2AD5-400B-A014-D20ACD475143}" presName="txShp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3DED5-2BB2-4591-93B4-69421CF15790}" type="pres">
      <dgm:prSet presAssocID="{D1088079-749C-4F67-A380-DA0F7D69FA23}" presName="spacing" presStyleCnt="0"/>
      <dgm:spPr/>
    </dgm:pt>
    <dgm:pt modelId="{BF58E378-D57B-43C2-A57B-95E956301CF2}" type="pres">
      <dgm:prSet presAssocID="{FA6EB464-4D33-4869-9C61-88EBD215C403}" presName="composite" presStyleCnt="0"/>
      <dgm:spPr/>
    </dgm:pt>
    <dgm:pt modelId="{C4C92340-DEE5-4671-954B-25AC4031F6B3}" type="pres">
      <dgm:prSet presAssocID="{FA6EB464-4D33-4869-9C61-88EBD215C403}" presName="imgShp" presStyleLbl="fgImgPlace1" presStyleIdx="2" presStyleCnt="8" custScaleX="82616" custScaleY="10414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5E374EC-2E12-4ACF-9F40-B131F0D60388}" type="pres">
      <dgm:prSet presAssocID="{FA6EB464-4D33-4869-9C61-88EBD215C403}" presName="txShp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FE8267-CB89-410E-BDEB-195D2A53003E}" type="pres">
      <dgm:prSet presAssocID="{8E80C48E-5918-4161-BF4D-0548EABEF43F}" presName="spacing" presStyleCnt="0"/>
      <dgm:spPr/>
    </dgm:pt>
    <dgm:pt modelId="{683DE10C-1724-45BB-A122-8F82DEA71ACF}" type="pres">
      <dgm:prSet presAssocID="{390A0A94-3936-43C8-ACE3-726868704A26}" presName="composite" presStyleCnt="0"/>
      <dgm:spPr/>
    </dgm:pt>
    <dgm:pt modelId="{21B564F5-0BDE-4485-B2BA-0C42679AE80C}" type="pres">
      <dgm:prSet presAssocID="{390A0A94-3936-43C8-ACE3-726868704A26}" presName="imgShp" presStyleLbl="fgImgPlace1" presStyleIdx="3" presStyleCnt="8" custScaleX="88861" custScaleY="9663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E150633-5152-467D-A400-DF5BB1A6579D}" type="pres">
      <dgm:prSet presAssocID="{390A0A94-3936-43C8-ACE3-726868704A26}" presName="txShp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DE86F6-3873-44E6-9F51-E753CBE25BFB}" type="pres">
      <dgm:prSet presAssocID="{57172783-FDDC-477E-9CAB-C01420357F20}" presName="spacing" presStyleCnt="0"/>
      <dgm:spPr/>
    </dgm:pt>
    <dgm:pt modelId="{1FC989F7-E646-45E4-B4A4-626AFBC88440}" type="pres">
      <dgm:prSet presAssocID="{85D13D51-0037-40DD-A916-318C174B848B}" presName="composite" presStyleCnt="0"/>
      <dgm:spPr/>
    </dgm:pt>
    <dgm:pt modelId="{84F48AB5-5293-45E4-844C-431F81438EFD}" type="pres">
      <dgm:prSet presAssocID="{85D13D51-0037-40DD-A916-318C174B848B}" presName="imgShp" presStyleLbl="fgImgPlace1" presStyleIdx="4" presStyleCnt="8" custScaleX="81311" custScaleY="107875" custLinFactNeighborX="-7503" custLinFactNeighborY="526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F6955E6B-A42D-492B-8A09-595B2737A534}" type="pres">
      <dgm:prSet presAssocID="{85D13D51-0037-40DD-A916-318C174B848B}" presName="txShp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ABDA93-1588-40B0-ACE3-F611BE7BF2DB}" type="pres">
      <dgm:prSet presAssocID="{FDD54FC0-6EC3-486C-BE27-EBA912CA5856}" presName="spacing" presStyleCnt="0"/>
      <dgm:spPr/>
    </dgm:pt>
    <dgm:pt modelId="{2BBB713A-6491-42F9-B6F8-0A4B38124E3B}" type="pres">
      <dgm:prSet presAssocID="{B4F465DC-046E-4943-A51B-1FE6ACAFCC71}" presName="composite" presStyleCnt="0"/>
      <dgm:spPr/>
    </dgm:pt>
    <dgm:pt modelId="{5F39EA7B-E787-4BC8-BD83-9288B87E5131}" type="pres">
      <dgm:prSet presAssocID="{B4F465DC-046E-4943-A51B-1FE6ACAFCC71}" presName="imgShp" presStyleLbl="fgImgPlace1" presStyleIdx="5" presStyleCnt="8" custScaleX="87582" custScaleY="94622" custLinFactNeighborX="-6267" custLinFactNeighborY="768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04E1ED85-0443-4A57-AD41-73EB3F666086}" type="pres">
      <dgm:prSet presAssocID="{B4F465DC-046E-4943-A51B-1FE6ACAFCC71}" presName="txShp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D37A1-0FB3-47B6-BD53-F4554DBAB262}" type="pres">
      <dgm:prSet presAssocID="{3C69E0A3-63CC-40ED-9D61-CCE23DC6F413}" presName="spacing" presStyleCnt="0"/>
      <dgm:spPr/>
    </dgm:pt>
    <dgm:pt modelId="{36BF4C41-9DD2-45DF-AA53-CBD539035A17}" type="pres">
      <dgm:prSet presAssocID="{3D9FE0E7-D712-42C6-B21F-6B55C1593D80}" presName="composite" presStyleCnt="0"/>
      <dgm:spPr/>
    </dgm:pt>
    <dgm:pt modelId="{9FD9A001-6C00-44D2-82E6-04043D7818E7}" type="pres">
      <dgm:prSet presAssocID="{3D9FE0E7-D712-42C6-B21F-6B55C1593D80}" presName="imgShp" presStyleLbl="fgImgPlace1" presStyleIdx="6" presStyleCnt="8" custScaleX="102877" custScaleY="105410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2F1B2ECE-8A78-4C38-B982-F871B70FE48C}" type="pres">
      <dgm:prSet presAssocID="{3D9FE0E7-D712-42C6-B21F-6B55C1593D80}" presName="txShp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F6219-A38B-4500-9862-654B5822036D}" type="pres">
      <dgm:prSet presAssocID="{BD4AAA24-59E7-4350-BF18-D84FB6D477DC}" presName="spacing" presStyleCnt="0"/>
      <dgm:spPr/>
    </dgm:pt>
    <dgm:pt modelId="{764AA643-0AD1-422B-B891-57F521294EF6}" type="pres">
      <dgm:prSet presAssocID="{613B2665-E2CA-4790-A1C9-5648BF661A4B}" presName="composite" presStyleCnt="0"/>
      <dgm:spPr/>
    </dgm:pt>
    <dgm:pt modelId="{02B9B09E-4FC1-4E41-96CD-BF956361DC79}" type="pres">
      <dgm:prSet presAssocID="{613B2665-E2CA-4790-A1C9-5648BF661A4B}" presName="imgShp" presStyleLbl="fgImgPlace1" presStyleIdx="7" presStyleCnt="8" custScaleX="96094" custScaleY="110352" custLinFactNeighborX="14162" custLinFactNeighborY="-3175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5DAB4B5-E204-4C6C-BAB9-121AC46B2238}" type="pres">
      <dgm:prSet presAssocID="{613B2665-E2CA-4790-A1C9-5648BF661A4B}" presName="txShp" presStyleLbl="node1" presStyleIdx="7" presStyleCnt="8" custLinFactNeighborX="2538" custLinFactNeighborY="-7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74E7BC-43C8-43CB-B1CE-76B6B31BBB12}" srcId="{58B484AF-9F1D-424C-A050-924DFA9B1A62}" destId="{FA6EB464-4D33-4869-9C61-88EBD215C403}" srcOrd="2" destOrd="0" parTransId="{2A10850C-17C8-4E1D-A75F-E1D3ADE46DB8}" sibTransId="{8E80C48E-5918-4161-BF4D-0548EABEF43F}"/>
    <dgm:cxn modelId="{0393E76A-77FF-40D3-8AB8-1F1F70D9FB83}" srcId="{58B484AF-9F1D-424C-A050-924DFA9B1A62}" destId="{B4F465DC-046E-4943-A51B-1FE6ACAFCC71}" srcOrd="5" destOrd="0" parTransId="{A71FB5BA-121F-490D-9FEB-1AAE8BA8A269}" sibTransId="{3C69E0A3-63CC-40ED-9D61-CCE23DC6F413}"/>
    <dgm:cxn modelId="{12810A3F-A6B3-459A-A034-3C781DD2A8EE}" srcId="{58B484AF-9F1D-424C-A050-924DFA9B1A62}" destId="{843BCC7A-CC34-4B71-A427-48BC05265E21}" srcOrd="0" destOrd="0" parTransId="{39A150F3-4C9F-4E3B-B728-FDFC9F2C1AD1}" sibTransId="{4E426DF7-CE5D-4674-9E28-C72B9F358822}"/>
    <dgm:cxn modelId="{725A51DF-A001-4A99-AF2E-55E77235F07B}" type="presOf" srcId="{613B2665-E2CA-4790-A1C9-5648BF661A4B}" destId="{D5DAB4B5-E204-4C6C-BAB9-121AC46B2238}" srcOrd="0" destOrd="0" presId="urn:microsoft.com/office/officeart/2005/8/layout/vList3#1"/>
    <dgm:cxn modelId="{1F4BA651-5001-45B0-BD46-457B3F173C30}" type="presOf" srcId="{843BCC7A-CC34-4B71-A427-48BC05265E21}" destId="{F8314856-0ED0-4806-B69D-BA151574D957}" srcOrd="0" destOrd="0" presId="urn:microsoft.com/office/officeart/2005/8/layout/vList3#1"/>
    <dgm:cxn modelId="{7245EE47-6F23-4878-AE66-6B1DB7A67622}" srcId="{58B484AF-9F1D-424C-A050-924DFA9B1A62}" destId="{3D9FE0E7-D712-42C6-B21F-6B55C1593D80}" srcOrd="6" destOrd="0" parTransId="{3F4F294F-A4E7-4163-988E-E54FDE855C03}" sibTransId="{BD4AAA24-59E7-4350-BF18-D84FB6D477DC}"/>
    <dgm:cxn modelId="{8FE51737-1F1F-48BE-8094-233D38365A23}" srcId="{58B484AF-9F1D-424C-A050-924DFA9B1A62}" destId="{613B2665-E2CA-4790-A1C9-5648BF661A4B}" srcOrd="7" destOrd="0" parTransId="{24B230EF-727D-4C62-A584-5633942E21C4}" sibTransId="{8A73B005-85B5-499B-99D3-7C8813B89F3F}"/>
    <dgm:cxn modelId="{3486F843-CDCC-4689-A069-627DD7053192}" type="presOf" srcId="{B4F465DC-046E-4943-A51B-1FE6ACAFCC71}" destId="{04E1ED85-0443-4A57-AD41-73EB3F666086}" srcOrd="0" destOrd="0" presId="urn:microsoft.com/office/officeart/2005/8/layout/vList3#1"/>
    <dgm:cxn modelId="{DF823147-0D68-466D-9CC0-A36B27A6F454}" type="presOf" srcId="{992AA7C6-2AD5-400B-A014-D20ACD475143}" destId="{134B4BE5-547F-4628-849D-6A3290D65463}" srcOrd="0" destOrd="0" presId="urn:microsoft.com/office/officeart/2005/8/layout/vList3#1"/>
    <dgm:cxn modelId="{CCA4F496-DF6F-4F99-87B2-B14C228ABB63}" type="presOf" srcId="{390A0A94-3936-43C8-ACE3-726868704A26}" destId="{0E150633-5152-467D-A400-DF5BB1A6579D}" srcOrd="0" destOrd="0" presId="urn:microsoft.com/office/officeart/2005/8/layout/vList3#1"/>
    <dgm:cxn modelId="{94D9A336-B4AB-433E-A085-B2885C25D0FA}" srcId="{58B484AF-9F1D-424C-A050-924DFA9B1A62}" destId="{85D13D51-0037-40DD-A916-318C174B848B}" srcOrd="4" destOrd="0" parTransId="{6D0A0892-8B38-4CBE-BF24-08B3C114C2CB}" sibTransId="{FDD54FC0-6EC3-486C-BE27-EBA912CA5856}"/>
    <dgm:cxn modelId="{D2CAA2F1-3E2D-4EC2-87C9-7BD19E672C18}" type="presOf" srcId="{85D13D51-0037-40DD-A916-318C174B848B}" destId="{F6955E6B-A42D-492B-8A09-595B2737A534}" srcOrd="0" destOrd="0" presId="urn:microsoft.com/office/officeart/2005/8/layout/vList3#1"/>
    <dgm:cxn modelId="{F5FBDD94-7493-43A1-8A46-9EDB9C8D2ED7}" srcId="{58B484AF-9F1D-424C-A050-924DFA9B1A62}" destId="{992AA7C6-2AD5-400B-A014-D20ACD475143}" srcOrd="1" destOrd="0" parTransId="{FD9A179C-22B2-4504-8EFA-22FBAF3A69F1}" sibTransId="{D1088079-749C-4F67-A380-DA0F7D69FA23}"/>
    <dgm:cxn modelId="{0DC66337-9952-4CE2-99C1-F7CF8925C90A}" type="presOf" srcId="{FA6EB464-4D33-4869-9C61-88EBD215C403}" destId="{A5E374EC-2E12-4ACF-9F40-B131F0D60388}" srcOrd="0" destOrd="0" presId="urn:microsoft.com/office/officeart/2005/8/layout/vList3#1"/>
    <dgm:cxn modelId="{A58DA289-5AF9-4231-94B1-43A1A75A0F95}" type="presOf" srcId="{58B484AF-9F1D-424C-A050-924DFA9B1A62}" destId="{44AECC9B-8281-4FCC-BEC4-754812241D08}" srcOrd="0" destOrd="0" presId="urn:microsoft.com/office/officeart/2005/8/layout/vList3#1"/>
    <dgm:cxn modelId="{306200F8-6123-4B6B-A20E-FE822DAB883C}" type="presOf" srcId="{3D9FE0E7-D712-42C6-B21F-6B55C1593D80}" destId="{2F1B2ECE-8A78-4C38-B982-F871B70FE48C}" srcOrd="0" destOrd="0" presId="urn:microsoft.com/office/officeart/2005/8/layout/vList3#1"/>
    <dgm:cxn modelId="{7F77D47B-715F-4192-9E03-947C9386ACA0}" srcId="{58B484AF-9F1D-424C-A050-924DFA9B1A62}" destId="{390A0A94-3936-43C8-ACE3-726868704A26}" srcOrd="3" destOrd="0" parTransId="{FCC58782-78D9-4DB8-9DE0-67345ED5435E}" sibTransId="{57172783-FDDC-477E-9CAB-C01420357F20}"/>
    <dgm:cxn modelId="{98AE887D-5820-4366-9CE1-BBAB8DBED997}" type="presParOf" srcId="{44AECC9B-8281-4FCC-BEC4-754812241D08}" destId="{CB277851-EEE4-4A25-BFE8-3604AAA50BE0}" srcOrd="0" destOrd="0" presId="urn:microsoft.com/office/officeart/2005/8/layout/vList3#1"/>
    <dgm:cxn modelId="{84CEFC68-8680-4A7E-9B64-37C473C7D446}" type="presParOf" srcId="{CB277851-EEE4-4A25-BFE8-3604AAA50BE0}" destId="{231E738C-E3B8-49A4-9AD6-F12FDEDC6D25}" srcOrd="0" destOrd="0" presId="urn:microsoft.com/office/officeart/2005/8/layout/vList3#1"/>
    <dgm:cxn modelId="{380AC35C-3A6E-4D8E-A834-964CC984449B}" type="presParOf" srcId="{CB277851-EEE4-4A25-BFE8-3604AAA50BE0}" destId="{F8314856-0ED0-4806-B69D-BA151574D957}" srcOrd="1" destOrd="0" presId="urn:microsoft.com/office/officeart/2005/8/layout/vList3#1"/>
    <dgm:cxn modelId="{FFB7647C-467F-4BED-BE06-B86C0A788A61}" type="presParOf" srcId="{44AECC9B-8281-4FCC-BEC4-754812241D08}" destId="{D01E3C8F-93CF-4A09-9921-416808CABF25}" srcOrd="1" destOrd="0" presId="urn:microsoft.com/office/officeart/2005/8/layout/vList3#1"/>
    <dgm:cxn modelId="{973D51B4-BE4D-4604-8BBC-D0C3E0A0A41B}" type="presParOf" srcId="{44AECC9B-8281-4FCC-BEC4-754812241D08}" destId="{1B6B8734-1EA1-4226-96AC-0402CFCE290C}" srcOrd="2" destOrd="0" presId="urn:microsoft.com/office/officeart/2005/8/layout/vList3#1"/>
    <dgm:cxn modelId="{C8D3B518-0441-4E01-99DD-A19F31BE3908}" type="presParOf" srcId="{1B6B8734-1EA1-4226-96AC-0402CFCE290C}" destId="{833BE68A-B023-4871-97DF-C8F3DFE8AD56}" srcOrd="0" destOrd="0" presId="urn:microsoft.com/office/officeart/2005/8/layout/vList3#1"/>
    <dgm:cxn modelId="{B69FC6D3-F72E-40CE-B4BA-1E785D4BB844}" type="presParOf" srcId="{1B6B8734-1EA1-4226-96AC-0402CFCE290C}" destId="{134B4BE5-547F-4628-849D-6A3290D65463}" srcOrd="1" destOrd="0" presId="urn:microsoft.com/office/officeart/2005/8/layout/vList3#1"/>
    <dgm:cxn modelId="{53DCBFC5-09FC-4704-9031-CB2FF82D0294}" type="presParOf" srcId="{44AECC9B-8281-4FCC-BEC4-754812241D08}" destId="{0D33DED5-2BB2-4591-93B4-69421CF15790}" srcOrd="3" destOrd="0" presId="urn:microsoft.com/office/officeart/2005/8/layout/vList3#1"/>
    <dgm:cxn modelId="{59199212-9BE2-4D1B-9ED7-7928DDFC7D7B}" type="presParOf" srcId="{44AECC9B-8281-4FCC-BEC4-754812241D08}" destId="{BF58E378-D57B-43C2-A57B-95E956301CF2}" srcOrd="4" destOrd="0" presId="urn:microsoft.com/office/officeart/2005/8/layout/vList3#1"/>
    <dgm:cxn modelId="{5E2C2774-034B-4869-BFDC-EA284CD6F44C}" type="presParOf" srcId="{BF58E378-D57B-43C2-A57B-95E956301CF2}" destId="{C4C92340-DEE5-4671-954B-25AC4031F6B3}" srcOrd="0" destOrd="0" presId="urn:microsoft.com/office/officeart/2005/8/layout/vList3#1"/>
    <dgm:cxn modelId="{E6F175B8-6A28-43F9-8A36-46A182BE8B9A}" type="presParOf" srcId="{BF58E378-D57B-43C2-A57B-95E956301CF2}" destId="{A5E374EC-2E12-4ACF-9F40-B131F0D60388}" srcOrd="1" destOrd="0" presId="urn:microsoft.com/office/officeart/2005/8/layout/vList3#1"/>
    <dgm:cxn modelId="{84D0834E-971F-4706-A272-352B646CD08F}" type="presParOf" srcId="{44AECC9B-8281-4FCC-BEC4-754812241D08}" destId="{36FE8267-CB89-410E-BDEB-195D2A53003E}" srcOrd="5" destOrd="0" presId="urn:microsoft.com/office/officeart/2005/8/layout/vList3#1"/>
    <dgm:cxn modelId="{F5D6E0AD-772D-4E8F-A0DE-3C4BD58841FE}" type="presParOf" srcId="{44AECC9B-8281-4FCC-BEC4-754812241D08}" destId="{683DE10C-1724-45BB-A122-8F82DEA71ACF}" srcOrd="6" destOrd="0" presId="urn:microsoft.com/office/officeart/2005/8/layout/vList3#1"/>
    <dgm:cxn modelId="{CF267962-FAA1-4DF1-A4D4-E55C57780626}" type="presParOf" srcId="{683DE10C-1724-45BB-A122-8F82DEA71ACF}" destId="{21B564F5-0BDE-4485-B2BA-0C42679AE80C}" srcOrd="0" destOrd="0" presId="urn:microsoft.com/office/officeart/2005/8/layout/vList3#1"/>
    <dgm:cxn modelId="{FC9B1E00-3300-43FA-BC59-49AAC707263B}" type="presParOf" srcId="{683DE10C-1724-45BB-A122-8F82DEA71ACF}" destId="{0E150633-5152-467D-A400-DF5BB1A6579D}" srcOrd="1" destOrd="0" presId="urn:microsoft.com/office/officeart/2005/8/layout/vList3#1"/>
    <dgm:cxn modelId="{C589CC39-6F4B-4D0D-8848-CCBE3E02CB9F}" type="presParOf" srcId="{44AECC9B-8281-4FCC-BEC4-754812241D08}" destId="{D3DE86F6-3873-44E6-9F51-E753CBE25BFB}" srcOrd="7" destOrd="0" presId="urn:microsoft.com/office/officeart/2005/8/layout/vList3#1"/>
    <dgm:cxn modelId="{7810BA54-0163-419A-91F5-7C13450C245E}" type="presParOf" srcId="{44AECC9B-8281-4FCC-BEC4-754812241D08}" destId="{1FC989F7-E646-45E4-B4A4-626AFBC88440}" srcOrd="8" destOrd="0" presId="urn:microsoft.com/office/officeart/2005/8/layout/vList3#1"/>
    <dgm:cxn modelId="{408D09F3-258F-4947-A8A4-2A9AFAC98B28}" type="presParOf" srcId="{1FC989F7-E646-45E4-B4A4-626AFBC88440}" destId="{84F48AB5-5293-45E4-844C-431F81438EFD}" srcOrd="0" destOrd="0" presId="urn:microsoft.com/office/officeart/2005/8/layout/vList3#1"/>
    <dgm:cxn modelId="{4D6A3C0D-D5D7-49C2-9B4C-179C99278385}" type="presParOf" srcId="{1FC989F7-E646-45E4-B4A4-626AFBC88440}" destId="{F6955E6B-A42D-492B-8A09-595B2737A534}" srcOrd="1" destOrd="0" presId="urn:microsoft.com/office/officeart/2005/8/layout/vList3#1"/>
    <dgm:cxn modelId="{D4EEF490-2D49-4D09-B851-328A3A07A847}" type="presParOf" srcId="{44AECC9B-8281-4FCC-BEC4-754812241D08}" destId="{9FABDA93-1588-40B0-ACE3-F611BE7BF2DB}" srcOrd="9" destOrd="0" presId="urn:microsoft.com/office/officeart/2005/8/layout/vList3#1"/>
    <dgm:cxn modelId="{45150FD3-EA44-4716-981A-65F51C8BDA27}" type="presParOf" srcId="{44AECC9B-8281-4FCC-BEC4-754812241D08}" destId="{2BBB713A-6491-42F9-B6F8-0A4B38124E3B}" srcOrd="10" destOrd="0" presId="urn:microsoft.com/office/officeart/2005/8/layout/vList3#1"/>
    <dgm:cxn modelId="{D60CA6E1-DC74-4199-880A-99D09E093201}" type="presParOf" srcId="{2BBB713A-6491-42F9-B6F8-0A4B38124E3B}" destId="{5F39EA7B-E787-4BC8-BD83-9288B87E5131}" srcOrd="0" destOrd="0" presId="urn:microsoft.com/office/officeart/2005/8/layout/vList3#1"/>
    <dgm:cxn modelId="{A8EC38DA-FFA2-43B2-9ACC-839A213949EE}" type="presParOf" srcId="{2BBB713A-6491-42F9-B6F8-0A4B38124E3B}" destId="{04E1ED85-0443-4A57-AD41-73EB3F666086}" srcOrd="1" destOrd="0" presId="urn:microsoft.com/office/officeart/2005/8/layout/vList3#1"/>
    <dgm:cxn modelId="{63FBBF6E-341B-4425-9999-15DC3E367E06}" type="presParOf" srcId="{44AECC9B-8281-4FCC-BEC4-754812241D08}" destId="{150D37A1-0FB3-47B6-BD53-F4554DBAB262}" srcOrd="11" destOrd="0" presId="urn:microsoft.com/office/officeart/2005/8/layout/vList3#1"/>
    <dgm:cxn modelId="{27CC9E91-CE37-4064-987C-198BF189CDF1}" type="presParOf" srcId="{44AECC9B-8281-4FCC-BEC4-754812241D08}" destId="{36BF4C41-9DD2-45DF-AA53-CBD539035A17}" srcOrd="12" destOrd="0" presId="urn:microsoft.com/office/officeart/2005/8/layout/vList3#1"/>
    <dgm:cxn modelId="{D5238680-9AF1-489A-BD1E-B2E031934F7D}" type="presParOf" srcId="{36BF4C41-9DD2-45DF-AA53-CBD539035A17}" destId="{9FD9A001-6C00-44D2-82E6-04043D7818E7}" srcOrd="0" destOrd="0" presId="urn:microsoft.com/office/officeart/2005/8/layout/vList3#1"/>
    <dgm:cxn modelId="{8D67FA1D-F1C0-4BC1-B86E-ED2736D32910}" type="presParOf" srcId="{36BF4C41-9DD2-45DF-AA53-CBD539035A17}" destId="{2F1B2ECE-8A78-4C38-B982-F871B70FE48C}" srcOrd="1" destOrd="0" presId="urn:microsoft.com/office/officeart/2005/8/layout/vList3#1"/>
    <dgm:cxn modelId="{64E33F24-CD0B-4B57-8D3E-056A4542CC27}" type="presParOf" srcId="{44AECC9B-8281-4FCC-BEC4-754812241D08}" destId="{3C1F6219-A38B-4500-9862-654B5822036D}" srcOrd="13" destOrd="0" presId="urn:microsoft.com/office/officeart/2005/8/layout/vList3#1"/>
    <dgm:cxn modelId="{0706A19D-2A2D-4DEC-A9EE-B06AF0307E7D}" type="presParOf" srcId="{44AECC9B-8281-4FCC-BEC4-754812241D08}" destId="{764AA643-0AD1-422B-B891-57F521294EF6}" srcOrd="14" destOrd="0" presId="urn:microsoft.com/office/officeart/2005/8/layout/vList3#1"/>
    <dgm:cxn modelId="{B0EA99C1-34CF-4B1B-ACC3-6563850163F2}" type="presParOf" srcId="{764AA643-0AD1-422B-B891-57F521294EF6}" destId="{02B9B09E-4FC1-4E41-96CD-BF956361DC79}" srcOrd="0" destOrd="0" presId="urn:microsoft.com/office/officeart/2005/8/layout/vList3#1"/>
    <dgm:cxn modelId="{A24BC821-11EC-49A8-B005-A111E3AF6DC3}" type="presParOf" srcId="{764AA643-0AD1-422B-B891-57F521294EF6}" destId="{D5DAB4B5-E204-4C6C-BAB9-121AC46B223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BDD46-77F7-4C82-BC26-C6E9493174D8}">
      <dsp:nvSpPr>
        <dsp:cNvPr id="0" name=""/>
        <dsp:cNvSpPr/>
      </dsp:nvSpPr>
      <dsp:spPr>
        <a:xfrm rot="5400000">
          <a:off x="-147751" y="242237"/>
          <a:ext cx="985007" cy="689504"/>
        </a:xfrm>
        <a:prstGeom prst="chevron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1</a:t>
          </a:r>
          <a:endParaRPr lang="ru-RU" sz="1900" kern="1200" dirty="0"/>
        </a:p>
      </dsp:txBody>
      <dsp:txXfrm rot="-5400000">
        <a:off x="1" y="439237"/>
        <a:ext cx="689504" cy="295503"/>
      </dsp:txXfrm>
    </dsp:sp>
    <dsp:sp modelId="{DDB82291-8FBC-49CC-8F35-957F6221A4E8}">
      <dsp:nvSpPr>
        <dsp:cNvPr id="0" name=""/>
        <dsp:cNvSpPr/>
      </dsp:nvSpPr>
      <dsp:spPr>
        <a:xfrm rot="5400000">
          <a:off x="4040836" y="-3348318"/>
          <a:ext cx="823200" cy="7525865"/>
        </a:xfrm>
        <a:prstGeom prst="round2Same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111111"/>
              </a:solidFill>
              <a:ea typeface="Times New Roman" pitchFamily="18" charset="0"/>
              <a:cs typeface="Arial" pitchFamily="34" charset="0"/>
            </a:rPr>
            <a:t>Является привлекательной  игрой для ребёнка</a:t>
          </a:r>
          <a:endParaRPr lang="ru-RU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800" b="0" i="0" u="none" strike="noStrike" kern="1200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ea typeface="Times New Roman" pitchFamily="18" charset="0"/>
              <a:cs typeface="Arial" pitchFamily="34" charset="0"/>
            </a:rPr>
            <a:t>Формирует у детей ощущение личной заинтересованности при выполнении задания.</a:t>
          </a:r>
          <a:endParaRPr lang="ru-RU" sz="1800" kern="1200" dirty="0"/>
        </a:p>
      </dsp:txBody>
      <dsp:txXfrm rot="-5400000">
        <a:off x="689504" y="43199"/>
        <a:ext cx="7485680" cy="742830"/>
      </dsp:txXfrm>
    </dsp:sp>
    <dsp:sp modelId="{56C321A8-C82E-477F-9D16-B19D57ECBE00}">
      <dsp:nvSpPr>
        <dsp:cNvPr id="0" name=""/>
        <dsp:cNvSpPr/>
      </dsp:nvSpPr>
      <dsp:spPr>
        <a:xfrm rot="5400000">
          <a:off x="-147751" y="1151251"/>
          <a:ext cx="985007" cy="689504"/>
        </a:xfrm>
        <a:prstGeom prst="chevron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2</a:t>
          </a:r>
          <a:endParaRPr lang="ru-RU" sz="1900" kern="1200" dirty="0"/>
        </a:p>
      </dsp:txBody>
      <dsp:txXfrm rot="-5400000">
        <a:off x="1" y="1348251"/>
        <a:ext cx="689504" cy="295503"/>
      </dsp:txXfrm>
    </dsp:sp>
    <dsp:sp modelId="{E807307C-375B-40A8-8EEF-8437CAA9063B}">
      <dsp:nvSpPr>
        <dsp:cNvPr id="0" name=""/>
        <dsp:cNvSpPr/>
      </dsp:nvSpPr>
      <dsp:spPr>
        <a:xfrm rot="5400000">
          <a:off x="4038915" y="-2281864"/>
          <a:ext cx="839988" cy="7369703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800" b="0" i="0" u="none" strike="noStrike" kern="1200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ea typeface="Times New Roman" pitchFamily="18" charset="0"/>
              <a:cs typeface="Arial" pitchFamily="34" charset="0"/>
            </a:rPr>
            <a:t>Позволяет выделять наиболее значимые  объекты и учитывать при этом интересы детей</a:t>
          </a:r>
          <a:endParaRPr lang="ru-RU" sz="18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</a:t>
          </a:r>
          <a:r>
            <a:rPr lang="ru-RU" sz="1800" kern="1200" dirty="0" smtClean="0"/>
            <a:t>Развиваются  коммуникативные способности </a:t>
          </a:r>
          <a:endParaRPr lang="ru-RU" sz="1800" kern="1200" dirty="0"/>
        </a:p>
      </dsp:txBody>
      <dsp:txXfrm rot="-5400000">
        <a:off x="774058" y="1023998"/>
        <a:ext cx="7328698" cy="757978"/>
      </dsp:txXfrm>
    </dsp:sp>
    <dsp:sp modelId="{8D9F5B8A-D953-4C55-A420-BEC04C48861C}">
      <dsp:nvSpPr>
        <dsp:cNvPr id="0" name=""/>
        <dsp:cNvSpPr/>
      </dsp:nvSpPr>
      <dsp:spPr>
        <a:xfrm rot="5400000">
          <a:off x="-147751" y="2160126"/>
          <a:ext cx="985007" cy="689504"/>
        </a:xfrm>
        <a:prstGeom prst="chevron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3</a:t>
          </a:r>
          <a:endParaRPr lang="ru-RU" sz="1900" kern="1200" dirty="0"/>
        </a:p>
      </dsp:txBody>
      <dsp:txXfrm rot="-5400000">
        <a:off x="1" y="2357126"/>
        <a:ext cx="689504" cy="295503"/>
      </dsp:txXfrm>
    </dsp:sp>
    <dsp:sp modelId="{DBAC230C-D81C-41ED-8DF5-EB1DD08E37D3}">
      <dsp:nvSpPr>
        <dsp:cNvPr id="0" name=""/>
        <dsp:cNvSpPr/>
      </dsp:nvSpPr>
      <dsp:spPr>
        <a:xfrm rot="5400000">
          <a:off x="3938753" y="-1349412"/>
          <a:ext cx="1039709" cy="7513522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800" b="0" i="0" u="none" strike="noStrike" kern="1200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ea typeface="Times New Roman" pitchFamily="18" charset="0"/>
              <a:cs typeface="Arial" pitchFamily="34" charset="0"/>
            </a:rPr>
            <a:t>Формирует у детей унифицированную базу знаний и представлений, к которой можно обращаться во время работы в группе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Расширяет кругозор ребенка, позволяет активно применить на практике свои знания и умения, прививает желание к познанию в целом.</a:t>
          </a:r>
          <a:endParaRPr lang="ru-RU" sz="1800" kern="1200" dirty="0"/>
        </a:p>
      </dsp:txBody>
      <dsp:txXfrm rot="-5400000">
        <a:off x="701847" y="1938248"/>
        <a:ext cx="7462768" cy="9382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14856-0ED0-4806-B69D-BA151574D957}">
      <dsp:nvSpPr>
        <dsp:cNvPr id="0" name=""/>
        <dsp:cNvSpPr/>
      </dsp:nvSpPr>
      <dsp:spPr>
        <a:xfrm rot="10800000">
          <a:off x="1286414" y="54625"/>
          <a:ext cx="4655614" cy="502157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143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Выбор темы,  сюжета </a:t>
          </a:r>
          <a:r>
            <a:rPr lang="ru-RU" sz="2000" kern="1200" dirty="0" err="1" smtClean="0">
              <a:solidFill>
                <a:schemeClr val="tx1"/>
              </a:solidFill>
              <a:latin typeface="+mn-lt"/>
              <a:cs typeface="Times New Roman" pitchFamily="18" charset="0"/>
            </a:rPr>
            <a:t>квеста</a:t>
          </a:r>
          <a:r>
            <a:rPr lang="ru-RU" sz="20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 </a:t>
          </a:r>
          <a:endParaRPr lang="ru-RU" sz="2000" kern="1200" dirty="0">
            <a:solidFill>
              <a:schemeClr val="tx1"/>
            </a:solidFill>
            <a:latin typeface="+mn-lt"/>
          </a:endParaRPr>
        </a:p>
      </dsp:txBody>
      <dsp:txXfrm rot="10800000">
        <a:off x="1411953" y="54625"/>
        <a:ext cx="4530075" cy="502157"/>
      </dsp:txXfrm>
    </dsp:sp>
    <dsp:sp modelId="{231E738C-E3B8-49A4-9AD6-F12FDEDC6D25}">
      <dsp:nvSpPr>
        <dsp:cNvPr id="0" name=""/>
        <dsp:cNvSpPr/>
      </dsp:nvSpPr>
      <dsp:spPr>
        <a:xfrm>
          <a:off x="1072217" y="0"/>
          <a:ext cx="455039" cy="60859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4B4BE5-547F-4628-849D-6A3290D65463}">
      <dsp:nvSpPr>
        <dsp:cNvPr id="0" name=""/>
        <dsp:cNvSpPr/>
      </dsp:nvSpPr>
      <dsp:spPr>
        <a:xfrm rot="10800000">
          <a:off x="1288646" y="781163"/>
          <a:ext cx="4655614" cy="502157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143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Написание сценария</a:t>
          </a:r>
          <a:endParaRPr lang="ru-RU" sz="2000" kern="1200" dirty="0"/>
        </a:p>
      </dsp:txBody>
      <dsp:txXfrm rot="10800000">
        <a:off x="1414185" y="781163"/>
        <a:ext cx="4530075" cy="502157"/>
      </dsp:txXfrm>
    </dsp:sp>
    <dsp:sp modelId="{833BE68A-B023-4871-97DF-C8F3DFE8AD56}">
      <dsp:nvSpPr>
        <dsp:cNvPr id="0" name=""/>
        <dsp:cNvSpPr/>
      </dsp:nvSpPr>
      <dsp:spPr>
        <a:xfrm>
          <a:off x="995068" y="730590"/>
          <a:ext cx="463968" cy="54468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E374EC-2E12-4ACF-9F40-B131F0D60388}">
      <dsp:nvSpPr>
        <dsp:cNvPr id="0" name=""/>
        <dsp:cNvSpPr/>
      </dsp:nvSpPr>
      <dsp:spPr>
        <a:xfrm rot="10800000">
          <a:off x="1276370" y="1464886"/>
          <a:ext cx="4655614" cy="502157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143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Организация РППС</a:t>
          </a:r>
          <a:endParaRPr lang="ru-RU" sz="2000" kern="1200" dirty="0"/>
        </a:p>
      </dsp:txBody>
      <dsp:txXfrm rot="10800000">
        <a:off x="1401909" y="1464886"/>
        <a:ext cx="4530075" cy="502157"/>
      </dsp:txXfrm>
    </dsp:sp>
    <dsp:sp modelId="{C4C92340-DEE5-4671-954B-25AC4031F6B3}">
      <dsp:nvSpPr>
        <dsp:cNvPr id="0" name=""/>
        <dsp:cNvSpPr/>
      </dsp:nvSpPr>
      <dsp:spPr>
        <a:xfrm>
          <a:off x="1068939" y="1454479"/>
          <a:ext cx="414862" cy="52297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50633-5152-467D-A400-DF5BB1A6579D}">
      <dsp:nvSpPr>
        <dsp:cNvPr id="0" name=""/>
        <dsp:cNvSpPr/>
      </dsp:nvSpPr>
      <dsp:spPr>
        <a:xfrm rot="10800000">
          <a:off x="1284210" y="2127349"/>
          <a:ext cx="4655614" cy="502157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143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Подготовка «продукта» для поиска </a:t>
          </a:r>
          <a:endParaRPr lang="ru-RU" sz="2000" kern="1200" dirty="0">
            <a:solidFill>
              <a:schemeClr val="tx1"/>
            </a:solidFill>
            <a:latin typeface="+mn-lt"/>
          </a:endParaRPr>
        </a:p>
      </dsp:txBody>
      <dsp:txXfrm rot="10800000">
        <a:off x="1409749" y="2127349"/>
        <a:ext cx="4530075" cy="502157"/>
      </dsp:txXfrm>
    </dsp:sp>
    <dsp:sp modelId="{21B564F5-0BDE-4485-B2BA-0C42679AE80C}">
      <dsp:nvSpPr>
        <dsp:cNvPr id="0" name=""/>
        <dsp:cNvSpPr/>
      </dsp:nvSpPr>
      <dsp:spPr>
        <a:xfrm>
          <a:off x="1061099" y="2135800"/>
          <a:ext cx="446222" cy="485254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955E6B-A42D-492B-8A09-595B2737A534}">
      <dsp:nvSpPr>
        <dsp:cNvPr id="0" name=""/>
        <dsp:cNvSpPr/>
      </dsp:nvSpPr>
      <dsp:spPr>
        <a:xfrm rot="10800000">
          <a:off x="1274732" y="2799176"/>
          <a:ext cx="4655614" cy="502157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143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Разработка маршрута передвижений</a:t>
          </a:r>
          <a:endParaRPr lang="ru-RU" sz="2000" kern="1200" dirty="0">
            <a:solidFill>
              <a:schemeClr val="tx1"/>
            </a:solidFill>
            <a:latin typeface="+mn-lt"/>
          </a:endParaRPr>
        </a:p>
      </dsp:txBody>
      <dsp:txXfrm rot="10800000">
        <a:off x="1400271" y="2799176"/>
        <a:ext cx="4530075" cy="502157"/>
      </dsp:txXfrm>
    </dsp:sp>
    <dsp:sp modelId="{84F48AB5-5293-45E4-844C-431F81438EFD}">
      <dsp:nvSpPr>
        <dsp:cNvPr id="0" name=""/>
        <dsp:cNvSpPr/>
      </dsp:nvSpPr>
      <dsp:spPr>
        <a:xfrm>
          <a:off x="1032900" y="2805842"/>
          <a:ext cx="408309" cy="541702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1ED85-0443-4A57-AD41-73EB3F666086}">
      <dsp:nvSpPr>
        <dsp:cNvPr id="0" name=""/>
        <dsp:cNvSpPr/>
      </dsp:nvSpPr>
      <dsp:spPr>
        <a:xfrm rot="10800000">
          <a:off x="1282604" y="3471004"/>
          <a:ext cx="4655614" cy="502157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143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Разработка заданий </a:t>
          </a:r>
          <a:endParaRPr lang="ru-RU" sz="2000" kern="1200" dirty="0">
            <a:solidFill>
              <a:schemeClr val="tx1"/>
            </a:solidFill>
            <a:latin typeface="+mn-lt"/>
          </a:endParaRPr>
        </a:p>
      </dsp:txBody>
      <dsp:txXfrm rot="10800000">
        <a:off x="1408143" y="3471004"/>
        <a:ext cx="4530075" cy="502157"/>
      </dsp:txXfrm>
    </dsp:sp>
    <dsp:sp modelId="{5F39EA7B-E787-4BC8-BD83-9288B87E5131}">
      <dsp:nvSpPr>
        <dsp:cNvPr id="0" name=""/>
        <dsp:cNvSpPr/>
      </dsp:nvSpPr>
      <dsp:spPr>
        <a:xfrm>
          <a:off x="1031234" y="3488363"/>
          <a:ext cx="439799" cy="475151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1B2ECE-8A78-4C38-B982-F871B70FE48C}">
      <dsp:nvSpPr>
        <dsp:cNvPr id="0" name=""/>
        <dsp:cNvSpPr/>
      </dsp:nvSpPr>
      <dsp:spPr>
        <a:xfrm rot="10800000">
          <a:off x="1301805" y="4136642"/>
          <a:ext cx="4655614" cy="502157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143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Художественное оформление «остановок</a:t>
          </a:r>
          <a:r>
            <a:rPr lang="ru-RU" sz="1600" kern="1200" dirty="0" smtClean="0">
              <a:solidFill>
                <a:srgbClr val="211E1E"/>
              </a:solidFill>
              <a:latin typeface="Times New Roman" pitchFamily="18" charset="0"/>
              <a:cs typeface="Times New Roman" pitchFamily="18" charset="0"/>
            </a:rPr>
            <a:t>» </a:t>
          </a:r>
          <a:endParaRPr lang="ru-RU" sz="1600" kern="1200" dirty="0"/>
        </a:p>
      </dsp:txBody>
      <dsp:txXfrm rot="10800000">
        <a:off x="1427344" y="4136642"/>
        <a:ext cx="4530075" cy="502157"/>
      </dsp:txXfrm>
    </dsp:sp>
    <dsp:sp modelId="{9FD9A001-6C00-44D2-82E6-04043D7818E7}">
      <dsp:nvSpPr>
        <dsp:cNvPr id="0" name=""/>
        <dsp:cNvSpPr/>
      </dsp:nvSpPr>
      <dsp:spPr>
        <a:xfrm>
          <a:off x="1043503" y="4123059"/>
          <a:ext cx="516604" cy="529324"/>
        </a:xfrm>
        <a:prstGeom prst="ellipse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DAB4B5-E204-4C6C-BAB9-121AC46B2238}">
      <dsp:nvSpPr>
        <dsp:cNvPr id="0" name=""/>
        <dsp:cNvSpPr/>
      </dsp:nvSpPr>
      <dsp:spPr>
        <a:xfrm rot="10800000">
          <a:off x="1411450" y="4824752"/>
          <a:ext cx="4655614" cy="502157"/>
        </a:xfrm>
        <a:prstGeom prst="homePlat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143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Подготовка реквизита для проведения каждого задания</a:t>
          </a:r>
          <a:r>
            <a:rPr lang="ru-RU" sz="1600" kern="1200" dirty="0" smtClean="0">
              <a:solidFill>
                <a:srgbClr val="211E1E"/>
              </a:solidFill>
              <a:latin typeface="Times New Roman" pitchFamily="18" charset="0"/>
              <a:cs typeface="Times New Roman" pitchFamily="18" charset="0"/>
            </a:rPr>
            <a:t>. </a:t>
          </a:r>
          <a:endParaRPr lang="ru-RU" sz="1600" kern="1200" dirty="0"/>
        </a:p>
      </dsp:txBody>
      <dsp:txXfrm rot="10800000">
        <a:off x="1536989" y="4824752"/>
        <a:ext cx="4530075" cy="502157"/>
      </dsp:txXfrm>
    </dsp:sp>
    <dsp:sp modelId="{02B9B09E-4FC1-4E41-96CD-BF956361DC79}">
      <dsp:nvSpPr>
        <dsp:cNvPr id="0" name=""/>
        <dsp:cNvSpPr/>
      </dsp:nvSpPr>
      <dsp:spPr>
        <a:xfrm>
          <a:off x="1123134" y="4786337"/>
          <a:ext cx="482543" cy="554140"/>
        </a:xfrm>
        <a:prstGeom prst="ellipse">
          <a:avLst/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F7D0A-42AE-47B7-9ACF-5F4BC161E2A6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1A2CC-4068-43CF-A433-1BAED72E7A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631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1A2CC-4068-43CF-A433-1BAED72E7A7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34A45-E4FB-4A38-9E8B-035996114251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5B9BD-C006-4D71-9B4B-E910EB278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6" name="Picture 2" descr="http://img0.liveinternet.ru/images/attach/c/2/69/419/69419056_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8929718" cy="65484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86050" y="928670"/>
            <a:ext cx="5857916" cy="175432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Квест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- современная игровая  технология 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обучения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дошкольников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64859" y="5146759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Гладких О.Н.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МБДОУ ЦРР д/с «Родничок»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 descr="https://1.bp.blogspot.com/-86dsDd92Bsk/V5g-LbjPtTI/AAAAAAAACO0/cositCsGPq4EUX8IV_P4_2WCxUTXiCJUwCEw/s1600/13713381_276428949392321_1346498728_n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3643314"/>
            <a:ext cx="185738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4000504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9"/>
          <a:stretch/>
        </p:blipFill>
        <p:spPr bwMode="auto">
          <a:xfrm rot="10800000">
            <a:off x="357158" y="928670"/>
            <a:ext cx="4143404" cy="564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00034" y="428604"/>
            <a:ext cx="37862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Что такое КВЕСТ?</a:t>
            </a:r>
          </a:p>
          <a:p>
            <a:pPr algn="ctr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1643050"/>
            <a:ext cx="392909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cs typeface="Arial" pitchFamily="34" charset="0"/>
              </a:rPr>
              <a:t>Происхождение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названия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квест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(квестор): от лат. «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quaero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» – ищу, разыскиваю, веду следствие 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571480"/>
            <a:ext cx="3643338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cs typeface="Times New Roman" pitchFamily="18" charset="0"/>
              </a:rPr>
              <a:t>Квест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- перевод с английского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Quest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- «поиск, предмет поисков, поиск приключений»</a:t>
            </a:r>
            <a:endParaRPr lang="en-US" b="1" dirty="0" smtClean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2714620"/>
            <a:ext cx="4071966" cy="14773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cs typeface="Times New Roman" pitchFamily="18" charset="0"/>
              </a:rPr>
              <a:t>Технология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квеста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разработана профессором Университета Сан-Диего (США) Доджем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Берни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в 1995 году как способ организации поисковой деятельности в учебном процессе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57686" y="4286256"/>
            <a:ext cx="4357718" cy="2102763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8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cs typeface="Times New Roman" pitchFamily="18" charset="0"/>
              </a:rPr>
              <a:t>Идея игры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проста – команды, перемещаясь по точкам, выполняют различные задания, но изюминка такой организации игровой деятельности состоит в том, что, выполнив одно задание, дети получают подсказку к </a:t>
            </a:r>
            <a:r>
              <a:rPr lang="ru-RU" b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выполнению следующего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1266" name="AutoShape 2" descr="https://thetomatos.com/wp-content/uploads/2017/05/gold-light-bulbs-clipar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 descr="http://images.easyfreeclipart.com/299/get-the-life-you-love-campaign-e-newsletters-2993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928926" y="4857760"/>
            <a:ext cx="1214446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http://www.rosteck.ru/filestorage/proximal/elements/medium-168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928670"/>
            <a:ext cx="1214446" cy="11430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http://www.gifs-animados.es/clip-art/profesiones/detectives/gifs-animados-detectives-940578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2285992"/>
            <a:ext cx="1285884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63500"/>
          </a:effectLst>
        </p:spPr>
      </p:pic>
      <p:pic>
        <p:nvPicPr>
          <p:cNvPr id="11272" name="Picture 8" descr="http://edt700winter20010.wikispaces.com/file/view/bernie-jd1a.jpg/119507289/bernie-jd1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3500438"/>
            <a:ext cx="1071570" cy="1333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4000504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357166"/>
            <a:ext cx="2214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НОВИЗНА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1643042" y="857232"/>
            <a:ext cx="7072362" cy="428628"/>
          </a:xfrm>
          <a:prstGeom prst="foldedCorner">
            <a:avLst>
              <a:gd name="adj" fmla="val 3457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Способствует развитию активной, деятельностной позиции ребенка</a:t>
            </a:r>
            <a:endParaRPr lang="ru-RU" b="1" dirty="0"/>
          </a:p>
        </p:txBody>
      </p:sp>
      <p:sp>
        <p:nvSpPr>
          <p:cNvPr id="20" name="Загнутый угол 19"/>
          <p:cNvSpPr/>
          <p:nvPr/>
        </p:nvSpPr>
        <p:spPr>
          <a:xfrm>
            <a:off x="2000232" y="1500174"/>
            <a:ext cx="6643734" cy="285752"/>
          </a:xfrm>
          <a:prstGeom prst="foldedCorner">
            <a:avLst>
              <a:gd name="adj" fmla="val 3457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Действие в условиях обогащенной образовательной  среды</a:t>
            </a:r>
            <a:endParaRPr lang="ru-RU" b="1" dirty="0"/>
          </a:p>
        </p:txBody>
      </p:sp>
      <p:sp>
        <p:nvSpPr>
          <p:cNvPr id="21" name="Загнутый угол 20"/>
          <p:cNvSpPr/>
          <p:nvPr/>
        </p:nvSpPr>
        <p:spPr>
          <a:xfrm>
            <a:off x="1785918" y="1928802"/>
            <a:ext cx="6858048" cy="285752"/>
          </a:xfrm>
          <a:prstGeom prst="foldedCorner">
            <a:avLst>
              <a:gd name="adj" fmla="val 3457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Интегрируется содержание различных образовательных областей</a:t>
            </a:r>
          </a:p>
        </p:txBody>
      </p:sp>
      <p:pic>
        <p:nvPicPr>
          <p:cNvPr id="4" name="Рисунок 3" descr="http://s05004.edu35.ru/images/0_ab458_4bc1d758_XL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14356"/>
            <a:ext cx="207170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Загнутый угол 22"/>
          <p:cNvSpPr/>
          <p:nvPr/>
        </p:nvSpPr>
        <p:spPr>
          <a:xfrm>
            <a:off x="1714480" y="2357430"/>
            <a:ext cx="6858048" cy="285752"/>
          </a:xfrm>
          <a:prstGeom prst="foldedCorner">
            <a:avLst>
              <a:gd name="adj" fmla="val 3457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Используются образовательные </a:t>
            </a:r>
            <a:r>
              <a:rPr lang="ru-RU" b="1" dirty="0" err="1" smtClean="0"/>
              <a:t>квесты</a:t>
            </a:r>
            <a:r>
              <a:rPr lang="ru-RU" b="1" dirty="0" smtClean="0"/>
              <a:t>   для детей  и взрослых 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071538" y="2857496"/>
            <a:ext cx="628447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ДОСТОИНСТВА КВЕСТОВ  ДЛЯ ДЕТЕЙ</a:t>
            </a:r>
            <a:endParaRPr lang="ru-RU" sz="3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6" name="Схема 25"/>
          <p:cNvGraphicFramePr/>
          <p:nvPr/>
        </p:nvGraphicFramePr>
        <p:xfrm>
          <a:off x="642910" y="3429000"/>
          <a:ext cx="8215370" cy="300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9" name="Рисунок 28" descr="http://cdn-nus-1.pinme.ru/tumb/600/photo/04/33c0/0433c011a24fbc67bdbd66174554576c.jpe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86710" y="2714620"/>
            <a:ext cx="100013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694259" y="357166"/>
            <a:ext cx="25208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ПРИНЦИПЫ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785794"/>
            <a:ext cx="85725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</a:t>
            </a:r>
            <a:r>
              <a:rPr lang="ru-RU" b="1" dirty="0" smtClean="0">
                <a:solidFill>
                  <a:srgbClr val="FF0000"/>
                </a:solidFill>
              </a:rPr>
              <a:t>Доступность </a:t>
            </a:r>
            <a:r>
              <a:rPr lang="ru-RU" dirty="0" smtClean="0"/>
              <a:t>- задания не должны быть чересчур сложными для ребёнка.</a:t>
            </a:r>
            <a:br>
              <a:rPr lang="ru-RU" dirty="0" smtClean="0"/>
            </a:br>
            <a:r>
              <a:rPr lang="ru-RU" dirty="0" smtClean="0"/>
              <a:t>2. </a:t>
            </a:r>
            <a:r>
              <a:rPr lang="ru-RU" b="1" dirty="0" smtClean="0">
                <a:solidFill>
                  <a:srgbClr val="FF0000"/>
                </a:solidFill>
              </a:rPr>
              <a:t>Системность</a:t>
            </a:r>
            <a:r>
              <a:rPr lang="ru-RU" dirty="0" smtClean="0"/>
              <a:t> - задания должны быть логически связаны друг с другом.</a:t>
            </a:r>
            <a:br>
              <a:rPr lang="ru-RU" dirty="0" smtClean="0"/>
            </a:br>
            <a:r>
              <a:rPr lang="ru-RU" dirty="0" smtClean="0"/>
              <a:t>3. </a:t>
            </a:r>
            <a:r>
              <a:rPr lang="ru-RU" b="1" dirty="0" smtClean="0">
                <a:solidFill>
                  <a:srgbClr val="FF0000"/>
                </a:solidFill>
              </a:rPr>
              <a:t>Эмоциональная </a:t>
            </a:r>
            <a:r>
              <a:rPr lang="ru-RU" dirty="0" smtClean="0"/>
              <a:t>окрашенность заданий.</a:t>
            </a:r>
            <a:br>
              <a:rPr lang="ru-RU" dirty="0" smtClean="0"/>
            </a:br>
            <a:r>
              <a:rPr lang="ru-RU" dirty="0" smtClean="0"/>
              <a:t>4. </a:t>
            </a:r>
            <a:r>
              <a:rPr lang="ru-RU" b="1" dirty="0" smtClean="0">
                <a:solidFill>
                  <a:srgbClr val="FF0000"/>
                </a:solidFill>
              </a:rPr>
              <a:t>Разумность</a:t>
            </a:r>
            <a:r>
              <a:rPr lang="ru-RU" dirty="0" smtClean="0"/>
              <a:t> по времени. Необходимо рассчитать время на выполнение заданий таким образом, чтобы ребёнок не устал и сохранил интерес.</a:t>
            </a:r>
            <a:br>
              <a:rPr lang="ru-RU" dirty="0" smtClean="0"/>
            </a:br>
            <a:r>
              <a:rPr lang="ru-RU" dirty="0" smtClean="0"/>
              <a:t>5. Использование разных видов детской деятельности во время прохождения </a:t>
            </a:r>
            <a:r>
              <a:rPr lang="ru-RU" dirty="0" err="1" smtClean="0"/>
              <a:t>квеста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6. Наличие видимого </a:t>
            </a:r>
            <a:r>
              <a:rPr lang="ru-RU" b="1" dirty="0" smtClean="0">
                <a:solidFill>
                  <a:srgbClr val="FF0000"/>
                </a:solidFill>
              </a:rPr>
              <a:t>конечного результата </a:t>
            </a:r>
            <a:r>
              <a:rPr lang="ru-RU" dirty="0" smtClean="0"/>
              <a:t>и обратной связи.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000504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2928934"/>
            <a:ext cx="82153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ЗАДАЧИ КВЕСТ-ТЕХНОЛОГИИ</a:t>
            </a:r>
          </a:p>
        </p:txBody>
      </p:sp>
      <p:pic>
        <p:nvPicPr>
          <p:cNvPr id="8" name="Picture 4" descr="http://www.quotemaster.org/images/fa/fa7243298eb01a4b53eb76676aaf4e7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233000" y="3696036"/>
            <a:ext cx="2962962" cy="271464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4348" y="3929066"/>
            <a:ext cx="21431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Образовательные - </a:t>
            </a:r>
            <a:r>
              <a:rPr lang="ru-RU" sz="1600" dirty="0" smtClean="0">
                <a:ea typeface="Times New Roman" pitchFamily="18" charset="0"/>
                <a:cs typeface="Times New Roman" pitchFamily="18" charset="0"/>
              </a:rPr>
              <a:t>вовлечение каждого ребенка в активный творческий процесс,  усвоение новых знаний и закрепление имеющихся.</a:t>
            </a:r>
            <a:endParaRPr lang="ru-RU" sz="1600" dirty="0"/>
          </a:p>
        </p:txBody>
      </p:sp>
      <p:pic>
        <p:nvPicPr>
          <p:cNvPr id="10" name="Picture 4" descr="http://www.quotemaster.org/images/fa/fa7243298eb01a4b53eb76676aaf4e7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071802" y="3643314"/>
            <a:ext cx="2786082" cy="2786082"/>
          </a:xfrm>
          <a:prstGeom prst="rect">
            <a:avLst/>
          </a:prstGeom>
          <a:noFill/>
        </p:spPr>
      </p:pic>
      <p:pic>
        <p:nvPicPr>
          <p:cNvPr id="11" name="Picture 4" descr="http://www.quotemaster.org/images/fa/fa7243298eb01a4b53eb76676aaf4e7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5766511" y="3591809"/>
            <a:ext cx="2962963" cy="292309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14678" y="4143380"/>
            <a:ext cx="25003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Развивающие</a:t>
            </a:r>
            <a:r>
              <a:rPr lang="ru-RU" sz="1600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 – </a:t>
            </a:r>
          </a:p>
          <a:p>
            <a:pPr algn="ctr"/>
            <a:r>
              <a:rPr lang="ru-RU" sz="1600" dirty="0" smtClean="0">
                <a:ea typeface="Times New Roman" pitchFamily="18" charset="0"/>
                <a:cs typeface="Times New Roman" pitchFamily="18" charset="0"/>
              </a:rPr>
              <a:t>развитие интереса, творческих способностей, воображения дошкольников, поисковой активности, стремления к новизне;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857884" y="3857628"/>
            <a:ext cx="27860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Воспитательные</a:t>
            </a:r>
            <a:r>
              <a:rPr lang="ru-RU" sz="1600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smtClean="0">
                <a:ea typeface="Times New Roman" pitchFamily="18" charset="0"/>
                <a:cs typeface="Times New Roman" pitchFamily="18" charset="0"/>
              </a:rPr>
              <a:t>воспитание доброжелательности, взаимопомощи,  толерантности, личной ответственности за выполнение работы, формирование навыков взаимодействия со сверстниками</a:t>
            </a:r>
            <a:r>
              <a:rPr lang="ru-RU" sz="1100" dirty="0" smtClean="0">
                <a:solidFill>
                  <a:srgbClr val="676A6C"/>
                </a:solidFill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http://cheboksary.spravka.city/public_files/company/logo/1199/logo-1972193-cheboksary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143768" y="2428868"/>
            <a:ext cx="1214446" cy="129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6" name="Picture 8" descr="https://media-cdn.tripadvisor.com/media/photo-s/03/f9/45/43/london-premier-walk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858016" y="3320744"/>
            <a:ext cx="1833110" cy="1537016"/>
          </a:xfrm>
          <a:prstGeom prst="rect">
            <a:avLst/>
          </a:prstGeom>
          <a:noFill/>
        </p:spPr>
      </p:pic>
      <p:pic>
        <p:nvPicPr>
          <p:cNvPr id="8" name="Picture 2" descr="http://www.playcast.ru/uploads/2015/06/17/1400620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357562"/>
            <a:ext cx="2714644" cy="15609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3108" y="357166"/>
            <a:ext cx="400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ВИДЫ КВЕСТ-ИГР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17410" name="Picture 2" descr="http://www.playcast.ru/uploads/2015/06/17/1400620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714356"/>
            <a:ext cx="4152334" cy="4429156"/>
          </a:xfrm>
          <a:prstGeom prst="rect">
            <a:avLst/>
          </a:prstGeom>
          <a:noFill/>
        </p:spPr>
      </p:pic>
      <p:pic>
        <p:nvPicPr>
          <p:cNvPr id="7" name="Picture 2" descr="http://www.playcast.ru/uploads/2015/06/17/1400620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714356"/>
            <a:ext cx="3214710" cy="2571768"/>
          </a:xfrm>
          <a:prstGeom prst="rect">
            <a:avLst/>
          </a:prstGeom>
          <a:noFill/>
        </p:spPr>
      </p:pic>
      <p:pic>
        <p:nvPicPr>
          <p:cNvPr id="9" name="Picture 2" descr="http://www.playcast.ru/uploads/2015/06/17/1400620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000636"/>
            <a:ext cx="3714776" cy="1500198"/>
          </a:xfrm>
          <a:prstGeom prst="rect">
            <a:avLst/>
          </a:prstGeom>
          <a:noFill/>
        </p:spPr>
      </p:pic>
      <p:pic>
        <p:nvPicPr>
          <p:cNvPr id="10" name="Picture 2" descr="http://www.playcast.ru/uploads/2015/06/17/1400620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4857760"/>
            <a:ext cx="2928958" cy="157163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71472" y="1214422"/>
            <a:ext cx="35719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000" b="1" dirty="0" smtClean="0">
                <a:solidFill>
                  <a:srgbClr val="FF0000"/>
                </a:solidFill>
              </a:rPr>
              <a:t>   </a:t>
            </a:r>
            <a:r>
              <a:rPr lang="ru-RU" sz="2000" b="1" u="sng" dirty="0" smtClean="0">
                <a:solidFill>
                  <a:schemeClr val="bg1"/>
                </a:solidFill>
              </a:rPr>
              <a:t>По структуре сюжетов</a:t>
            </a:r>
          </a:p>
          <a:p>
            <a:pPr marL="342900" indent="-342900"/>
            <a:r>
              <a:rPr lang="ru-RU" sz="2000" b="1" dirty="0" smtClean="0">
                <a:solidFill>
                  <a:srgbClr val="FF0000"/>
                </a:solidFill>
              </a:rPr>
              <a:t>1.Линейные</a:t>
            </a:r>
            <a:r>
              <a:rPr lang="ru-RU" sz="2000" b="1" dirty="0" smtClean="0"/>
              <a:t> </a:t>
            </a:r>
            <a:r>
              <a:rPr lang="ru-RU" sz="1600" b="1" dirty="0" smtClean="0"/>
              <a:t>содержание построено по цепочке. Разгадаешь одно задание – получишь следующее, и так до финиша.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ru-RU" sz="2000" b="1" dirty="0" smtClean="0">
                <a:solidFill>
                  <a:srgbClr val="FF0000"/>
                </a:solidFill>
              </a:rPr>
              <a:t>2.Штурмовые.</a:t>
            </a:r>
            <a:r>
              <a:rPr lang="ru-RU" sz="1500" b="1" dirty="0" smtClean="0"/>
              <a:t> </a:t>
            </a:r>
            <a:r>
              <a:rPr lang="ru-RU" sz="1600" b="1" dirty="0" smtClean="0"/>
              <a:t>Каждый игрок решает свою цепочку загадок, чтобы в конце собрать их воедино.</a:t>
            </a:r>
          </a:p>
          <a:p>
            <a:pPr marL="342900" indent="-342900"/>
            <a:r>
              <a:rPr lang="ru-RU" sz="2000" b="1" dirty="0" smtClean="0">
                <a:solidFill>
                  <a:srgbClr val="FF0000"/>
                </a:solidFill>
              </a:rPr>
              <a:t>3.Кольцевые.</a:t>
            </a:r>
            <a:r>
              <a:rPr lang="ru-RU" sz="15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/>
              <a:t>Отправляется по кольцевой траектории: выполняя  задания , возвращается в пункт А.</a:t>
            </a:r>
            <a:endParaRPr lang="ru-RU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1214422"/>
            <a:ext cx="2857520" cy="1979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800000"/>
                </a:solidFill>
              </a:rPr>
              <a:t>По форме проведения:</a:t>
            </a:r>
          </a:p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1.Соревнования</a:t>
            </a:r>
          </a:p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2. Проекты</a:t>
            </a:r>
          </a:p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3. Исследования</a:t>
            </a:r>
          </a:p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4. Эксперименты.</a:t>
            </a:r>
          </a:p>
          <a:p>
            <a:endParaRPr lang="ru-RU" dirty="0"/>
          </a:p>
        </p:txBody>
      </p:sp>
      <p:pic>
        <p:nvPicPr>
          <p:cNvPr id="17414" name="Picture 6" descr="http://is5.mzstatic.com/image/thumb/Purple71/v4/9d/7b/2f/9d7b2fef-dd0c-cf01-e903-6cce60e05dac/source/512x512bb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14744" y="4729664"/>
            <a:ext cx="2286016" cy="1813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6000760" y="5143512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990000"/>
                </a:solidFill>
              </a:rPr>
              <a:t>По числу участников:</a:t>
            </a:r>
          </a:p>
          <a:p>
            <a:pPr marL="342900" indent="-342900" algn="ctr">
              <a:buAutoNum type="arabicPeriod"/>
            </a:pPr>
            <a:r>
              <a:rPr lang="ru-RU" sz="2000" b="1" dirty="0" smtClean="0">
                <a:solidFill>
                  <a:srgbClr val="990000"/>
                </a:solidFill>
              </a:rPr>
              <a:t>Одиночные</a:t>
            </a:r>
          </a:p>
          <a:p>
            <a:pPr marL="342900" indent="-342900" algn="ctr">
              <a:buAutoNum type="arabicPeriod"/>
            </a:pPr>
            <a:r>
              <a:rPr lang="ru-RU" sz="2000" b="1" dirty="0" smtClean="0">
                <a:solidFill>
                  <a:srgbClr val="990000"/>
                </a:solidFill>
              </a:rPr>
              <a:t>Групповые</a:t>
            </a:r>
            <a:endParaRPr lang="ru-RU" sz="2000" b="1" dirty="0">
              <a:solidFill>
                <a:srgbClr val="99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5286388"/>
            <a:ext cx="2857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6600"/>
                </a:solidFill>
              </a:rPr>
              <a:t>По продолжительности: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6600"/>
                </a:solidFill>
              </a:rPr>
              <a:t>Кратковременные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6600"/>
                </a:solidFill>
              </a:rPr>
              <a:t>Долговременные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3643314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0099"/>
                </a:solidFill>
              </a:rPr>
              <a:t>По содержанию: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</a:rPr>
              <a:t>Сюжетные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</a:rPr>
              <a:t>Несюжетные</a:t>
            </a:r>
            <a:endParaRPr lang="ru-RU" sz="2000" b="1" dirty="0">
              <a:solidFill>
                <a:srgbClr val="000099"/>
              </a:solidFill>
            </a:endParaRPr>
          </a:p>
        </p:txBody>
      </p:sp>
      <p:pic>
        <p:nvPicPr>
          <p:cNvPr id="20" name="Рисунок 19" descr="http://board.sibnet.ru/images/35770/1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3372" y="1214422"/>
            <a:ext cx="178595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9" name="Рисунок 48" descr="http://moziru.com/images/pointer-clipart-talking-animal-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142976" y="428604"/>
            <a:ext cx="1182178" cy="1173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6" descr="https://img-fotki.yandex.ru/get/3913/131624064.618/0_191c0e_6bf15684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1071546"/>
            <a:ext cx="1578130" cy="12858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428604"/>
            <a:ext cx="4429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СТРУКТУРА  КВЕСТА</a:t>
            </a:r>
            <a:endParaRPr lang="ru-RU" sz="3200" dirty="0"/>
          </a:p>
        </p:txBody>
      </p:sp>
      <p:pic>
        <p:nvPicPr>
          <p:cNvPr id="3088" name="Picture 16" descr="https://img-fotki.yandex.ru/get/3913/131624064.618/0_191c0e_6bf15684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500174"/>
            <a:ext cx="1578130" cy="1285884"/>
          </a:xfrm>
          <a:prstGeom prst="rect">
            <a:avLst/>
          </a:prstGeom>
          <a:noFill/>
        </p:spPr>
      </p:pic>
      <p:pic>
        <p:nvPicPr>
          <p:cNvPr id="24" name="Picture 16" descr="https://img-fotki.yandex.ru/get/3913/131624064.618/0_191c0e_6bf15684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1571612"/>
            <a:ext cx="1578130" cy="1285884"/>
          </a:xfrm>
          <a:prstGeom prst="rect">
            <a:avLst/>
          </a:prstGeom>
          <a:noFill/>
        </p:spPr>
      </p:pic>
      <p:pic>
        <p:nvPicPr>
          <p:cNvPr id="25" name="Picture 16" descr="https://img-fotki.yandex.ru/get/3913/131624064.618/0_191c0e_6bf15684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071546"/>
            <a:ext cx="1578130" cy="1285884"/>
          </a:xfrm>
          <a:prstGeom prst="rect">
            <a:avLst/>
          </a:prstGeom>
          <a:noFill/>
        </p:spPr>
      </p:pic>
      <p:pic>
        <p:nvPicPr>
          <p:cNvPr id="26" name="Picture 16" descr="https://img-fotki.yandex.ru/get/3913/131624064.618/0_191c0e_6bf15684_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1500174"/>
            <a:ext cx="1785950" cy="1285884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214546" y="150017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  <a:t>Задание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29058" y="2000240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Arial Black" pitchFamily="34" charset="0"/>
              </a:rPr>
              <a:t>Процесс</a:t>
            </a:r>
            <a:endParaRPr lang="ru-RU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00694" y="142873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Оценка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29454" y="1928802"/>
            <a:ext cx="178595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solidFill>
                  <a:srgbClr val="FFFF00"/>
                </a:solidFill>
                <a:latin typeface="Arial Black" pitchFamily="34" charset="0"/>
              </a:rPr>
              <a:t>Заключение</a:t>
            </a:r>
            <a:endParaRPr lang="ru-RU" sz="17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 rot="16200000">
            <a:off x="-642973" y="4000504"/>
            <a:ext cx="3500463" cy="1214446"/>
          </a:xfrm>
          <a:prstGeom prst="rightArrow">
            <a:avLst>
              <a:gd name="adj1" fmla="val 83181"/>
              <a:gd name="adj2" fmla="val 36774"/>
            </a:avLst>
          </a:prstGeom>
          <a:ln>
            <a:solidFill>
              <a:srgbClr val="8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Вступление, предназначенное для привлечения интереса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0034" y="192880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Введение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00100" y="1571612"/>
            <a:ext cx="428628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43174" y="1142984"/>
            <a:ext cx="356188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429124" y="1714488"/>
            <a:ext cx="33855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929322" y="1142984"/>
            <a:ext cx="33855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4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643834" y="1571612"/>
            <a:ext cx="33855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5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Стрелка вправо 44"/>
          <p:cNvSpPr/>
          <p:nvPr/>
        </p:nvSpPr>
        <p:spPr>
          <a:xfrm rot="16200000">
            <a:off x="1000100" y="3571876"/>
            <a:ext cx="3500462" cy="1357322"/>
          </a:xfrm>
          <a:prstGeom prst="rightArrow">
            <a:avLst>
              <a:gd name="adj1" fmla="val 83181"/>
              <a:gd name="adj2" fmla="val 36774"/>
            </a:avLst>
          </a:prstGeom>
          <a:ln>
            <a:solidFill>
              <a:srgbClr val="8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Постановка целей и задач, распределение ролей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6" name="Стрелка вправо 45"/>
          <p:cNvSpPr/>
          <p:nvPr/>
        </p:nvSpPr>
        <p:spPr>
          <a:xfrm rot="16200000">
            <a:off x="2678893" y="3964785"/>
            <a:ext cx="3500462" cy="1285884"/>
          </a:xfrm>
          <a:prstGeom prst="rightArrow">
            <a:avLst>
              <a:gd name="adj1" fmla="val 83181"/>
              <a:gd name="adj2" fmla="val 36774"/>
            </a:avLst>
          </a:prstGeom>
          <a:ln>
            <a:solidFill>
              <a:srgbClr val="8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Логически и последовательно построенная цепочка заданий</a:t>
            </a:r>
          </a:p>
        </p:txBody>
      </p:sp>
      <p:sp>
        <p:nvSpPr>
          <p:cNvPr id="47" name="Стрелка вправо 46"/>
          <p:cNvSpPr/>
          <p:nvPr/>
        </p:nvSpPr>
        <p:spPr>
          <a:xfrm rot="16200000">
            <a:off x="4286248" y="3571876"/>
            <a:ext cx="3643338" cy="1357322"/>
          </a:xfrm>
          <a:prstGeom prst="rightArrow">
            <a:avLst>
              <a:gd name="adj1" fmla="val 83181"/>
              <a:gd name="adj2" fmla="val 36774"/>
            </a:avLst>
          </a:prstGeom>
          <a:ln>
            <a:solidFill>
              <a:srgbClr val="99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Порядок выполнения поставленной задачи(штрафы, бонусы)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8" name="Стрелка вправо 47"/>
          <p:cNvSpPr/>
          <p:nvPr/>
        </p:nvSpPr>
        <p:spPr>
          <a:xfrm rot="16200000">
            <a:off x="6179355" y="3964785"/>
            <a:ext cx="3429024" cy="1357322"/>
          </a:xfrm>
          <a:prstGeom prst="rightArrow">
            <a:avLst>
              <a:gd name="adj1" fmla="val 83181"/>
              <a:gd name="adj2" fmla="val 36774"/>
            </a:avLst>
          </a:prstGeom>
          <a:ln>
            <a:solidFill>
              <a:srgbClr val="8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Подведение итогов игры, конечная цель - приз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85918" y="500042"/>
            <a:ext cx="6715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АЛГОРИТМ СОЗДАНИЯ «КВЕСТА</a:t>
            </a:r>
            <a:endParaRPr lang="ru-RU" sz="2800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643174" y="1071546"/>
          <a:ext cx="7000924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 descr="https://lawyerist.com/lawyerist/wp-content/uploads/2015/04/shutterstock_11461013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3429000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ages.easyfreeclipart.com/1014/network-meeting-books-that-inspire-our-work-school-psychology-1014507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10" y="1142984"/>
            <a:ext cx="27146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14546" y="428604"/>
            <a:ext cx="50720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ВИДЫ ЗАДАНИЙ ДЛЯ КВЕСТОВ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000100" y="1571612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28596" y="714357"/>
            <a:ext cx="821537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Спасти героя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dirty="0" smtClean="0">
                <a:solidFill>
                  <a:srgbClr val="111111"/>
                </a:solidFill>
                <a:ea typeface="Times New Roman" pitchFamily="18" charset="0"/>
                <a:cs typeface="Arial" pitchFamily="34" charset="0"/>
              </a:rPr>
              <a:t>Расследование происшествий</a:t>
            </a:r>
            <a:r>
              <a:rPr lang="ru-RU" sz="1600" dirty="0" smtClean="0">
                <a:solidFill>
                  <a:srgbClr val="111111"/>
                </a:solidFill>
                <a:ea typeface="Times New Roman" pitchFamily="18" charset="0"/>
                <a:cs typeface="Arial" pitchFamily="34" charset="0"/>
              </a:rPr>
              <a:t> (хорошо для экспериментальной  деятельности).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Найти клад/</a:t>
            </a:r>
            <a:r>
              <a:rPr lang="ru-RU" dirty="0" smtClean="0">
                <a:solidFill>
                  <a:srgbClr val="111111"/>
                </a:solidFill>
                <a:ea typeface="Times New Roman" pitchFamily="18" charset="0"/>
                <a:cs typeface="Arial" pitchFamily="34" charset="0"/>
              </a:rPr>
              <a:t> «сокровища»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/мешок с подарками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Обойти всех героев и собрать и в одном месте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Изготовление/строительство/ремонт чего-то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Путешествия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dirty="0" smtClean="0">
                <a:solidFill>
                  <a:srgbClr val="111111"/>
                </a:solidFill>
                <a:ea typeface="Times New Roman" pitchFamily="18" charset="0"/>
                <a:cs typeface="Arial" pitchFamily="34" charset="0"/>
              </a:rPr>
              <a:t>Приключения по мотивам художественных произведений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111111"/>
                </a:solidFill>
                <a:ea typeface="Times New Roman" pitchFamily="18" charset="0"/>
                <a:cs typeface="Arial" pitchFamily="34" charset="0"/>
              </a:rPr>
              <a:t>                                                               </a:t>
            </a:r>
            <a:r>
              <a:rPr lang="ru-RU" sz="1600" dirty="0" smtClean="0">
                <a:solidFill>
                  <a:srgbClr val="111111"/>
                </a:solidFill>
                <a:ea typeface="Times New Roman" pitchFamily="18" charset="0"/>
                <a:cs typeface="Arial" pitchFamily="34" charset="0"/>
              </a:rPr>
              <a:t>(по аналогии с настольными </a:t>
            </a:r>
            <a:r>
              <a:rPr lang="ru-RU" sz="1600" dirty="0" err="1" smtClean="0">
                <a:solidFill>
                  <a:srgbClr val="111111"/>
                </a:solidFill>
                <a:ea typeface="Times New Roman" pitchFamily="18" charset="0"/>
                <a:cs typeface="Arial" pitchFamily="34" charset="0"/>
              </a:rPr>
              <a:t>играми-ходилками</a:t>
            </a:r>
            <a:r>
              <a:rPr lang="ru-RU" dirty="0" smtClean="0">
                <a:solidFill>
                  <a:srgbClr val="111111"/>
                </a:solidFill>
                <a:ea typeface="Times New Roman" pitchFamily="18" charset="0"/>
                <a:cs typeface="Arial" pitchFamily="34" charset="0"/>
              </a:rPr>
              <a:t>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Найти ингредиенты для волшебного зелья/блюда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Найти слова заклинания для спасения кого-то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Вернуть свой облик и вернуться домой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Найти ключи от замка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dirty="0" smtClean="0"/>
              <a:t>Журналистское расследование </a:t>
            </a:r>
            <a:r>
              <a:rPr lang="ru-RU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 и т.п.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4429132"/>
            <a:ext cx="34928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ВАРИАНТЫ КВЕСТОВ</a:t>
            </a:r>
            <a:endParaRPr lang="ru-RU" sz="2800" dirty="0"/>
          </a:p>
        </p:txBody>
      </p:sp>
      <p:pic>
        <p:nvPicPr>
          <p:cNvPr id="4098" name="Picture 2" descr="http://bde.indygo.free.fr/photo_membre/post-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857760"/>
            <a:ext cx="1643074" cy="1643075"/>
          </a:xfrm>
          <a:prstGeom prst="rect">
            <a:avLst/>
          </a:prstGeom>
          <a:noFill/>
        </p:spPr>
      </p:pic>
      <p:pic>
        <p:nvPicPr>
          <p:cNvPr id="11" name="Picture 2" descr="http://bde.indygo.free.fr/photo_membre/post-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4857760"/>
            <a:ext cx="1643074" cy="1643075"/>
          </a:xfrm>
          <a:prstGeom prst="rect">
            <a:avLst/>
          </a:prstGeom>
          <a:noFill/>
        </p:spPr>
      </p:pic>
      <p:pic>
        <p:nvPicPr>
          <p:cNvPr id="12" name="Picture 2" descr="http://bde.indygo.free.fr/photo_membre/post-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857760"/>
            <a:ext cx="2071702" cy="1643075"/>
          </a:xfrm>
          <a:prstGeom prst="rect">
            <a:avLst/>
          </a:prstGeom>
          <a:noFill/>
        </p:spPr>
      </p:pic>
      <p:pic>
        <p:nvPicPr>
          <p:cNvPr id="14" name="Picture 2" descr="http://bde.indygo.free.fr/photo_membre/post-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857760"/>
            <a:ext cx="1643074" cy="1643075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28596" y="5286388"/>
            <a:ext cx="1428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ПОИСК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ПО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ЗАПИСКАМ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5984" y="5286388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ПОИСК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ПО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КАРТЕ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86182" y="5286388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ПОИСК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ПО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ПОДСКАЗКАМ</a:t>
            </a:r>
            <a:endParaRPr lang="ru-RU" b="1" dirty="0">
              <a:solidFill>
                <a:srgbClr val="000099"/>
              </a:solidFill>
            </a:endParaRPr>
          </a:p>
        </p:txBody>
      </p:sp>
      <p:pic>
        <p:nvPicPr>
          <p:cNvPr id="22" name="Picture 2" descr="http://bde.indygo.free.fr/photo_membre/post-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857760"/>
            <a:ext cx="1714512" cy="1643075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5643570" y="5500702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ЛАБИРИНТ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358082" y="5429264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КВЕСТ-КОМНАТА</a:t>
            </a:r>
          </a:p>
        </p:txBody>
      </p:sp>
      <p:pic>
        <p:nvPicPr>
          <p:cNvPr id="17" name="Рисунок 16" descr="http://clipart-library.com/img/1691795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357950" y="3000372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4/12/24/112477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" name="Рисунок 29" descr="http://papus666.narod.ru/clipart/k/kart/ora/kard4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357554" y="3500438"/>
            <a:ext cx="335758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357554" y="428604"/>
            <a:ext cx="235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РЕЗУЛЬТАТ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5786455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cs typeface="Arial" pitchFamily="34" charset="0"/>
              </a:rPr>
              <a:t>Для детей важно признание другими участниками своего вклада в общую победу, а это цементирует их веру в себя.</a:t>
            </a:r>
            <a:endParaRPr lang="ru-RU" sz="2000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18" name="Рисунок 17" descr="http://papus666.narod.ru/clipart/k/kart/ora/kard4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215074" y="642918"/>
            <a:ext cx="245999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papus666.narod.ru/clipart/k/kart/ora/kard4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42910" y="642918"/>
            <a:ext cx="257176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papus666.narod.ru/clipart/k/kart/ora/kard4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428992" y="1071546"/>
            <a:ext cx="245999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928662" y="785794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Расширение кругозора детей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14348" y="2000240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Выработка командных решений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428992" y="1142984"/>
            <a:ext cx="221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Получение новых впечатлений, </a:t>
            </a:r>
          </a:p>
          <a:p>
            <a:pPr algn="ctr"/>
            <a:r>
              <a:rPr lang="ru-RU" b="1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эмоций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714744" y="250030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Открытие нового,</a:t>
            </a:r>
          </a:p>
          <a:p>
            <a:r>
              <a:rPr lang="ru-RU" b="1" dirty="0" smtClean="0"/>
              <a:t> удивительного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357950" y="785794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Преодоление неуверенности</a:t>
            </a:r>
          </a:p>
          <a:p>
            <a:pPr algn="ctr"/>
            <a:r>
              <a:rPr lang="ru-RU" b="1" dirty="0" smtClean="0"/>
              <a:t> в себе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500826" y="1928802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Проявление смекалки и логики</a:t>
            </a:r>
            <a:endParaRPr lang="ru-RU" b="1" dirty="0"/>
          </a:p>
        </p:txBody>
      </p:sp>
      <p:pic>
        <p:nvPicPr>
          <p:cNvPr id="27" name="Рисунок 26" descr="http://papus666.narod.ru/clipart/k/kart/ora/kard4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571472" y="3286124"/>
            <a:ext cx="260287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57224" y="3500438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Поиск верных решений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857224" y="4572008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Взаимопомощь </a:t>
            </a:r>
          </a:p>
          <a:p>
            <a:pPr algn="ctr"/>
            <a:r>
              <a:rPr lang="ru-RU" b="1" dirty="0" smtClean="0"/>
              <a:t>в выполнении заданий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571868" y="3500438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Улучшение взаимоотношений </a:t>
            </a: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в коллективе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86182" y="8215346"/>
            <a:ext cx="214314" cy="2031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Любая победа даже в игре – это способ выработать у себя привычку к успеху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428992" y="4714884"/>
            <a:ext cx="32147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Победа в игре – это способ выработать у себя привычку к успеху</a:t>
            </a:r>
            <a:endParaRPr lang="ru-RU" b="1" dirty="0"/>
          </a:p>
        </p:txBody>
      </p:sp>
      <p:pic>
        <p:nvPicPr>
          <p:cNvPr id="34" name="Рисунок 33" descr="http://school.fultonschools.org/es/lovenolan/Shutter%20Stock%20Photos/graduateowl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3000372"/>
            <a:ext cx="1928826" cy="2733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</TotalTime>
  <Words>609</Words>
  <Application>Microsoft Office PowerPoint</Application>
  <PresentationFormat>Экран (4:3)</PresentationFormat>
  <Paragraphs>124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</cp:revision>
  <dcterms:created xsi:type="dcterms:W3CDTF">2018-02-09T16:15:35Z</dcterms:created>
  <dcterms:modified xsi:type="dcterms:W3CDTF">2019-12-01T18:11:31Z</dcterms:modified>
</cp:coreProperties>
</file>