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0"/>
  </p:notesMasterIdLst>
  <p:sldIdLst>
    <p:sldId id="256" r:id="rId2"/>
    <p:sldId id="286" r:id="rId3"/>
    <p:sldId id="258" r:id="rId4"/>
    <p:sldId id="259" r:id="rId5"/>
    <p:sldId id="260" r:id="rId6"/>
    <p:sldId id="262" r:id="rId7"/>
    <p:sldId id="279" r:id="rId8"/>
    <p:sldId id="280" r:id="rId9"/>
    <p:sldId id="281" r:id="rId10"/>
    <p:sldId id="282" r:id="rId11"/>
    <p:sldId id="285" r:id="rId12"/>
    <p:sldId id="287" r:id="rId13"/>
    <p:sldId id="283" r:id="rId14"/>
    <p:sldId id="289" r:id="rId15"/>
    <p:sldId id="290" r:id="rId16"/>
    <p:sldId id="293" r:id="rId17"/>
    <p:sldId id="291" r:id="rId18"/>
    <p:sldId id="292" r:id="rId19"/>
    <p:sldId id="295" r:id="rId20"/>
    <p:sldId id="288" r:id="rId21"/>
    <p:sldId id="294" r:id="rId22"/>
    <p:sldId id="284" r:id="rId23"/>
    <p:sldId id="263" r:id="rId24"/>
    <p:sldId id="264" r:id="rId25"/>
    <p:sldId id="265" r:id="rId26"/>
    <p:sldId id="266" r:id="rId27"/>
    <p:sldId id="296" r:id="rId28"/>
    <p:sldId id="297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9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5B4B09-FC1B-4C72-AD45-04E3CAE14892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4DF5020-D254-4F52-855E-DA100130AD5A}" type="pres">
      <dgm:prSet presAssocID="{EA5B4B09-FC1B-4C72-AD45-04E3CAE1489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39F5395B-CC55-4D97-9BE0-F7D207E7CFC9}" type="presOf" srcId="{EA5B4B09-FC1B-4C72-AD45-04E3CAE14892}" destId="{E4DF5020-D254-4F52-855E-DA100130AD5A}" srcOrd="0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0CC4DD-2891-4935-B95A-9B2675322DAB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F3CAEF0-AD7D-4A64-AABF-1938867392FA}">
      <dgm:prSet phldrT="[Текст]" custT="1"/>
      <dgm:spPr/>
      <dgm:t>
        <a:bodyPr/>
        <a:lstStyle/>
        <a:p>
          <a:r>
            <a:rPr lang="ru-RU" sz="2400" b="0" i="1" dirty="0" smtClean="0">
              <a:solidFill>
                <a:schemeClr val="bg1"/>
              </a:solidFill>
              <a:latin typeface="Monotype Corsiva" pitchFamily="66" charset="0"/>
            </a:rPr>
            <a:t>выполнять коллективное общее дело,  и решать возникающие проблемы</a:t>
          </a:r>
          <a:endParaRPr lang="ru-RU" sz="2400" b="0" dirty="0">
            <a:solidFill>
              <a:schemeClr val="bg1"/>
            </a:solidFill>
            <a:latin typeface="Monotype Corsiva" pitchFamily="66" charset="0"/>
          </a:endParaRPr>
        </a:p>
      </dgm:t>
    </dgm:pt>
    <dgm:pt modelId="{8B03104B-9ABD-4651-84D1-CEF1017AF182}" type="parTrans" cxnId="{EA56C9AA-6F8B-4FA5-A152-F85A278BDD19}">
      <dgm:prSet/>
      <dgm:spPr/>
      <dgm:t>
        <a:bodyPr/>
        <a:lstStyle/>
        <a:p>
          <a:endParaRPr lang="ru-RU"/>
        </a:p>
      </dgm:t>
    </dgm:pt>
    <dgm:pt modelId="{DD14A60E-93C2-408F-AB99-7C1939004758}" type="sibTrans" cxnId="{EA56C9AA-6F8B-4FA5-A152-F85A278BDD19}">
      <dgm:prSet/>
      <dgm:spPr/>
      <dgm:t>
        <a:bodyPr/>
        <a:lstStyle/>
        <a:p>
          <a:endParaRPr lang="ru-RU"/>
        </a:p>
      </dgm:t>
    </dgm:pt>
    <dgm:pt modelId="{01AB0D4A-5370-48B0-846C-1B994755E011}">
      <dgm:prSet phldrT="[Текст]" custT="1"/>
      <dgm:spPr/>
      <dgm:t>
        <a:bodyPr/>
        <a:lstStyle/>
        <a:p>
          <a:r>
            <a:rPr lang="ru-RU" sz="2400" i="1" dirty="0" smtClean="0">
              <a:solidFill>
                <a:srgbClr val="FFFF00"/>
              </a:solidFill>
              <a:latin typeface="Monotype Corsiva" pitchFamily="66" charset="0"/>
            </a:rPr>
            <a:t>правильно сеять семена и выращивать рассаду растений</a:t>
          </a:r>
          <a:endParaRPr lang="ru-RU" sz="2400" dirty="0">
            <a:solidFill>
              <a:srgbClr val="FFFF00"/>
            </a:solidFill>
            <a:latin typeface="Monotype Corsiva" pitchFamily="66" charset="0"/>
          </a:endParaRPr>
        </a:p>
      </dgm:t>
    </dgm:pt>
    <dgm:pt modelId="{08A7A73C-CA5D-4E19-BE63-4CCC411B1C88}" type="parTrans" cxnId="{FE3553B3-EF3E-4D72-944B-E9B6E4361112}">
      <dgm:prSet/>
      <dgm:spPr/>
      <dgm:t>
        <a:bodyPr/>
        <a:lstStyle/>
        <a:p>
          <a:endParaRPr lang="ru-RU"/>
        </a:p>
      </dgm:t>
    </dgm:pt>
    <dgm:pt modelId="{2D0790BE-CC37-44EC-BD26-FF6334E83C4B}" type="sibTrans" cxnId="{FE3553B3-EF3E-4D72-944B-E9B6E4361112}">
      <dgm:prSet/>
      <dgm:spPr/>
      <dgm:t>
        <a:bodyPr/>
        <a:lstStyle/>
        <a:p>
          <a:endParaRPr lang="ru-RU"/>
        </a:p>
      </dgm:t>
    </dgm:pt>
    <dgm:pt modelId="{220EB98A-11BC-4346-932F-B98C939F46E5}">
      <dgm:prSet phldrT="[Текст]" custT="1"/>
      <dgm:spPr/>
      <dgm:t>
        <a:bodyPr/>
        <a:lstStyle/>
        <a:p>
          <a:r>
            <a:rPr lang="ru-RU" sz="2000" i="1" dirty="0" smtClean="0">
              <a:latin typeface="Monotype Corsiva" pitchFamily="66" charset="0"/>
            </a:rPr>
            <a:t>проводить простейшие эксперименты,  наблюдать за ростом и развитием растений </a:t>
          </a:r>
          <a:r>
            <a:rPr lang="ru-RU" sz="2000" i="1" dirty="0" smtClean="0"/>
            <a:t>; </a:t>
          </a:r>
          <a:endParaRPr lang="ru-RU" sz="2000" dirty="0">
            <a:latin typeface="Monotype Corsiva" pitchFamily="66" charset="0"/>
          </a:endParaRPr>
        </a:p>
      </dgm:t>
    </dgm:pt>
    <dgm:pt modelId="{2F1C35B0-1555-4D93-A9A7-22C62CA7A4F3}" type="parTrans" cxnId="{510299CD-07B5-40D3-B751-363E2D661E98}">
      <dgm:prSet/>
      <dgm:spPr/>
      <dgm:t>
        <a:bodyPr/>
        <a:lstStyle/>
        <a:p>
          <a:endParaRPr lang="ru-RU"/>
        </a:p>
      </dgm:t>
    </dgm:pt>
    <dgm:pt modelId="{DEE97536-5597-4ED9-9F19-94422EF97014}" type="sibTrans" cxnId="{510299CD-07B5-40D3-B751-363E2D661E98}">
      <dgm:prSet/>
      <dgm:spPr/>
      <dgm:t>
        <a:bodyPr/>
        <a:lstStyle/>
        <a:p>
          <a:endParaRPr lang="ru-RU"/>
        </a:p>
      </dgm:t>
    </dgm:pt>
    <dgm:pt modelId="{4B924AB6-3D39-40E6-B21D-0C11A6DF25D5}">
      <dgm:prSet phldrT="[Текст]" custT="1"/>
      <dgm:spPr/>
      <dgm:t>
        <a:bodyPr/>
        <a:lstStyle/>
        <a:p>
          <a:r>
            <a:rPr lang="ru-RU" sz="2000" i="1" dirty="0" smtClean="0">
              <a:solidFill>
                <a:srgbClr val="0000FF"/>
              </a:solidFill>
              <a:latin typeface="Monotype Corsiva" pitchFamily="66" charset="0"/>
            </a:rPr>
            <a:t>фантазировать</a:t>
          </a:r>
          <a:r>
            <a:rPr lang="ru-RU" sz="2400" i="1" dirty="0" smtClean="0">
              <a:solidFill>
                <a:srgbClr val="0000FF"/>
              </a:solidFill>
              <a:latin typeface="Monotype Corsiva" pitchFamily="66" charset="0"/>
            </a:rPr>
            <a:t> в составлении моделей  эскизов клумб</a:t>
          </a:r>
          <a:r>
            <a:rPr lang="ru-RU" sz="2000" i="1" dirty="0" smtClean="0">
              <a:solidFill>
                <a:srgbClr val="0000FF"/>
              </a:solidFill>
              <a:latin typeface="Monotype Corsiva" pitchFamily="66" charset="0"/>
            </a:rPr>
            <a:t>;</a:t>
          </a:r>
          <a:endParaRPr lang="ru-RU" sz="2000" dirty="0">
            <a:solidFill>
              <a:srgbClr val="0000FF"/>
            </a:solidFill>
            <a:latin typeface="Monotype Corsiva" pitchFamily="66" charset="0"/>
          </a:endParaRPr>
        </a:p>
      </dgm:t>
    </dgm:pt>
    <dgm:pt modelId="{B60F82F6-2D13-45C3-BB28-96FBB6464BCB}" type="parTrans" cxnId="{04F3A60B-D8C4-4123-A47C-256BE3A619F5}">
      <dgm:prSet/>
      <dgm:spPr/>
      <dgm:t>
        <a:bodyPr/>
        <a:lstStyle/>
        <a:p>
          <a:endParaRPr lang="ru-RU"/>
        </a:p>
      </dgm:t>
    </dgm:pt>
    <dgm:pt modelId="{7CF34E79-A5C7-402E-8F8A-6D579652BFDA}" type="sibTrans" cxnId="{04F3A60B-D8C4-4123-A47C-256BE3A619F5}">
      <dgm:prSet/>
      <dgm:spPr/>
      <dgm:t>
        <a:bodyPr/>
        <a:lstStyle/>
        <a:p>
          <a:endParaRPr lang="ru-RU"/>
        </a:p>
      </dgm:t>
    </dgm:pt>
    <dgm:pt modelId="{4976DF00-6ECA-4D51-AC93-3500EEEB1F0E}" type="pres">
      <dgm:prSet presAssocID="{1C0CC4DD-2891-4935-B95A-9B2675322DA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5BA39CB-E71E-469A-929B-1AA9B4B25F82}" type="pres">
      <dgm:prSet presAssocID="{5F3CAEF0-AD7D-4A64-AABF-1938867392FA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6B0953-728A-4094-B872-6F75632C4EEF}" type="pres">
      <dgm:prSet presAssocID="{DD14A60E-93C2-408F-AB99-7C1939004758}" presName="space" presStyleCnt="0"/>
      <dgm:spPr/>
    </dgm:pt>
    <dgm:pt modelId="{4E240DC2-B4DC-4F0C-B06E-A36C2B72224A}" type="pres">
      <dgm:prSet presAssocID="{01AB0D4A-5370-48B0-846C-1B994755E011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BA8711-DC25-4CBC-8D35-8890F51F4676}" type="pres">
      <dgm:prSet presAssocID="{2D0790BE-CC37-44EC-BD26-FF6334E83C4B}" presName="space" presStyleCnt="0"/>
      <dgm:spPr/>
    </dgm:pt>
    <dgm:pt modelId="{78045A4D-C106-47F6-BD6F-166C175D9ED6}" type="pres">
      <dgm:prSet presAssocID="{220EB98A-11BC-4346-932F-B98C939F46E5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9F6888-D0D3-43F7-BA99-DF855D0C4672}" type="pres">
      <dgm:prSet presAssocID="{DEE97536-5597-4ED9-9F19-94422EF97014}" presName="space" presStyleCnt="0"/>
      <dgm:spPr/>
    </dgm:pt>
    <dgm:pt modelId="{D08FEE79-7E22-4AD4-BB62-CD87E226FB2B}" type="pres">
      <dgm:prSet presAssocID="{4B924AB6-3D39-40E6-B21D-0C11A6DF25D5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736819-AAAD-4CB1-A9D5-8229196E3B9B}" type="presOf" srcId="{1C0CC4DD-2891-4935-B95A-9B2675322DAB}" destId="{4976DF00-6ECA-4D51-AC93-3500EEEB1F0E}" srcOrd="0" destOrd="0" presId="urn:microsoft.com/office/officeart/2005/8/layout/venn3"/>
    <dgm:cxn modelId="{BDB511C0-9288-4C95-BF5E-8D803F5A04AC}" type="presOf" srcId="{4B924AB6-3D39-40E6-B21D-0C11A6DF25D5}" destId="{D08FEE79-7E22-4AD4-BB62-CD87E226FB2B}" srcOrd="0" destOrd="0" presId="urn:microsoft.com/office/officeart/2005/8/layout/venn3"/>
    <dgm:cxn modelId="{111066E6-D7AF-466E-ACA1-28D29F96AFDC}" type="presOf" srcId="{220EB98A-11BC-4346-932F-B98C939F46E5}" destId="{78045A4D-C106-47F6-BD6F-166C175D9ED6}" srcOrd="0" destOrd="0" presId="urn:microsoft.com/office/officeart/2005/8/layout/venn3"/>
    <dgm:cxn modelId="{FE3553B3-EF3E-4D72-944B-E9B6E4361112}" srcId="{1C0CC4DD-2891-4935-B95A-9B2675322DAB}" destId="{01AB0D4A-5370-48B0-846C-1B994755E011}" srcOrd="1" destOrd="0" parTransId="{08A7A73C-CA5D-4E19-BE63-4CCC411B1C88}" sibTransId="{2D0790BE-CC37-44EC-BD26-FF6334E83C4B}"/>
    <dgm:cxn modelId="{8EBEB2DA-1083-4322-9D03-07E8F29B80D7}" type="presOf" srcId="{5F3CAEF0-AD7D-4A64-AABF-1938867392FA}" destId="{E5BA39CB-E71E-469A-929B-1AA9B4B25F82}" srcOrd="0" destOrd="0" presId="urn:microsoft.com/office/officeart/2005/8/layout/venn3"/>
    <dgm:cxn modelId="{D1F25C10-CC1B-4353-B228-241B83BEA2C8}" type="presOf" srcId="{01AB0D4A-5370-48B0-846C-1B994755E011}" destId="{4E240DC2-B4DC-4F0C-B06E-A36C2B72224A}" srcOrd="0" destOrd="0" presId="urn:microsoft.com/office/officeart/2005/8/layout/venn3"/>
    <dgm:cxn modelId="{510299CD-07B5-40D3-B751-363E2D661E98}" srcId="{1C0CC4DD-2891-4935-B95A-9B2675322DAB}" destId="{220EB98A-11BC-4346-932F-B98C939F46E5}" srcOrd="2" destOrd="0" parTransId="{2F1C35B0-1555-4D93-A9A7-22C62CA7A4F3}" sibTransId="{DEE97536-5597-4ED9-9F19-94422EF97014}"/>
    <dgm:cxn modelId="{04F3A60B-D8C4-4123-A47C-256BE3A619F5}" srcId="{1C0CC4DD-2891-4935-B95A-9B2675322DAB}" destId="{4B924AB6-3D39-40E6-B21D-0C11A6DF25D5}" srcOrd="3" destOrd="0" parTransId="{B60F82F6-2D13-45C3-BB28-96FBB6464BCB}" sibTransId="{7CF34E79-A5C7-402E-8F8A-6D579652BFDA}"/>
    <dgm:cxn modelId="{EA56C9AA-6F8B-4FA5-A152-F85A278BDD19}" srcId="{1C0CC4DD-2891-4935-B95A-9B2675322DAB}" destId="{5F3CAEF0-AD7D-4A64-AABF-1938867392FA}" srcOrd="0" destOrd="0" parTransId="{8B03104B-9ABD-4651-84D1-CEF1017AF182}" sibTransId="{DD14A60E-93C2-408F-AB99-7C1939004758}"/>
    <dgm:cxn modelId="{C5F17275-FA73-4398-969D-4492A7AD8E54}" type="presParOf" srcId="{4976DF00-6ECA-4D51-AC93-3500EEEB1F0E}" destId="{E5BA39CB-E71E-469A-929B-1AA9B4B25F82}" srcOrd="0" destOrd="0" presId="urn:microsoft.com/office/officeart/2005/8/layout/venn3"/>
    <dgm:cxn modelId="{55A7FBB2-9524-4439-BBF8-605F70B7F4A1}" type="presParOf" srcId="{4976DF00-6ECA-4D51-AC93-3500EEEB1F0E}" destId="{9F6B0953-728A-4094-B872-6F75632C4EEF}" srcOrd="1" destOrd="0" presId="urn:microsoft.com/office/officeart/2005/8/layout/venn3"/>
    <dgm:cxn modelId="{DE399995-B5BF-48DC-92C6-2E56DB7AB84C}" type="presParOf" srcId="{4976DF00-6ECA-4D51-AC93-3500EEEB1F0E}" destId="{4E240DC2-B4DC-4F0C-B06E-A36C2B72224A}" srcOrd="2" destOrd="0" presId="urn:microsoft.com/office/officeart/2005/8/layout/venn3"/>
    <dgm:cxn modelId="{D6AFB544-E101-4F18-B88E-F63D514EC2A4}" type="presParOf" srcId="{4976DF00-6ECA-4D51-AC93-3500EEEB1F0E}" destId="{DABA8711-DC25-4CBC-8D35-8890F51F4676}" srcOrd="3" destOrd="0" presId="urn:microsoft.com/office/officeart/2005/8/layout/venn3"/>
    <dgm:cxn modelId="{41B2D470-CFD5-42EF-9A84-78E2DD95DC72}" type="presParOf" srcId="{4976DF00-6ECA-4D51-AC93-3500EEEB1F0E}" destId="{78045A4D-C106-47F6-BD6F-166C175D9ED6}" srcOrd="4" destOrd="0" presId="urn:microsoft.com/office/officeart/2005/8/layout/venn3"/>
    <dgm:cxn modelId="{27E3441F-C33E-46F9-97E7-C572F21925C6}" type="presParOf" srcId="{4976DF00-6ECA-4D51-AC93-3500EEEB1F0E}" destId="{C59F6888-D0D3-43F7-BA99-DF855D0C4672}" srcOrd="5" destOrd="0" presId="urn:microsoft.com/office/officeart/2005/8/layout/venn3"/>
    <dgm:cxn modelId="{2F5495A7-8833-4F37-925A-52EB06FC4BA2}" type="presParOf" srcId="{4976DF00-6ECA-4D51-AC93-3500EEEB1F0E}" destId="{D08FEE79-7E22-4AD4-BB62-CD87E226FB2B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5BA39CB-E71E-469A-929B-1AA9B4B25F82}">
      <dsp:nvSpPr>
        <dsp:cNvPr id="0" name=""/>
        <dsp:cNvSpPr/>
      </dsp:nvSpPr>
      <dsp:spPr>
        <a:xfrm>
          <a:off x="2448" y="1359202"/>
          <a:ext cx="2456867" cy="245686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5210" tIns="30480" rIns="13521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i="1" kern="1200" dirty="0" smtClean="0">
              <a:solidFill>
                <a:schemeClr val="bg1"/>
              </a:solidFill>
              <a:latin typeface="Monotype Corsiva" pitchFamily="66" charset="0"/>
            </a:rPr>
            <a:t>выполнять коллективное общее дело,  и решать возникающие проблемы</a:t>
          </a:r>
          <a:endParaRPr lang="ru-RU" sz="2400" b="0" kern="1200" dirty="0">
            <a:solidFill>
              <a:schemeClr val="bg1"/>
            </a:solidFill>
            <a:latin typeface="Monotype Corsiva" pitchFamily="66" charset="0"/>
          </a:endParaRPr>
        </a:p>
      </dsp:txBody>
      <dsp:txXfrm>
        <a:off x="2448" y="1359202"/>
        <a:ext cx="2456867" cy="2456867"/>
      </dsp:txXfrm>
    </dsp:sp>
    <dsp:sp modelId="{4E240DC2-B4DC-4F0C-B06E-A36C2B72224A}">
      <dsp:nvSpPr>
        <dsp:cNvPr id="0" name=""/>
        <dsp:cNvSpPr/>
      </dsp:nvSpPr>
      <dsp:spPr>
        <a:xfrm>
          <a:off x="1967942" y="1359202"/>
          <a:ext cx="2456867" cy="245686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5210" tIns="30480" rIns="13521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i="1" kern="1200" dirty="0" smtClean="0">
              <a:solidFill>
                <a:srgbClr val="FFFF00"/>
              </a:solidFill>
              <a:latin typeface="Monotype Corsiva" pitchFamily="66" charset="0"/>
            </a:rPr>
            <a:t>правильно сеять семена и выращивать рассаду растений</a:t>
          </a:r>
          <a:endParaRPr lang="ru-RU" sz="2400" kern="1200" dirty="0">
            <a:solidFill>
              <a:srgbClr val="FFFF00"/>
            </a:solidFill>
            <a:latin typeface="Monotype Corsiva" pitchFamily="66" charset="0"/>
          </a:endParaRPr>
        </a:p>
      </dsp:txBody>
      <dsp:txXfrm>
        <a:off x="1967942" y="1359202"/>
        <a:ext cx="2456867" cy="2456867"/>
      </dsp:txXfrm>
    </dsp:sp>
    <dsp:sp modelId="{78045A4D-C106-47F6-BD6F-166C175D9ED6}">
      <dsp:nvSpPr>
        <dsp:cNvPr id="0" name=""/>
        <dsp:cNvSpPr/>
      </dsp:nvSpPr>
      <dsp:spPr>
        <a:xfrm>
          <a:off x="3933436" y="1359202"/>
          <a:ext cx="2456867" cy="245686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5210" tIns="25400" rIns="13521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kern="1200" dirty="0" smtClean="0">
              <a:latin typeface="Monotype Corsiva" pitchFamily="66" charset="0"/>
            </a:rPr>
            <a:t>проводить простейшие эксперименты,  наблюдать за ростом и развитием растений </a:t>
          </a:r>
          <a:r>
            <a:rPr lang="ru-RU" sz="2000" i="1" kern="1200" dirty="0" smtClean="0"/>
            <a:t>; </a:t>
          </a:r>
          <a:endParaRPr lang="ru-RU" sz="2000" kern="1200" dirty="0">
            <a:latin typeface="Monotype Corsiva" pitchFamily="66" charset="0"/>
          </a:endParaRPr>
        </a:p>
      </dsp:txBody>
      <dsp:txXfrm>
        <a:off x="3933436" y="1359202"/>
        <a:ext cx="2456867" cy="2456867"/>
      </dsp:txXfrm>
    </dsp:sp>
    <dsp:sp modelId="{D08FEE79-7E22-4AD4-BB62-CD87E226FB2B}">
      <dsp:nvSpPr>
        <dsp:cNvPr id="0" name=""/>
        <dsp:cNvSpPr/>
      </dsp:nvSpPr>
      <dsp:spPr>
        <a:xfrm>
          <a:off x="5898930" y="1359202"/>
          <a:ext cx="2456867" cy="245686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5210" tIns="25400" rIns="13521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kern="1200" dirty="0" smtClean="0">
              <a:solidFill>
                <a:srgbClr val="0000FF"/>
              </a:solidFill>
              <a:latin typeface="Monotype Corsiva" pitchFamily="66" charset="0"/>
            </a:rPr>
            <a:t>фантазировать</a:t>
          </a:r>
          <a:r>
            <a:rPr lang="ru-RU" sz="2400" i="1" kern="1200" dirty="0" smtClean="0">
              <a:solidFill>
                <a:srgbClr val="0000FF"/>
              </a:solidFill>
              <a:latin typeface="Monotype Corsiva" pitchFamily="66" charset="0"/>
            </a:rPr>
            <a:t> в составлении моделей  эскизов клумб</a:t>
          </a:r>
          <a:r>
            <a:rPr lang="ru-RU" sz="2000" i="1" kern="1200" dirty="0" smtClean="0">
              <a:solidFill>
                <a:srgbClr val="0000FF"/>
              </a:solidFill>
              <a:latin typeface="Monotype Corsiva" pitchFamily="66" charset="0"/>
            </a:rPr>
            <a:t>;</a:t>
          </a:r>
          <a:endParaRPr lang="ru-RU" sz="2000" kern="1200" dirty="0">
            <a:solidFill>
              <a:srgbClr val="0000FF"/>
            </a:solidFill>
            <a:latin typeface="Monotype Corsiva" pitchFamily="66" charset="0"/>
          </a:endParaRPr>
        </a:p>
      </dsp:txBody>
      <dsp:txXfrm>
        <a:off x="5898930" y="1359202"/>
        <a:ext cx="2456867" cy="24568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F5EB9F6-1593-4673-A7FA-B2CD10EE677B}" type="datetimeFigureOut">
              <a:rPr lang="ru-RU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1DB8BAA-F8A6-45A2-95DD-4C97752B44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301C54C-D517-40D1-AB57-CC663C67152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301C54C-D517-40D1-AB57-CC663C67152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301C54C-D517-40D1-AB57-CC663C67152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301C54C-D517-40D1-AB57-CC663C67152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301C54C-D517-40D1-AB57-CC663C67152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301C54C-D517-40D1-AB57-CC663C67152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301C54C-D517-40D1-AB57-CC663C67152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301C54C-D517-40D1-AB57-CC663C67152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301C54C-D517-40D1-AB57-CC663C67152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54FB1-81BD-44E0-BC22-2A5796285AFF}" type="datetime1">
              <a:rPr lang="ru-RU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BD72F-1A73-460F-8C69-66D177ED9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41D16-FF21-49ED-978B-61A22149ACDE}" type="datetime1">
              <a:rPr lang="ru-RU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4E7E2-C7AE-402C-8EED-C936C337E5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F56A7-CE13-4424-9F16-4075F93F30C4}" type="datetime1">
              <a:rPr lang="ru-RU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3975F-E32F-4942-91DF-25B6592514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F6442-6D14-4AC6-A972-F4BC411E6526}" type="datetime1">
              <a:rPr lang="ru-RU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69023-07BD-4F59-AFCE-5686E9BCF1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3DE5C-9961-43C2-A48E-2E23F5E9407F}" type="datetime1">
              <a:rPr lang="ru-RU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D567D-C4A5-4868-9959-BDE8C2B96F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872A6-8ED3-4CD9-B4F8-73FAFF54FDCD}" type="datetime1">
              <a:rPr lang="ru-RU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C7E29-148E-4232-BA15-25AADF7233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B7C3C-C767-4798-9ECA-B3FD6A8A8E1B}" type="datetime1">
              <a:rPr lang="ru-RU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BA942-F3E8-45B6-B172-F40217DD8E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A5521-E6B0-4ECA-B608-5D2426459774}" type="datetime1">
              <a:rPr lang="ru-RU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1E1B7-E748-499E-AF03-018740528E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5D5F8-2223-48BE-A33B-278D46E93B45}" type="datetime1">
              <a:rPr lang="ru-RU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C1101-E7FF-4917-A468-04F75E1614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1297F-4601-47B7-8FC9-501A008156EC}" type="datetime1">
              <a:rPr lang="ru-RU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7183A-C352-47FB-B02C-27E047552E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20270-E9AD-44BC-B0C7-D5F64538B721}" type="datetime1">
              <a:rPr lang="ru-RU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767F6-CBE2-49AA-B7FF-9BDDF3CFE8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5C40384-59F9-43F2-B114-D36570ED2D86}" type="datetime1">
              <a:rPr lang="ru-RU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568164C-9A28-4F92-91CC-88A4EABDA6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4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4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4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4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53;&#1077;%20&#1088;&#1074;&#1080;&#1090;&#1077;%20&#1094;&#1074;&#1077;&#1090;&#1099;.wmv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 rot="20423609">
            <a:off x="1557621" y="664511"/>
            <a:ext cx="5774348" cy="5380660"/>
          </a:xfrm>
        </p:spPr>
        <p:txBody>
          <a:bodyPr/>
          <a:lstStyle/>
          <a:p>
            <a:r>
              <a:rPr lang="ru-RU" sz="6600" b="1" dirty="0" smtClean="0">
                <a:solidFill>
                  <a:srgbClr val="0070C0"/>
                </a:solidFill>
              </a:rPr>
              <a:t> Проект </a:t>
            </a:r>
            <a:r>
              <a:rPr lang="ru-RU" sz="3600" dirty="0" smtClean="0"/>
              <a:t> 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  <a:t>1 «Б» класса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5400" b="1" dirty="0" smtClean="0">
                <a:solidFill>
                  <a:srgbClr val="FF0000"/>
                </a:solidFill>
              </a:rPr>
              <a:t>«Пусть будет нарядна Земля...»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2052" name="Picture 3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951446">
            <a:off x="7842250" y="538163"/>
            <a:ext cx="725488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297392">
            <a:off x="6931832" y="530428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306969">
            <a:off x="7320504" y="1069886"/>
            <a:ext cx="1579563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5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24544" y="4362450"/>
            <a:ext cx="24193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261343">
            <a:off x="881655" y="5283378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82093" flipH="1">
            <a:off x="4067175" y="5273675"/>
            <a:ext cx="221615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Текст 2"/>
          <p:cNvSpPr>
            <a:spLocks noGrp="1"/>
          </p:cNvSpPr>
          <p:nvPr>
            <p:ph type="body" idx="1"/>
          </p:nvPr>
        </p:nvSpPr>
        <p:spPr>
          <a:xfrm>
            <a:off x="4644008" y="3717032"/>
            <a:ext cx="3857652" cy="2428892"/>
          </a:xfrm>
          <a:solidFill>
            <a:srgbClr val="CC66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000" i="1" dirty="0" smtClean="0">
                <a:solidFill>
                  <a:srgbClr val="FFFF00"/>
                </a:solidFill>
              </a:rPr>
              <a:t>Наблюдение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-измерение рассады каждую неделю;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-наблюдение в течение дня;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 -наблюдение в течение месяца.</a:t>
            </a:r>
          </a:p>
          <a:p>
            <a:endParaRPr lang="ru-RU" sz="1800" dirty="0" smtClean="0">
              <a:solidFill>
                <a:schemeClr val="tx1"/>
              </a:solidFill>
            </a:endParaRPr>
          </a:p>
          <a:p>
            <a:endParaRPr lang="ru-RU" sz="1800" dirty="0" smtClean="0">
              <a:solidFill>
                <a:schemeClr val="tx1"/>
              </a:solidFill>
            </a:endParaRPr>
          </a:p>
        </p:txBody>
      </p:sp>
      <p:sp>
        <p:nvSpPr>
          <p:cNvPr id="7173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268760"/>
            <a:ext cx="3898901" cy="2071702"/>
          </a:xfrm>
          <a:solidFill>
            <a:srgbClr val="CC66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600" dirty="0" smtClean="0"/>
              <a:t> 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pPr algn="ctr"/>
            <a:r>
              <a:rPr lang="ru-RU" sz="2000" i="1" dirty="0" smtClean="0">
                <a:solidFill>
                  <a:srgbClr val="FFFF00"/>
                </a:solidFill>
              </a:rPr>
              <a:t>Уход</a:t>
            </a:r>
          </a:p>
          <a:p>
            <a:r>
              <a:rPr lang="ru-RU" sz="1600" dirty="0" smtClean="0"/>
              <a:t>-ежедневное поворачивание стаканчиков с рассадой   от солнышка:</a:t>
            </a:r>
          </a:p>
          <a:p>
            <a:r>
              <a:rPr lang="ru-RU" sz="1600" dirty="0" smtClean="0"/>
              <a:t>- полив 2 – 3 раза в неделю в зависимости от состояния почвы;</a:t>
            </a:r>
          </a:p>
          <a:p>
            <a:r>
              <a:rPr lang="ru-RU" sz="1600" dirty="0" smtClean="0"/>
              <a:t>-   подсыпание почвы в стаканчики с декоративной капустой</a:t>
            </a:r>
            <a:r>
              <a:rPr lang="ru-RU" dirty="0" smtClean="0"/>
              <a:t>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282" y="214290"/>
            <a:ext cx="8572560" cy="1000132"/>
          </a:xfrm>
          <a:prstGeom prst="roundRect">
            <a:avLst/>
          </a:prstGeom>
          <a:solidFill>
            <a:srgbClr val="AB0043">
              <a:alpha val="69804"/>
            </a:srgbClr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Уход и наблюдения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ф\Pictures\2009-04-25 001\SDC163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68760"/>
            <a:ext cx="3312368" cy="2484276"/>
          </a:xfrm>
          <a:prstGeom prst="rect">
            <a:avLst/>
          </a:prstGeom>
          <a:noFill/>
        </p:spPr>
      </p:pic>
      <p:pic>
        <p:nvPicPr>
          <p:cNvPr id="3076" name="Picture 4" descr="C:\Users\ф\Pictures\2009-04-25 001\SDC164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89040"/>
            <a:ext cx="3803915" cy="28529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7B7C3C-C767-4798-9ECA-B3FD6A8A8E1B}" type="datetime1">
              <a:rPr lang="ru-RU" smtClean="0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1BA942-F3E8-45B6-B172-F40217DD8EBD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83568" y="672461"/>
          <a:ext cx="7992892" cy="5830291"/>
        </p:xfrm>
        <a:graphic>
          <a:graphicData uri="http://schemas.openxmlformats.org/drawingml/2006/table">
            <a:tbl>
              <a:tblPr/>
              <a:tblGrid>
                <a:gridCol w="2382511"/>
                <a:gridCol w="851716"/>
                <a:gridCol w="851716"/>
                <a:gridCol w="954617"/>
                <a:gridCol w="936104"/>
                <a:gridCol w="1008112"/>
                <a:gridCol w="1008116"/>
              </a:tblGrid>
              <a:tr h="10706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                  Неделя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Название растений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1 неделя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2 неделя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3 неделя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4 неделя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5 неделя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6 неделя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28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Calibri"/>
                          <a:cs typeface="Times New Roman"/>
                        </a:rPr>
                        <a:t>Бархатцы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1см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2см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3см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5см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5,5 см 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8см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28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Calibri"/>
                          <a:cs typeface="Times New Roman"/>
                        </a:rPr>
                        <a:t>Космея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1см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2см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4см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6см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7см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10см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14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Calibri"/>
                          <a:cs typeface="Times New Roman"/>
                        </a:rPr>
                        <a:t>Виола (анютины глазки)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---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1см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2см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3см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4см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5 см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28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Calibri"/>
                          <a:cs typeface="Times New Roman"/>
                        </a:rPr>
                        <a:t>Астра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---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1см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1,5см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2,5 см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4см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7 см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68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Calibri"/>
                          <a:cs typeface="Times New Roman"/>
                        </a:rPr>
                        <a:t>Ноготки (календула)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1см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2см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2,5см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4 см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4,5 см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6 см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28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Calibri"/>
                          <a:cs typeface="Times New Roman"/>
                        </a:rPr>
                        <a:t>Петуния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---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1см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2см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3см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3.5 см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5 см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971600" y="0"/>
            <a:ext cx="69871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Таблица учета посаженных семян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ВЫВОД: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1BA942-F3E8-45B6-B172-F40217DD8EBD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95536" y="1772816"/>
            <a:ext cx="763284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Разные растения,</a:t>
            </a:r>
          </a:p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 при одинаковых условиях,</a:t>
            </a:r>
          </a:p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 развиваются по разному…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Содержимое 11"/>
          <p:cNvGraphicFramePr>
            <a:graphicFrameLocks noGrp="1"/>
          </p:cNvGraphicFramePr>
          <p:nvPr>
            <p:ph sz="half" idx="2"/>
          </p:nvPr>
        </p:nvGraphicFramePr>
        <p:xfrm>
          <a:off x="285720" y="1643050"/>
          <a:ext cx="8358246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357158" y="285728"/>
            <a:ext cx="8572560" cy="1214446"/>
          </a:xfrm>
          <a:prstGeom prst="roundRect">
            <a:avLst/>
          </a:prstGeom>
          <a:solidFill>
            <a:srgbClr val="AB0043">
              <a:alpha val="69804"/>
            </a:srgbClr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результате работы над проектом мы научились: </a:t>
            </a:r>
            <a:r>
              <a:rPr lang="ru-RU" sz="3200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i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 bwMode="auto">
          <a:xfrm>
            <a:off x="428596" y="1428736"/>
            <a:ext cx="8429684" cy="5214950"/>
          </a:xfrm>
          <a:prstGeom prst="rect">
            <a:avLst/>
          </a:prstGeom>
          <a:solidFill>
            <a:srgbClr val="CC66FF">
              <a:alpha val="60000"/>
            </a:srgbClr>
          </a:solidFill>
          <a:ln w="9525" cap="flat" cmpd="sng" algn="ctr">
            <a:solidFill>
              <a:schemeClr val="accent4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  <a:scene3d>
            <a:camera prst="perspectiveAbove"/>
            <a:lightRig rig="threePt" dir="t"/>
          </a:scene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14" name="Схема 13"/>
          <p:cNvGraphicFramePr/>
          <p:nvPr/>
        </p:nvGraphicFramePr>
        <p:xfrm>
          <a:off x="395536" y="1124744"/>
          <a:ext cx="835824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7B7C3C-C767-4798-9ECA-B3FD6A8A8E1B}" type="datetime1">
              <a:rPr lang="ru-RU" smtClean="0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1BA942-F3E8-45B6-B172-F40217DD8EBD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pic>
        <p:nvPicPr>
          <p:cNvPr id="10" name="Picture 4" descr="E:\DCIM\100PHOTO\SDC1666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" y="260648"/>
            <a:ext cx="8291264" cy="6218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7B7C3C-C767-4798-9ECA-B3FD6A8A8E1B}" type="datetime1">
              <a:rPr lang="ru-RU" smtClean="0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1BA942-F3E8-45B6-B172-F40217DD8EBD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pic>
        <p:nvPicPr>
          <p:cNvPr id="10" name="Picture 3" descr="E:\DCIM\100PHOTO\SDC1666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r="2212" b="9126"/>
          <a:stretch>
            <a:fillRect/>
          </a:stretch>
        </p:blipFill>
        <p:spPr bwMode="auto">
          <a:xfrm>
            <a:off x="35496" y="188640"/>
            <a:ext cx="8989744" cy="626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7B7C3C-C767-4798-9ECA-B3FD6A8A8E1B}" type="datetime1">
              <a:rPr lang="ru-RU" smtClean="0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1BA942-F3E8-45B6-B172-F40217DD8EBD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2050" name="Picture 2" descr="E:\DCIM\100PHOTO\SDC1666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29240"/>
            <a:ext cx="8453493" cy="6340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7B7C3C-C767-4798-9ECA-B3FD6A8A8E1B}" type="datetime1">
              <a:rPr lang="ru-RU" smtClean="0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1BA942-F3E8-45B6-B172-F40217DD8EBD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3074" name="Picture 2" descr="E:\DCIM\100PHOTO\SDC1667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04664"/>
            <a:ext cx="8147248" cy="6110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7B7C3C-C767-4798-9ECA-B3FD6A8A8E1B}" type="datetime1">
              <a:rPr lang="ru-RU" smtClean="0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1BA942-F3E8-45B6-B172-F40217DD8EBD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pic>
        <p:nvPicPr>
          <p:cNvPr id="4098" name="Picture 2" descr="E:\DCIM\100PHOTO\SDC1667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04664"/>
            <a:ext cx="8310712" cy="62330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7B7C3C-C767-4798-9ECA-B3FD6A8A8E1B}" type="datetime1">
              <a:rPr lang="ru-RU" smtClean="0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1BA942-F3E8-45B6-B172-F40217DD8EBD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pic>
        <p:nvPicPr>
          <p:cNvPr id="5122" name="Picture 2" descr="E:\DCIM\100PHOTO\SDC1667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979" y="365244"/>
            <a:ext cx="8309477" cy="62321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3F6442-6D14-4AC6-A972-F4BC411E6526}" type="datetime1">
              <a:rPr lang="ru-RU" smtClean="0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69023-07BD-4F59-AFCE-5686E9BCF10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619672" y="548680"/>
            <a:ext cx="6277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АКТУАЛЬНОСТЬ ПРОЕКТА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1196752"/>
            <a:ext cx="777686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Школьная территория– неотъемлемая часть истории школы, ее наследие. Проект  позволяет учащимся,  прикоснуться к историческому прошлому школы, ее настоящему и будущему, внести частичку своего труда в окружающую красоту. Работа в этом проекте дает возможность  развивать в учащихся патриотические качества, активную жизненную позицию и развивать у ребят способности художников, дизайнеров, садоводов, исследователей. Таким образом, проект</a:t>
            </a:r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</a:rPr>
              <a:t>« ПУСТЬ БУДЕТ НАРЯДНА ЗЕМЛЯ…»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направлен на решение экологических, педагогических и социальных проблем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7B7C3C-C767-4798-9ECA-B3FD6A8A8E1B}" type="datetime1">
              <a:rPr lang="ru-RU" smtClean="0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1BA942-F3E8-45B6-B172-F40217DD8EBD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pic>
        <p:nvPicPr>
          <p:cNvPr id="1026" name="Picture 2" descr="E:\DCIM\100PHOTO\SDC1666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6061" b="13131"/>
          <a:stretch>
            <a:fillRect/>
          </a:stretch>
        </p:blipFill>
        <p:spPr bwMode="auto">
          <a:xfrm>
            <a:off x="75687" y="332656"/>
            <a:ext cx="9032817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7B7C3C-C767-4798-9ECA-B3FD6A8A8E1B}" type="datetime1">
              <a:rPr lang="ru-RU" smtClean="0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1BA942-F3E8-45B6-B172-F40217DD8EBD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pic>
        <p:nvPicPr>
          <p:cNvPr id="6146" name="Picture 2" descr="E:\DCIM\100PHOTO\SDC1667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9" y="257232"/>
            <a:ext cx="8357483" cy="6268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57158" y="285728"/>
            <a:ext cx="8358246" cy="1214446"/>
          </a:xfrm>
          <a:prstGeom prst="roundRect">
            <a:avLst/>
          </a:prstGeom>
          <a:solidFill>
            <a:srgbClr val="AB0043">
              <a:alpha val="69804"/>
            </a:srgbClr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У нас получилось!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Критерии оценки проекта.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55576" y="1556792"/>
            <a:ext cx="4214842" cy="1214446"/>
          </a:xfrm>
          <a:prstGeom prst="roundRect">
            <a:avLst/>
          </a:prstGeom>
          <a:gradFill>
            <a:gsLst>
              <a:gs pos="0">
                <a:srgbClr val="FFFF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1. Достигнут конечный результат.  Мы освоили первые простейшие навыки в искусстве выращивания цветов</a:t>
            </a:r>
          </a:p>
          <a:p>
            <a:pPr algn="ctr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3568" y="2852936"/>
            <a:ext cx="4643470" cy="1214446"/>
          </a:xfrm>
          <a:prstGeom prst="roundRect">
            <a:avLst/>
          </a:prstGeom>
          <a:gradFill>
            <a:gsLst>
              <a:gs pos="0">
                <a:srgbClr val="FFFF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3568" y="4149080"/>
            <a:ext cx="4500594" cy="1285884"/>
          </a:xfrm>
          <a:prstGeom prst="roundRect">
            <a:avLst/>
          </a:prstGeom>
          <a:gradFill>
            <a:gsLst>
              <a:gs pos="0">
                <a:srgbClr val="FFFF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3. Результат нашего проекта может быть использован другим коллективом.</a:t>
            </a:r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5373216"/>
            <a:ext cx="5040560" cy="1224136"/>
          </a:xfrm>
          <a:prstGeom prst="roundRect">
            <a:avLst/>
          </a:prstGeom>
          <a:gradFill>
            <a:gsLst>
              <a:gs pos="0">
                <a:srgbClr val="FFFF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 smtClean="0">
              <a:solidFill>
                <a:srgbClr val="0000FF"/>
              </a:solidFill>
            </a:endParaRPr>
          </a:p>
          <a:p>
            <a:r>
              <a:rPr lang="ru-RU" dirty="0" smtClean="0">
                <a:solidFill>
                  <a:srgbClr val="0000FF"/>
                </a:solidFill>
              </a:rPr>
              <a:t>4. Высадили нашу рассаду на пришкольный участок</a:t>
            </a:r>
          </a:p>
          <a:p>
            <a:pPr algn="ctr"/>
            <a:endParaRPr lang="ru-RU" dirty="0" smtClean="0">
              <a:solidFill>
                <a:srgbClr val="0000FF"/>
              </a:solidFill>
            </a:endParaRPr>
          </a:p>
          <a:p>
            <a:pPr algn="ctr"/>
            <a:r>
              <a:rPr lang="ru-RU" dirty="0" smtClean="0">
                <a:solidFill>
                  <a:srgbClr val="0000FF"/>
                </a:solidFill>
              </a:rPr>
              <a:t>5. Мы получили удовольствие от самой работы</a:t>
            </a:r>
            <a:r>
              <a:rPr lang="ru-RU" dirty="0" smtClean="0"/>
              <a:t>!</a:t>
            </a:r>
          </a:p>
          <a:p>
            <a:pPr algn="ctr"/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27584" y="2852936"/>
            <a:ext cx="435771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2. Создана дружная активная команда участников проекта готовая продолжать  осуществлять новые идеи по созданию клумбы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098" name="Picture 2" descr="C:\Users\ф\Pictures\2009-05-16 001\SDC165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628800"/>
            <a:ext cx="2088232" cy="2784309"/>
          </a:xfrm>
          <a:prstGeom prst="rect">
            <a:avLst/>
          </a:prstGeom>
          <a:noFill/>
        </p:spPr>
      </p:pic>
      <p:pic>
        <p:nvPicPr>
          <p:cNvPr id="4100" name="Picture 4" descr="C:\Users\ф\Pictures\2009-05-16 001\SDC165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509120"/>
            <a:ext cx="2843808" cy="2132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3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3951446">
            <a:off x="6642993" y="1594852"/>
            <a:ext cx="725488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02608">
            <a:off x="5635688" y="962475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293031">
            <a:off x="6040067" y="233173"/>
            <a:ext cx="1579563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5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645024"/>
            <a:ext cx="24193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261343">
            <a:off x="1745751" y="5283378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82093" flipH="1">
            <a:off x="2118656" y="4351504"/>
            <a:ext cx="221615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ф\Pictures\2009-05-19 001\SDC166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04664"/>
            <a:ext cx="4427984" cy="3320988"/>
          </a:xfrm>
          <a:prstGeom prst="rect">
            <a:avLst/>
          </a:prstGeom>
          <a:noFill/>
        </p:spPr>
      </p:pic>
      <p:pic>
        <p:nvPicPr>
          <p:cNvPr id="5124" name="Picture 4" descr="C:\Users\ф\Pictures\2009-05-19 001\SDC166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88499" y="3717032"/>
            <a:ext cx="4187957" cy="314096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292080" y="2204864"/>
            <a:ext cx="364202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Защита групп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 проекта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3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3951446">
            <a:off x="7842250" y="538163"/>
            <a:ext cx="725488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02608">
            <a:off x="8194675" y="-28575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293031">
            <a:off x="7816850" y="733425"/>
            <a:ext cx="1579563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5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362450"/>
            <a:ext cx="24193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261343">
            <a:off x="1412875" y="5283200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82093" flipH="1">
            <a:off x="4067175" y="5273675"/>
            <a:ext cx="221615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C:\Users\ф\Pictures\проект\SDC166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60648"/>
            <a:ext cx="3995936" cy="299695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6152" name="Picture 8" descr="C:\Users\ф\Pictures\проект\SDC1663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64020" y="188640"/>
            <a:ext cx="4128459" cy="3096344"/>
          </a:xfrm>
          <a:prstGeom prst="rect">
            <a:avLst/>
          </a:prstGeom>
          <a:noFill/>
        </p:spPr>
      </p:pic>
      <p:pic>
        <p:nvPicPr>
          <p:cNvPr id="20" name="Picture 6" descr="C:\Users\ф\Pictures\проект\SDC1665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1720" y="3384376"/>
            <a:ext cx="45720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340768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2052" name="Picture 3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3951446">
            <a:off x="7842250" y="538163"/>
            <a:ext cx="725488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02608">
            <a:off x="8194675" y="-28575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293031">
            <a:off x="7816850" y="733425"/>
            <a:ext cx="1579563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5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362450"/>
            <a:ext cx="24193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261343">
            <a:off x="1412875" y="5283200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82093" flipH="1">
            <a:off x="4067175" y="5273675"/>
            <a:ext cx="221615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286000" y="22748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. </a:t>
            </a:r>
          </a:p>
        </p:txBody>
      </p:sp>
      <p:pic>
        <p:nvPicPr>
          <p:cNvPr id="16" name="Picture 13" descr="C:\Users\ф\Pictures\проект\SDC166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340768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2052" name="Picture 3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3951446">
            <a:off x="7842250" y="538163"/>
            <a:ext cx="725488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02608">
            <a:off x="8194675" y="-28575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293031">
            <a:off x="7816850" y="733425"/>
            <a:ext cx="1579563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5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362450"/>
            <a:ext cx="24193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261343">
            <a:off x="1412875" y="5283200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82093" flipH="1">
            <a:off x="4067175" y="5273675"/>
            <a:ext cx="221615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C:\Users\ф\Pictures\проект\SDC166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5" name="Picture 3" descr="C:\Users\ф\Pictures\проект\SDC166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3F6442-6D14-4AC6-A972-F4BC411E6526}" type="datetime1">
              <a:rPr lang="ru-RU" smtClean="0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69023-07BD-4F59-AFCE-5686E9BCF10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pic>
        <p:nvPicPr>
          <p:cNvPr id="7" name="Не рвите цветы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67544" y="332656"/>
            <a:ext cx="8267899" cy="62009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3F6442-6D14-4AC6-A972-F4BC411E6526}" type="datetime1">
              <a:rPr lang="ru-RU" smtClean="0"/>
              <a:pPr>
                <a:defRPr/>
              </a:pPr>
              <a:t>23.05.2012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69023-07BD-4F59-AFCE-5686E9BCF10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39552" y="764704"/>
            <a:ext cx="640871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dirty="0" smtClean="0">
                <a:solidFill>
                  <a:srgbClr val="FF0000"/>
                </a:solidFill>
              </a:rPr>
              <a:t>СПАСИБО </a:t>
            </a:r>
          </a:p>
          <a:p>
            <a:pPr algn="ctr"/>
            <a:r>
              <a:rPr lang="ru-RU" sz="6600" b="1" i="1" dirty="0" smtClean="0">
                <a:solidFill>
                  <a:srgbClr val="FF0000"/>
                </a:solidFill>
              </a:rPr>
              <a:t>ЗА</a:t>
            </a:r>
            <a:endParaRPr lang="ru-RU" sz="72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7200" b="1" i="1" dirty="0" smtClean="0">
                <a:solidFill>
                  <a:srgbClr val="FF0000"/>
                </a:solidFill>
              </a:rPr>
              <a:t>ВНИМАНИЕ!</a:t>
            </a:r>
            <a:endParaRPr lang="ru-RU" sz="6600" b="1" i="1" dirty="0">
              <a:solidFill>
                <a:srgbClr val="FF0000"/>
              </a:solidFill>
            </a:endParaRPr>
          </a:p>
        </p:txBody>
      </p:sp>
      <p:pic>
        <p:nvPicPr>
          <p:cNvPr id="8" name="Picture 5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68145">
            <a:off x="0" y="3789039"/>
            <a:ext cx="2627784" cy="2710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47479">
            <a:off x="1285703" y="4526008"/>
            <a:ext cx="24193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21747">
            <a:off x="2588958" y="4460768"/>
            <a:ext cx="24193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477439">
            <a:off x="5268363" y="870768"/>
            <a:ext cx="24193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21176">
            <a:off x="6532656" y="2173910"/>
            <a:ext cx="24193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24650" y="260648"/>
            <a:ext cx="24193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306969">
            <a:off x="243931" y="997877"/>
            <a:ext cx="1579563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764704"/>
            <a:ext cx="6400800" cy="1752600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9200" b="1" dirty="0" smtClean="0">
                <a:solidFill>
                  <a:srgbClr val="FF0000"/>
                </a:solidFill>
              </a:rPr>
              <a:t>Цель проекта: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14400" b="1" dirty="0" smtClean="0">
                <a:solidFill>
                  <a:schemeClr val="tx2"/>
                </a:solidFill>
              </a:rPr>
              <a:t>-Создание условий для экологического и трудового воспитания и образования, повышения социальной активности учащихся через включение их в практическую деятельность по декоративному оформлению пришкольной территории</a:t>
            </a:r>
          </a:p>
        </p:txBody>
      </p:sp>
      <p:pic>
        <p:nvPicPr>
          <p:cNvPr id="2052" name="Picture 3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3951446">
            <a:off x="7842250" y="538163"/>
            <a:ext cx="725488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02608">
            <a:off x="6931833" y="458420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293031">
            <a:off x="7320505" y="997877"/>
            <a:ext cx="1579563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5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96552" y="4362450"/>
            <a:ext cx="24193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261343">
            <a:off x="2969886" y="5699046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82093" flipH="1">
            <a:off x="1110543" y="5359614"/>
            <a:ext cx="221615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0"/>
            <a:ext cx="7992888" cy="6453336"/>
          </a:xfrm>
        </p:spPr>
        <p:txBody>
          <a:bodyPr rtlCol="0">
            <a:normAutofit fontScale="32500" lnSpcReduction="20000"/>
          </a:bodyPr>
          <a:lstStyle/>
          <a:p>
            <a:endParaRPr lang="ru-RU" sz="16000" b="1" i="1" dirty="0" smtClean="0">
              <a:solidFill>
                <a:srgbClr val="FF0000"/>
              </a:solidFill>
            </a:endParaRPr>
          </a:p>
          <a:p>
            <a:r>
              <a:rPr lang="ru-RU" sz="16000" b="1" i="1" dirty="0" smtClean="0">
                <a:solidFill>
                  <a:srgbClr val="FF0000"/>
                </a:solidFill>
              </a:rPr>
              <a:t>ЗАДАЧИ:</a:t>
            </a:r>
            <a:endParaRPr lang="ru-RU" sz="6200" b="1" i="1" dirty="0" smtClean="0">
              <a:solidFill>
                <a:srgbClr val="002060"/>
              </a:solidFill>
            </a:endParaRPr>
          </a:p>
          <a:p>
            <a:r>
              <a:rPr lang="ru-RU" sz="16000" b="1" i="1" dirty="0" smtClean="0">
                <a:solidFill>
                  <a:srgbClr val="FFC000"/>
                </a:solidFill>
              </a:rPr>
              <a:t>Образовательные: </a:t>
            </a:r>
            <a:endParaRPr lang="ru-RU" sz="16000" b="1" dirty="0" smtClean="0">
              <a:solidFill>
                <a:srgbClr val="FFC000"/>
              </a:solidFill>
            </a:endParaRPr>
          </a:p>
          <a:p>
            <a:r>
              <a:rPr lang="ru-RU" sz="11200" b="1" dirty="0" smtClean="0">
                <a:solidFill>
                  <a:srgbClr val="002060"/>
                </a:solidFill>
              </a:rPr>
              <a:t>- углубление знаний о разнообразии зелёных насаждений как одного из средств декоративного оформления территории; </a:t>
            </a:r>
          </a:p>
          <a:p>
            <a:r>
              <a:rPr lang="ru-RU" sz="11200" b="1" dirty="0" smtClean="0">
                <a:solidFill>
                  <a:srgbClr val="002060"/>
                </a:solidFill>
              </a:rPr>
              <a:t>- знакомство с основами цветоводства и агротехническими приёмами выращивания растений. </a:t>
            </a:r>
          </a:p>
        </p:txBody>
      </p:sp>
      <p:pic>
        <p:nvPicPr>
          <p:cNvPr id="2052" name="Picture 3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3951446">
            <a:off x="7842250" y="538163"/>
            <a:ext cx="725488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02608">
            <a:off x="8194675" y="-28575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293031">
            <a:off x="7816850" y="733425"/>
            <a:ext cx="1579563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5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96552" y="4362450"/>
            <a:ext cx="24193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261343">
            <a:off x="1412875" y="5283200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82093" flipH="1">
            <a:off x="4067175" y="5273675"/>
            <a:ext cx="221615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404664"/>
            <a:ext cx="7992888" cy="5112568"/>
          </a:xfrm>
        </p:spPr>
        <p:txBody>
          <a:bodyPr rtlCol="0">
            <a:noAutofit/>
          </a:bodyPr>
          <a:lstStyle/>
          <a:p>
            <a:r>
              <a:rPr lang="ru-RU" sz="4000" b="1" i="1" dirty="0" smtClean="0">
                <a:solidFill>
                  <a:srgbClr val="FFC000"/>
                </a:solidFill>
              </a:rPr>
              <a:t>Воспитательные: </a:t>
            </a:r>
            <a:endParaRPr lang="ru-RU" sz="4000" b="1" dirty="0" smtClean="0">
              <a:solidFill>
                <a:srgbClr val="FFC000"/>
              </a:solidFill>
            </a:endParaRPr>
          </a:p>
          <a:p>
            <a:r>
              <a:rPr lang="ru-RU" sz="4000" b="1" dirty="0" smtClean="0">
                <a:solidFill>
                  <a:srgbClr val="002060"/>
                </a:solidFill>
              </a:rPr>
              <a:t>- воспитание чувства прекрасного по отношению к природе родного края,  трудолюбия; 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- воспитание чувства ответственности за сохранение  зеленых насаждений; 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- воспитание общей культуры . </a:t>
            </a:r>
          </a:p>
          <a:p>
            <a:pPr fontAlgn="auto">
              <a:spcAft>
                <a:spcPts val="0"/>
              </a:spcAft>
              <a:defRPr/>
            </a:pPr>
            <a:endParaRPr lang="ru-RU" sz="7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 dirty="0" smtClean="0"/>
          </a:p>
        </p:txBody>
      </p:sp>
      <p:pic>
        <p:nvPicPr>
          <p:cNvPr id="2052" name="Picture 3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3951446">
            <a:off x="7842250" y="538163"/>
            <a:ext cx="725488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02608">
            <a:off x="8194675" y="-28575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293031">
            <a:off x="7816850" y="733425"/>
            <a:ext cx="1579563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5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12576" y="4362450"/>
            <a:ext cx="24193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261343">
            <a:off x="1097678" y="5283378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82093" flipH="1">
            <a:off x="6788906" y="5359616"/>
            <a:ext cx="221615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340768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2052" name="Picture 3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3951446">
            <a:off x="7842250" y="538163"/>
            <a:ext cx="725488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02608">
            <a:off x="8194675" y="-28575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293031">
            <a:off x="7816850" y="733425"/>
            <a:ext cx="1579563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5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468560" y="4362450"/>
            <a:ext cx="24193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261343">
            <a:off x="1412875" y="5283200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82093" flipH="1">
            <a:off x="4067175" y="5273675"/>
            <a:ext cx="221615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899592" y="404664"/>
            <a:ext cx="7632848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C000"/>
                </a:solidFill>
              </a:rPr>
              <a:t>Развивающие: </a:t>
            </a:r>
            <a:endParaRPr lang="ru-RU" sz="4400" b="1" dirty="0" smtClean="0">
              <a:solidFill>
                <a:srgbClr val="FFC00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- развитие творческого мышления, навыков исследовательской работы; 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- развитие коммуникативных умений; 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- развитие умения планировать и анализировать свою деятельность, прогнозировать варианты последствия своих действий.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Текст 2"/>
          <p:cNvSpPr>
            <a:spLocks noGrp="1"/>
          </p:cNvSpPr>
          <p:nvPr>
            <p:ph type="body" idx="1"/>
          </p:nvPr>
        </p:nvSpPr>
        <p:spPr>
          <a:xfrm>
            <a:off x="428596" y="1643050"/>
            <a:ext cx="2500330" cy="639763"/>
          </a:xfrm>
          <a:solidFill>
            <a:srgbClr val="CC66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000" b="0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Подготовительный этап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596" y="2357431"/>
            <a:ext cx="2500330" cy="4000527"/>
          </a:xfrm>
          <a:blipFill>
            <a:blip r:embed="rId2" cstate="print"/>
            <a:tile tx="0" ty="0" sx="100000" sy="100000" flip="none" algn="tl"/>
          </a:blipFill>
          <a:ln w="28575">
            <a:solidFill>
              <a:schemeClr val="bg2">
                <a:lumMod val="10000"/>
              </a:schemeClr>
            </a:solidFill>
            <a:prstDash val="sysDot"/>
          </a:ln>
        </p:spPr>
        <p:txBody>
          <a:bodyPr rtlCol="0">
            <a:normAutofit fontScale="47500" lnSpcReduction="20000"/>
          </a:bodyPr>
          <a:lstStyle/>
          <a:p>
            <a:pPr fontAlgn="auto">
              <a:lnSpc>
                <a:spcPct val="120000"/>
              </a:lnSpc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3400" b="1" dirty="0" smtClean="0">
                <a:latin typeface="Monotype Corsiva" pitchFamily="66" charset="0"/>
              </a:rPr>
              <a:t>Собрать информацию о цветочных растениях, клумбах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3400" b="1" dirty="0" smtClean="0">
                <a:latin typeface="Monotype Corsiva" pitchFamily="66" charset="0"/>
              </a:rPr>
              <a:t>Узнать об особенностях посадки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3400" b="1" dirty="0" smtClean="0">
                <a:latin typeface="Monotype Corsiva" pitchFamily="66" charset="0"/>
              </a:rPr>
              <a:t>Определить, какие цветы будем сажать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3400" b="1" dirty="0" smtClean="0">
                <a:latin typeface="Monotype Corsiva" pitchFamily="66" charset="0"/>
              </a:rPr>
              <a:t>Приготовить всё необходимое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3400" b="1" dirty="0" smtClean="0">
                <a:latin typeface="Monotype Corsiva" pitchFamily="66" charset="0"/>
              </a:rPr>
              <a:t>Провести конкурс рисунков </a:t>
            </a:r>
            <a:endParaRPr lang="ru-RU" b="1" dirty="0" smtClean="0">
              <a:latin typeface="Monotype Corsiva" pitchFamily="66" charset="0"/>
            </a:endParaRPr>
          </a:p>
        </p:txBody>
      </p:sp>
      <p:sp>
        <p:nvSpPr>
          <p:cNvPr id="7173" name="Текст 4"/>
          <p:cNvSpPr>
            <a:spLocks noGrp="1"/>
          </p:cNvSpPr>
          <p:nvPr>
            <p:ph type="body" sz="quarter" idx="3"/>
          </p:nvPr>
        </p:nvSpPr>
        <p:spPr>
          <a:xfrm>
            <a:off x="3143240" y="1643050"/>
            <a:ext cx="2571767" cy="639763"/>
          </a:xfrm>
          <a:solidFill>
            <a:srgbClr val="CC66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endParaRPr lang="ru-RU" b="0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ru-RU" sz="2000" b="0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Основной  этап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868144" y="2348880"/>
            <a:ext cx="2664296" cy="4032448"/>
          </a:xfrm>
          <a:blipFill>
            <a:blip r:embed="rId2" cstate="print"/>
            <a:tile tx="0" ty="0" sx="100000" sy="100000" flip="none" algn="tl"/>
          </a:blipFill>
          <a:ln w="28575">
            <a:solidFill>
              <a:schemeClr val="bg2">
                <a:lumMod val="10000"/>
              </a:schemeClr>
            </a:solidFill>
            <a:prstDash val="sysDot"/>
          </a:ln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None/>
              <a:defRPr/>
            </a:pPr>
            <a:endParaRPr lang="ru-RU" sz="2000" b="1" dirty="0" smtClean="0">
              <a:latin typeface="Monotype Corsiva" pitchFamily="66" charset="0"/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3200" b="1" dirty="0" smtClean="0">
                <a:latin typeface="Monotype Corsiva" pitchFamily="66" charset="0"/>
              </a:rPr>
              <a:t>Оформить       папку-отчет</a:t>
            </a:r>
          </a:p>
          <a:p>
            <a:pPr fontAlgn="auto">
              <a:spcAft>
                <a:spcPts val="0"/>
              </a:spcAft>
              <a:buNone/>
              <a:defRPr/>
            </a:pPr>
            <a:endParaRPr lang="ru-RU" sz="3200" b="1" dirty="0" smtClean="0">
              <a:latin typeface="Monotype Corsiva" pitchFamily="66" charset="0"/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3200" b="1" dirty="0" smtClean="0">
                <a:latin typeface="Monotype Corsiva" pitchFamily="66" charset="0"/>
              </a:rPr>
              <a:t>Посадить рассаду на территории школы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58" y="285728"/>
            <a:ext cx="8572560" cy="1214446"/>
          </a:xfrm>
          <a:prstGeom prst="roundRect">
            <a:avLst/>
          </a:prstGeom>
          <a:solidFill>
            <a:srgbClr val="AB0043">
              <a:alpha val="69804"/>
            </a:srgbClr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План реализации проекта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9" name="Текст 4"/>
          <p:cNvSpPr txBox="1">
            <a:spLocks/>
          </p:cNvSpPr>
          <p:nvPr/>
        </p:nvSpPr>
        <p:spPr bwMode="auto">
          <a:xfrm>
            <a:off x="6000760" y="1643050"/>
            <a:ext cx="2571767" cy="639763"/>
          </a:xfrm>
          <a:prstGeom prst="rect">
            <a:avLst/>
          </a:prstGeom>
          <a:solidFill>
            <a:srgbClr val="CC66FF"/>
          </a:solidFill>
          <a:ln w="9525" cap="flat" cmpd="sng" algn="ctr">
            <a:solidFill>
              <a:schemeClr val="accent4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Заключительный этап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131840" y="2348880"/>
            <a:ext cx="2592288" cy="403244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Посеять семена</a:t>
            </a:r>
          </a:p>
          <a:p>
            <a:pPr lvl="1"/>
            <a:endParaRPr lang="ru-RU" dirty="0" smtClean="0">
              <a:solidFill>
                <a:schemeClr val="tx1"/>
              </a:solidFill>
            </a:endParaRPr>
          </a:p>
          <a:p>
            <a:pPr algn="ctr"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tx1"/>
                </a:solidFill>
                <a:latin typeface="Monotype Corsiva" pitchFamily="66" charset="0"/>
              </a:rPr>
              <a:t>Ухаживать за рассадой.</a:t>
            </a:r>
          </a:p>
          <a:p>
            <a:pPr algn="ctr">
              <a:buFont typeface="Wingdings" pitchFamily="2" charset="2"/>
              <a:buChar char="Ø"/>
            </a:pPr>
            <a:endParaRPr lang="ru-RU" sz="2400" b="1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 lvl="1" algn="ctr"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tx1"/>
                </a:solidFill>
                <a:latin typeface="Monotype Corsiva" pitchFamily="66" charset="0"/>
              </a:rPr>
              <a:t>Наблюдать за ростом растений 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Текст 2"/>
          <p:cNvSpPr>
            <a:spLocks noGrp="1"/>
          </p:cNvSpPr>
          <p:nvPr>
            <p:ph type="body" idx="1"/>
          </p:nvPr>
        </p:nvSpPr>
        <p:spPr>
          <a:xfrm>
            <a:off x="539552" y="1196752"/>
            <a:ext cx="4000528" cy="1785950"/>
          </a:xfrm>
          <a:solidFill>
            <a:srgbClr val="CC66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Узнали:</a:t>
            </a:r>
          </a:p>
          <a:p>
            <a:pPr>
              <a:buFont typeface="Wingdings" pitchFamily="2" charset="2"/>
              <a:buChar char="v"/>
            </a:pPr>
            <a:r>
              <a:rPr lang="ru-RU" sz="2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Что нужно для посева;</a:t>
            </a:r>
          </a:p>
          <a:p>
            <a:pPr>
              <a:buFont typeface="Wingdings" pitchFamily="2" charset="2"/>
              <a:buChar char="v"/>
            </a:pPr>
            <a:r>
              <a:rPr lang="ru-RU" sz="2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Какие цветы лучше сажать;</a:t>
            </a:r>
          </a:p>
          <a:p>
            <a:pPr>
              <a:buFont typeface="Wingdings" pitchFamily="2" charset="2"/>
              <a:buChar char="v"/>
            </a:pPr>
            <a:r>
              <a:rPr lang="ru-RU" sz="2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Правила посева семян;</a:t>
            </a:r>
          </a:p>
          <a:p>
            <a:pPr>
              <a:buFont typeface="Wingdings" pitchFamily="2" charset="2"/>
              <a:buChar char="v"/>
            </a:pPr>
            <a:r>
              <a:rPr lang="ru-RU" sz="2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Как ухаживать за всходами.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58" y="285728"/>
            <a:ext cx="8572560" cy="785818"/>
          </a:xfrm>
          <a:prstGeom prst="roundRect">
            <a:avLst>
              <a:gd name="adj" fmla="val 24223"/>
            </a:avLst>
          </a:prstGeom>
          <a:solidFill>
            <a:srgbClr val="AB0043">
              <a:alpha val="69804"/>
            </a:srgbClr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6"/>
          <p:cNvSpPr>
            <a:spLocks noGrp="1"/>
          </p:cNvSpPr>
          <p:nvPr>
            <p:ph type="title"/>
          </p:nvPr>
        </p:nvSpPr>
        <p:spPr>
          <a:xfrm>
            <a:off x="467544" y="260648"/>
            <a:ext cx="8064896" cy="980728"/>
          </a:xfrm>
        </p:spPr>
        <p:txBody>
          <a:bodyPr/>
          <a:lstStyle/>
          <a:p>
            <a:pPr lvl="0"/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</a:rPr>
              <a:t>Беседа с руководителем  кружка «Пчелка»</a:t>
            </a:r>
            <a:endParaRPr lang="ru-RU" sz="3600" dirty="0">
              <a:solidFill>
                <a:schemeClr val="bg1">
                  <a:lumMod val="9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Users\ф\Pictures\2009-05-19 001\SDC166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196752"/>
            <a:ext cx="2915816" cy="2186862"/>
          </a:xfrm>
          <a:prstGeom prst="rect">
            <a:avLst/>
          </a:prstGeom>
          <a:noFill/>
        </p:spPr>
      </p:pic>
      <p:pic>
        <p:nvPicPr>
          <p:cNvPr id="1027" name="Picture 3" descr="C:\Users\ф\Pictures\2009-05-19 001\SDC166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3" y="3483004"/>
            <a:ext cx="4032449" cy="3024337"/>
          </a:xfrm>
          <a:prstGeom prst="rect">
            <a:avLst/>
          </a:prstGeom>
          <a:noFill/>
        </p:spPr>
      </p:pic>
      <p:pic>
        <p:nvPicPr>
          <p:cNvPr id="1029" name="Picture 5" descr="C:\Users\ф\Pictures\2009-05-19 001\SDC166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483006"/>
            <a:ext cx="4104456" cy="30783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2844" y="428604"/>
            <a:ext cx="8786874" cy="785818"/>
          </a:xfrm>
          <a:prstGeom prst="roundRect">
            <a:avLst>
              <a:gd name="adj" fmla="val 19689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Посадка рассады.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7544" y="1340769"/>
            <a:ext cx="457200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 апреля посеяли семена цветов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Изучили инструкцию по посадке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Насыпали почву в основу для рассады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Разложили семена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Полили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Закрыли плёнкой</a:t>
            </a:r>
          </a:p>
          <a:p>
            <a:pPr fontAlgn="auto">
              <a:spcAft>
                <a:spcPts val="0"/>
              </a:spcAft>
              <a:defRPr/>
            </a:pPr>
            <a:endParaRPr lang="ru-RU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ф\Pictures\2009-04-06 002\SDC163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77072"/>
            <a:ext cx="3419872" cy="2564904"/>
          </a:xfrm>
          <a:prstGeom prst="rect">
            <a:avLst/>
          </a:prstGeom>
          <a:noFill/>
        </p:spPr>
      </p:pic>
      <p:pic>
        <p:nvPicPr>
          <p:cNvPr id="2052" name="Picture 4" descr="C:\Users\ф\Pictures\2009-04-06 002\SDC163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77072"/>
            <a:ext cx="3384376" cy="2538282"/>
          </a:xfrm>
          <a:prstGeom prst="rect">
            <a:avLst/>
          </a:prstGeom>
          <a:noFill/>
        </p:spPr>
      </p:pic>
      <p:pic>
        <p:nvPicPr>
          <p:cNvPr id="2053" name="Picture 5" descr="C:\Users\ф\Pictures\2009-04-06 002\SDC163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340768"/>
            <a:ext cx="2016224" cy="26882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нач.школа 1.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нач.школа 1.</Template>
  <TotalTime>420</TotalTime>
  <Words>622</Words>
  <Application>Microsoft Office PowerPoint</Application>
  <PresentationFormat>Экран (4:3)</PresentationFormat>
  <Paragraphs>223</Paragraphs>
  <Slides>28</Slides>
  <Notes>9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нач.школа 1.</vt:lpstr>
      <vt:lpstr> Проект    1 «Б» класса  «Пусть будет нарядна Земля...» </vt:lpstr>
      <vt:lpstr>Слайд 2</vt:lpstr>
      <vt:lpstr>Слайд 3</vt:lpstr>
      <vt:lpstr>Слайд 4</vt:lpstr>
      <vt:lpstr>Слайд 5</vt:lpstr>
      <vt:lpstr>Слайд 6</vt:lpstr>
      <vt:lpstr>План реализации проекта</vt:lpstr>
      <vt:lpstr>Беседа с руководителем  кружка «Пчелка»</vt:lpstr>
      <vt:lpstr>Слайд 9</vt:lpstr>
      <vt:lpstr>Слайд 10</vt:lpstr>
      <vt:lpstr>Слайд 11</vt:lpstr>
      <vt:lpstr>ВЫВОД:</vt:lpstr>
      <vt:lpstr> В результате работы над проектом мы научились:  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1 «Б» класса</dc:title>
  <dc:creator>Мария</dc:creator>
  <dc:description>http://aida.ucoz.ru</dc:description>
  <cp:lastModifiedBy>Мария</cp:lastModifiedBy>
  <cp:revision>45</cp:revision>
  <dcterms:created xsi:type="dcterms:W3CDTF">2012-05-15T18:14:47Z</dcterms:created>
  <dcterms:modified xsi:type="dcterms:W3CDTF">2012-05-23T19:08:55Z</dcterms:modified>
</cp:coreProperties>
</file>