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327" r:id="rId3"/>
    <p:sldId id="328" r:id="rId4"/>
    <p:sldId id="257" r:id="rId5"/>
    <p:sldId id="329" r:id="rId6"/>
    <p:sldId id="330" r:id="rId7"/>
    <p:sldId id="261" r:id="rId8"/>
    <p:sldId id="262" r:id="rId9"/>
    <p:sldId id="331" r:id="rId10"/>
    <p:sldId id="263" r:id="rId11"/>
    <p:sldId id="332" r:id="rId12"/>
    <p:sldId id="333" r:id="rId13"/>
    <p:sldId id="336" r:id="rId14"/>
    <p:sldId id="334" r:id="rId15"/>
    <p:sldId id="335" r:id="rId16"/>
    <p:sldId id="337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68" d="100"/>
          <a:sy n="68" d="100"/>
        </p:scale>
        <p:origin x="-2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F84E6E9-347C-49A0-95F5-027C87998009}" type="datetimeFigureOut">
              <a:rPr lang="ru-RU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D346C6A-12E1-49D7-89DC-6E8858FF45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6EA630-E46A-4BC8-A724-C9C4AB69B312}" type="datetimeFigureOut">
              <a:rPr lang="ru-RU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2BC8EA7-D423-4454-AA72-492CE7896B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69F1B-7D88-47AA-88A9-A4F87861DB5D}" type="datetimeFigureOut">
              <a:rPr lang="ru-RU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78CB33-649F-47B3-9592-368EE88CAA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8487F-A700-4035-8B27-3A731F0CD595}" type="datetimeFigureOut">
              <a:rPr lang="ru-RU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77EFE-B9C1-4F05-B45F-AC21EAD531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FE040-671B-41D3-9747-CFF12B983F50}" type="datetimeFigureOut">
              <a:rPr lang="ru-RU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B2E7E-D946-4488-93AA-25193A49C3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B7DEC-6417-487C-B96B-78C0380A2D43}" type="datetimeFigureOut">
              <a:rPr lang="ru-RU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310B9-A63F-4327-8B48-E93DC73DC1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F224C-DCAF-435E-B607-D5EEFF36B79A}" type="datetimeFigureOut">
              <a:rPr lang="ru-RU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59363-F903-4381-9755-DD2597C3B7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659BCFF-B916-47FD-8EEE-7540DE0D04E5}" type="datetimeFigureOut">
              <a:rPr lang="ru-RU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8DF7801-E2CE-4387-BFB2-DEAFD202CB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AA043F-74A2-4AE4-82BE-710788DBA45B}" type="datetimeFigureOut">
              <a:rPr lang="ru-RU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22364-4930-4130-8D5F-E790FD1A54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F2202-0DD3-4714-9655-6F08DD9FAAC2}" type="datetimeFigureOut">
              <a:rPr lang="ru-RU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3BCA7-867E-4CC3-8F01-B1875D0CE6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0CFB8-DD7B-45CE-AA29-06135B0F5951}" type="datetimeFigureOut">
              <a:rPr lang="ru-RU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60A95-5F00-4725-A8CC-76BBEE08E2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B9893B-856D-4AEB-80BC-6072C03BFBC2}" type="datetimeFigureOut">
              <a:rPr lang="ru-RU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AD9C7-2E7E-45AB-84CF-1D866B8CC0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159672E-2BDC-4951-A133-DFBA97DC95D7}" type="datetimeFigureOut">
              <a:rPr lang="ru-RU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E0246F9-48BF-4022-A2C6-2BFB0AA09C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01" r:id="rId2"/>
    <p:sldLayoutId id="2147483702" r:id="rId3"/>
    <p:sldLayoutId id="2147483703" r:id="rId4"/>
    <p:sldLayoutId id="2147483710" r:id="rId5"/>
    <p:sldLayoutId id="2147483711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>
          <a:xfrm>
            <a:off x="214313" y="1143000"/>
            <a:ext cx="8458200" cy="1470025"/>
          </a:xfrm>
        </p:spPr>
        <p:txBody>
          <a:bodyPr/>
          <a:lstStyle/>
          <a:p>
            <a:pPr algn="ctr" eaLnBrk="1" hangingPunct="1"/>
            <a:r>
              <a:rPr lang="ru-RU" altLang="ru-RU" dirty="0" smtClean="0"/>
              <a:t>Делимость чисел</a:t>
            </a:r>
            <a:endParaRPr lang="ru-RU" altLang="ru-RU" dirty="0" smtClean="0"/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8" y="4357688"/>
            <a:ext cx="8215312" cy="1752600"/>
          </a:xfrm>
        </p:spPr>
        <p:txBody>
          <a:bodyPr/>
          <a:lstStyle/>
          <a:p>
            <a:pPr marL="63500" algn="ctr" eaLnBrk="1" hangingPunct="1"/>
            <a:r>
              <a:rPr lang="ru-RU" altLang="ru-RU" sz="3200" dirty="0" smtClean="0">
                <a:solidFill>
                  <a:srgbClr val="002060"/>
                </a:solidFill>
              </a:rPr>
              <a:t>7 класс</a:t>
            </a:r>
            <a:endParaRPr lang="ru-RU" altLang="ru-RU" sz="32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066800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Найти НОД (357;273).</a:t>
            </a:r>
          </a:p>
        </p:txBody>
      </p:sp>
      <p:pic>
        <p:nvPicPr>
          <p:cNvPr id="9219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67744" y="1844824"/>
            <a:ext cx="7699375" cy="4324350"/>
          </a:xfrm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844824"/>
            <a:ext cx="7699375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1844824"/>
            <a:ext cx="7699375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7744" y="1844824"/>
            <a:ext cx="7699375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67744" y="1844824"/>
            <a:ext cx="7699375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Объект 3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67744" y="1844824"/>
            <a:ext cx="7699375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Объект 3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67744" y="1844824"/>
            <a:ext cx="7699375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Объект 3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67744" y="1844824"/>
            <a:ext cx="7699375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Объект 3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267744" y="1844824"/>
            <a:ext cx="7699375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Объект 3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267744" y="1844824"/>
            <a:ext cx="7699375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Объект 3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267744" y="1844824"/>
            <a:ext cx="7699375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Объект 3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267744" y="1844824"/>
            <a:ext cx="7699375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Объект 2"/>
          <p:cNvSpPr txBox="1">
            <a:spLocks/>
          </p:cNvSpPr>
          <p:nvPr/>
        </p:nvSpPr>
        <p:spPr bwMode="auto">
          <a:xfrm>
            <a:off x="323528" y="5445224"/>
            <a:ext cx="8291264" cy="531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125" marR="0" lvl="0" indent="-2555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buFont typeface="Georgia" pitchFamily="18" charset="0"/>
              <a:buNone/>
              <a:tabLst/>
              <a:defRPr/>
            </a:pPr>
            <a:r>
              <a:rPr kumimoji="0" lang="ru-RU" altLang="ru-RU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НОД(357,273) =21</a:t>
            </a:r>
            <a:endParaRPr kumimoji="0" lang="ru-RU" alt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NO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-603448"/>
            <a:ext cx="4853905" cy="3883124"/>
          </a:xfrm>
          <a:prstGeom prst="rect">
            <a:avLst/>
          </a:prstGeom>
          <a:noFill/>
        </p:spPr>
      </p:pic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323528" y="2492896"/>
            <a:ext cx="4040188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Наименьшим общим кратным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натуральных чисел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называют наименьшее натуральное число, которое кратно и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и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15" descr="naimenshee%20obschee%20kratnoe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564904"/>
            <a:ext cx="3170238" cy="1801812"/>
          </a:xfrm>
          <a:prstGeom prst="rect">
            <a:avLst/>
          </a:prstGeom>
          <a:noFill/>
        </p:spPr>
      </p:pic>
      <p:pic>
        <p:nvPicPr>
          <p:cNvPr id="7" name="Picture 13" descr="naimenshee%20obschee%20kratnoe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4725144"/>
            <a:ext cx="3598863" cy="1495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pPr algn="ctr"/>
            <a:r>
              <a:rPr lang="ru-RU" sz="4000"/>
              <a:t>Особые случаи нахождения НОК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125" marR="0" lvl="0" indent="-255588" algn="l" defTabSz="914400" rtl="0" eaLnBrk="0" fontAlgn="base" latinLnBrk="0" hangingPunct="0">
              <a:lnSpc>
                <a:spcPct val="9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buFont typeface="Georgia" pitchFamily="18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Наименьшее общее кратное взаимно простых чисел равно их произведению НОК (54, 65) = 54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∙ 65 = 3510</a:t>
            </a:r>
          </a:p>
          <a:p>
            <a:pPr marL="365125" marR="0" lvl="0" indent="-255588" algn="l" defTabSz="914400" rtl="0" eaLnBrk="0" fontAlgn="base" latinLnBrk="0" hangingPunct="0">
              <a:lnSpc>
                <a:spcPct val="9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buFont typeface="Georgia" pitchFamily="18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Если одно из данных чисел делится на все остальные, то это число и является наименьшим общим кратным данных чисел</a:t>
            </a:r>
          </a:p>
          <a:p>
            <a:pPr marL="365125" marR="0" lvl="0" indent="-255588" algn="l" defTabSz="914400" rtl="0" eaLnBrk="0" fontAlgn="base" latinLnBrk="0" hangingPunct="0">
              <a:lnSpc>
                <a:spcPct val="9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  НОК (14, 28) = 28</a:t>
            </a:r>
          </a:p>
          <a:p>
            <a:pPr marL="365125" marR="0" lvl="0" indent="-255588" algn="l" defTabSz="914400" rtl="0" eaLnBrk="0" fontAlgn="base" latinLnBrk="0" hangingPunct="0">
              <a:lnSpc>
                <a:spcPct val="9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buFont typeface="Wingdings" pitchFamily="2" charset="2"/>
              <a:buNone/>
              <a:tabLst/>
              <a:defRPr/>
            </a:pPr>
            <a:r>
              <a:rPr lang="ru-RU" sz="2800" dirty="0">
                <a:latin typeface="+mn-lt"/>
              </a:rPr>
              <a:t> </a:t>
            </a:r>
            <a:r>
              <a:rPr lang="ru-RU" sz="2800" dirty="0" smtClean="0">
                <a:latin typeface="+mn-lt"/>
              </a:rPr>
              <a:t>  НОК  (18,36) = 36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Найдите НОК (12 , 18)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88"/>
            <a:ext cx="8075240" cy="19716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12 </a:t>
            </a:r>
            <a:r>
              <a:rPr lang="en-US" dirty="0" smtClean="0"/>
              <a:t>| 2                                  18 |  2</a:t>
            </a:r>
          </a:p>
          <a:p>
            <a:pPr marL="623887" indent="-514350">
              <a:buNone/>
            </a:pPr>
            <a:r>
              <a:rPr lang="en-US" dirty="0" smtClean="0"/>
              <a:t> 6  | 2                                   9  |  3</a:t>
            </a:r>
          </a:p>
          <a:p>
            <a:pPr marL="623887" indent="-514350">
              <a:buNone/>
            </a:pPr>
            <a:r>
              <a:rPr lang="en-US" dirty="0" smtClean="0"/>
              <a:t> 3  | 3                                   3  |  3</a:t>
            </a:r>
          </a:p>
          <a:p>
            <a:pPr marL="623887" indent="-514350">
              <a:buNone/>
            </a:pPr>
            <a:r>
              <a:rPr lang="en-US" dirty="0" smtClean="0"/>
              <a:t> 1                                         1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4509120"/>
            <a:ext cx="83529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+mn-lt"/>
              </a:rPr>
              <a:t>12 = 2*2*3</a:t>
            </a:r>
          </a:p>
          <a:p>
            <a:r>
              <a:rPr lang="en-US" sz="2800" dirty="0" smtClean="0">
                <a:latin typeface="+mn-lt"/>
              </a:rPr>
              <a:t>18 = 2*3*3</a:t>
            </a:r>
          </a:p>
          <a:p>
            <a:pPr algn="ctr"/>
            <a:r>
              <a:rPr lang="ru-RU" sz="3200" b="1" dirty="0" smtClean="0">
                <a:latin typeface="+mn-lt"/>
              </a:rPr>
              <a:t>НОК (12, 18) = 2*3 = 6</a:t>
            </a:r>
            <a:endParaRPr lang="ru-RU" sz="32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pPr algn="ctr"/>
            <a:r>
              <a:rPr lang="ru-RU" b="1" i="1" dirty="0"/>
              <a:t>Задача № 2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125" marR="0" lvl="0" indent="-255588" algn="l" defTabSz="914400" rtl="0" eaLnBrk="0" fontAlgn="base" latinLnBrk="0" hangingPunct="0">
              <a:lnSpc>
                <a:spcPct val="9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В портовом городе начинаются три туристических теплоходных рейса, первый из которых длится 15 суток, второй – 20 суток и третий – 12 суток. Вернувшись в порт, теплоходы в этот же день снова отправляются в рейс. Сегодня из порта вышли теплоходы по всем трем маршрутам. Через сколько суток они впервые снова вместе уйдут в плавание?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pPr algn="ctr"/>
            <a:r>
              <a:rPr lang="ru-RU" dirty="0"/>
              <a:t>Решение задачи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23528" y="1988840"/>
            <a:ext cx="8373616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125" marR="0" lvl="0" indent="-255588" algn="ctr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НОК (15,  20, 12) </a:t>
            </a:r>
            <a:endParaRPr lang="ru-RU" sz="3200" dirty="0">
              <a:latin typeface="+mn-lt"/>
              <a:cs typeface="+mn-cs"/>
            </a:endParaRPr>
          </a:p>
          <a:p>
            <a:pPr marL="365125" marR="0" lvl="0" indent="-255588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15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3200" noProof="0" dirty="0" smtClean="0">
                <a:latin typeface="+mn-lt"/>
                <a:cs typeface="+mn-cs"/>
              </a:rPr>
              <a:t>| 3		20 | 2			12 | 2</a:t>
            </a:r>
          </a:p>
          <a:p>
            <a:pPr marL="623887" marR="0" lvl="0" indent="-514350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tabLst/>
              <a:defRPr/>
            </a:pPr>
            <a:r>
              <a:rPr lang="en-US" sz="3200" dirty="0" smtClean="0">
                <a:latin typeface="+mn-lt"/>
                <a:cs typeface="+mn-cs"/>
              </a:rPr>
              <a:t>5   | 5		10 | 2			  6 | 2</a:t>
            </a:r>
          </a:p>
          <a:p>
            <a:pPr marL="623887" marR="0" lvl="0" indent="-514350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tabLst/>
              <a:defRPr/>
            </a:pPr>
            <a:r>
              <a:rPr lang="en-US" sz="3200" noProof="0" dirty="0">
                <a:latin typeface="+mn-lt"/>
                <a:cs typeface="+mn-cs"/>
              </a:rPr>
              <a:t> </a:t>
            </a:r>
            <a:r>
              <a:rPr lang="en-US" sz="3200" dirty="0" smtClean="0">
                <a:latin typeface="+mn-lt"/>
                <a:cs typeface="+mn-cs"/>
              </a:rPr>
              <a:t>1				 5  | 5			  3 | 3</a:t>
            </a:r>
          </a:p>
          <a:p>
            <a:pPr marL="623887" marR="0" lvl="0" indent="-514350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tabLst/>
              <a:defRPr/>
            </a:pPr>
            <a:r>
              <a:rPr lang="en-US" sz="3200" noProof="0" dirty="0">
                <a:latin typeface="+mn-lt"/>
                <a:cs typeface="+mn-cs"/>
              </a:rPr>
              <a:t> </a:t>
            </a:r>
            <a:r>
              <a:rPr lang="en-US" sz="3200" noProof="0" dirty="0" smtClean="0">
                <a:latin typeface="+mn-lt"/>
                <a:cs typeface="+mn-cs"/>
              </a:rPr>
              <a:t>                           1                         1</a:t>
            </a:r>
          </a:p>
          <a:p>
            <a:pPr marL="623887" marR="0" lvl="0" indent="-514350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tabLst/>
              <a:defRPr/>
            </a:pPr>
            <a:r>
              <a:rPr lang="en-US" sz="3200" dirty="0" smtClean="0">
                <a:latin typeface="+mn-lt"/>
                <a:cs typeface="+mn-cs"/>
              </a:rPr>
              <a:t>15 = 3*5            </a:t>
            </a:r>
            <a:r>
              <a:rPr lang="en-US" sz="3200" noProof="0" dirty="0" smtClean="0">
                <a:latin typeface="+mn-lt"/>
                <a:cs typeface="+mn-cs"/>
              </a:rPr>
              <a:t>20 = 2*2*5       </a:t>
            </a:r>
            <a:r>
              <a:rPr lang="en-US" sz="3200" dirty="0" smtClean="0">
                <a:latin typeface="+mn-lt"/>
                <a:cs typeface="+mn-cs"/>
              </a:rPr>
              <a:t>12 = 2*2*3</a:t>
            </a:r>
          </a:p>
          <a:p>
            <a:pPr marL="623887" marR="0" lvl="0" indent="-514350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tabLst/>
              <a:defRPr/>
            </a:pPr>
            <a:r>
              <a:rPr lang="en-US" sz="3200" dirty="0">
                <a:latin typeface="+mn-lt"/>
                <a:cs typeface="+mn-cs"/>
              </a:rPr>
              <a:t> </a:t>
            </a:r>
            <a:r>
              <a:rPr lang="ru-RU" sz="3200" dirty="0" smtClean="0">
                <a:latin typeface="+mn-lt"/>
                <a:cs typeface="+mn-cs"/>
              </a:rPr>
              <a:t>НОК (15, 20, 12) = 2*2*3*5 = 60</a:t>
            </a:r>
          </a:p>
          <a:p>
            <a:pPr marL="623887" marR="0" lvl="0" indent="-514350" algn="ctr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tabLst/>
              <a:defRPr/>
            </a:pPr>
            <a:r>
              <a:rPr lang="ru-RU" sz="3200" dirty="0">
                <a:latin typeface="+mn-lt"/>
                <a:cs typeface="+mn-cs"/>
              </a:rPr>
              <a:t> </a:t>
            </a:r>
            <a:r>
              <a:rPr lang="ru-RU" sz="3200" dirty="0" smtClean="0">
                <a:latin typeface="+mn-lt"/>
                <a:cs typeface="+mn-cs"/>
              </a:rPr>
              <a:t> Ответ: через 60 суток.</a:t>
            </a:r>
            <a:endParaRPr lang="en-US" sz="3200" dirty="0" smtClean="0">
              <a:latin typeface="+mn-lt"/>
              <a:cs typeface="+mn-cs"/>
            </a:endParaRPr>
          </a:p>
          <a:p>
            <a:pPr marL="623887" marR="0" lvl="0" indent="-514350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tabLst/>
              <a:defRPr/>
            </a:pPr>
            <a:endParaRPr lang="en-US" sz="3200" noProof="0" dirty="0" smtClean="0">
              <a:latin typeface="+mn-lt"/>
              <a:cs typeface="+mn-cs"/>
            </a:endParaRPr>
          </a:p>
          <a:p>
            <a:pPr marL="365125" marR="0" lvl="0" indent="-255588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buFont typeface="Wingdings" pitchFamily="2" charset="2"/>
              <a:buNone/>
              <a:tabLst/>
              <a:defRPr/>
            </a:pPr>
            <a:endParaRPr lang="en-US" sz="3200" noProof="0" dirty="0" smtClean="0">
              <a:latin typeface="+mn-lt"/>
              <a:cs typeface="+mn-cs"/>
            </a:endParaRPr>
          </a:p>
          <a:p>
            <a:pPr marL="365125" marR="0" lvl="0" indent="-255588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buFont typeface="Wingdings" pitchFamily="2" charset="2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05064"/>
            <a:ext cx="8229600" cy="10668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88"/>
            <a:ext cx="8147248" cy="153955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ДОМАШНЕЕ ЗАДАНИЕ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стр.47-53 (учить теорию), № 177 (г - и)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NO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476672"/>
            <a:ext cx="3635896" cy="2908717"/>
          </a:xfrm>
          <a:prstGeom prst="rect">
            <a:avLst/>
          </a:prstGeom>
          <a:noFill/>
        </p:spPr>
      </p:pic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755576" y="3068960"/>
            <a:ext cx="777686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Наибольшее натуральное число, на которое делятся без остатка числа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называют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наибольшим общими делителем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этих чисел.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95746_549156937d63d549156937d67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naxolst.ru/wp-content/uploads/2010/04/gr.ornament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5517232"/>
            <a:ext cx="9144000" cy="134076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1916113"/>
            <a:ext cx="8229600" cy="10668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Вычисление НОД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7172" name="Содержимое 2"/>
          <p:cNvSpPr>
            <a:spLocks noGrp="1"/>
          </p:cNvSpPr>
          <p:nvPr>
            <p:ph idx="1"/>
          </p:nvPr>
        </p:nvSpPr>
        <p:spPr>
          <a:xfrm>
            <a:off x="357188" y="692150"/>
            <a:ext cx="8786812" cy="4325938"/>
          </a:xfrm>
        </p:spPr>
        <p:txBody>
          <a:bodyPr/>
          <a:lstStyle/>
          <a:p>
            <a:pPr eaLnBrk="1" hangingPunct="1">
              <a:buFont typeface="Georgia" pitchFamily="18" charset="0"/>
              <a:buNone/>
            </a:pPr>
            <a:r>
              <a:rPr lang="ru-RU" altLang="ru-RU" sz="2400" b="1" smtClean="0">
                <a:solidFill>
                  <a:srgbClr val="3333FF"/>
                </a:solidFill>
              </a:rPr>
              <a:t>НОД</a:t>
            </a:r>
            <a:r>
              <a:rPr lang="ru-RU" altLang="ru-RU" sz="2400" smtClean="0"/>
              <a:t> = наибольший общий делитель двух натуральных чисел – это наибольшее число, на которое оба исходных числа  делятся без остатка.</a:t>
            </a:r>
          </a:p>
          <a:p>
            <a:pPr eaLnBrk="1" hangingPunct="1">
              <a:buFont typeface="Georgia" pitchFamily="18" charset="0"/>
              <a:buNone/>
            </a:pPr>
            <a:endParaRPr lang="ru-RU" altLang="ru-RU" smtClean="0"/>
          </a:p>
        </p:txBody>
      </p:sp>
      <p:sp>
        <p:nvSpPr>
          <p:cNvPr id="7173" name="Rectangle 8"/>
          <p:cNvSpPr>
            <a:spLocks noChangeArrowheads="1"/>
          </p:cNvSpPr>
          <p:nvPr/>
        </p:nvSpPr>
        <p:spPr bwMode="auto">
          <a:xfrm>
            <a:off x="395288" y="2708275"/>
            <a:ext cx="7993062" cy="649288"/>
          </a:xfrm>
          <a:prstGeom prst="rect">
            <a:avLst/>
          </a:prstGeom>
          <a:solidFill>
            <a:schemeClr val="bg2"/>
          </a:solidFill>
          <a:ln w="12700">
            <a:noFill/>
            <a:miter lim="800000"/>
            <a:headEnd/>
            <a:tailEnd type="none" w="lg" len="lg"/>
          </a:ln>
          <a:effectLst>
            <a:outerShdw dist="35921" dir="2700000" algn="ctr" rotWithShape="0">
              <a:schemeClr val="tx1"/>
            </a:outerShdw>
          </a:effectLst>
        </p:spPr>
        <p:txBody>
          <a:bodyPr lIns="90000" tIns="46800" rIns="90000" bIns="46800">
            <a:spAutoFit/>
          </a:bodyPr>
          <a:lstStyle/>
          <a:p>
            <a:r>
              <a:rPr lang="ru-RU" altLang="ru-RU" sz="3600">
                <a:latin typeface="Arial" charset="0"/>
              </a:rPr>
              <a:t>НОД(</a:t>
            </a:r>
            <a:r>
              <a:rPr lang="en-US" altLang="ru-RU" sz="3600">
                <a:latin typeface="Arial" charset="0"/>
              </a:rPr>
              <a:t>a,</a:t>
            </a:r>
            <a:r>
              <a:rPr lang="ru-RU" altLang="ru-RU" sz="3600">
                <a:latin typeface="Arial" charset="0"/>
              </a:rPr>
              <a:t> </a:t>
            </a:r>
            <a:r>
              <a:rPr lang="en-US" altLang="ru-RU" sz="3600">
                <a:latin typeface="Arial" charset="0"/>
              </a:rPr>
              <a:t>b)= </a:t>
            </a:r>
            <a:r>
              <a:rPr lang="ru-RU" altLang="ru-RU" sz="3600">
                <a:latin typeface="Arial" charset="0"/>
              </a:rPr>
              <a:t>НОД(</a:t>
            </a:r>
            <a:r>
              <a:rPr lang="en-US" altLang="ru-RU" sz="3600">
                <a:latin typeface="Arial" charset="0"/>
              </a:rPr>
              <a:t>a-b, b)= </a:t>
            </a:r>
            <a:r>
              <a:rPr lang="ru-RU" altLang="ru-RU" sz="3600">
                <a:latin typeface="Arial" charset="0"/>
              </a:rPr>
              <a:t>НОД(</a:t>
            </a:r>
            <a:r>
              <a:rPr lang="en-US" altLang="ru-RU" sz="3600">
                <a:latin typeface="Arial" charset="0"/>
              </a:rPr>
              <a:t>a, b-a)</a:t>
            </a:r>
            <a:endParaRPr lang="ru-RU" altLang="ru-RU" sz="3600">
              <a:latin typeface="Arial" charset="0"/>
            </a:endParaRPr>
          </a:p>
        </p:txBody>
      </p:sp>
      <p:sp>
        <p:nvSpPr>
          <p:cNvPr id="7174" name="Прямоугольник 4"/>
          <p:cNvSpPr>
            <a:spLocks noChangeArrowheads="1"/>
          </p:cNvSpPr>
          <p:nvPr/>
        </p:nvSpPr>
        <p:spPr bwMode="auto">
          <a:xfrm>
            <a:off x="250825" y="3789363"/>
            <a:ext cx="8715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400"/>
              <a:t>Заменяем большее из двух чисел </a:t>
            </a:r>
            <a:r>
              <a:rPr lang="ru-RU" altLang="ru-RU" sz="2400" b="1">
                <a:solidFill>
                  <a:srgbClr val="0000FF"/>
                </a:solidFill>
              </a:rPr>
              <a:t>разностью</a:t>
            </a:r>
            <a:r>
              <a:rPr lang="ru-RU" altLang="ru-RU" sz="2400"/>
              <a:t> большего и меньшего до тех пор, пока они не станут равны. Это и есть НОД.</a:t>
            </a:r>
          </a:p>
        </p:txBody>
      </p:sp>
      <p:sp>
        <p:nvSpPr>
          <p:cNvPr id="7175" name="Прямоугольник 5"/>
          <p:cNvSpPr>
            <a:spLocks noChangeArrowheads="1"/>
          </p:cNvSpPr>
          <p:nvPr/>
        </p:nvSpPr>
        <p:spPr bwMode="auto">
          <a:xfrm>
            <a:off x="0" y="5572125"/>
            <a:ext cx="91440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400" b="1">
                <a:latin typeface="Arial" charset="0"/>
              </a:rPr>
              <a:t>НОД (18</a:t>
            </a:r>
            <a:r>
              <a:rPr lang="en-US" altLang="ru-RU" sz="2400" b="1">
                <a:latin typeface="Arial" charset="0"/>
              </a:rPr>
              <a:t>,</a:t>
            </a:r>
            <a:r>
              <a:rPr lang="ru-RU" altLang="ru-RU" sz="2400" b="1">
                <a:latin typeface="Arial" charset="0"/>
              </a:rPr>
              <a:t> 45</a:t>
            </a:r>
            <a:r>
              <a:rPr lang="en-US" altLang="ru-RU" sz="2400" b="1">
                <a:latin typeface="Arial" charset="0"/>
              </a:rPr>
              <a:t>)</a:t>
            </a:r>
            <a:r>
              <a:rPr lang="ru-RU" altLang="ru-RU" sz="2400" b="1">
                <a:latin typeface="Arial" charset="0"/>
              </a:rPr>
              <a:t> </a:t>
            </a:r>
            <a:r>
              <a:rPr lang="en-US" altLang="ru-RU" sz="2400" b="1">
                <a:latin typeface="Arial" charset="0"/>
              </a:rPr>
              <a:t>=</a:t>
            </a:r>
            <a:r>
              <a:rPr lang="ru-RU" altLang="ru-RU" sz="2400" b="1">
                <a:latin typeface="Arial" charset="0"/>
              </a:rPr>
              <a:t> НОД (18</a:t>
            </a:r>
            <a:r>
              <a:rPr lang="en-US" altLang="ru-RU" sz="2400" b="1">
                <a:latin typeface="Arial" charset="0"/>
              </a:rPr>
              <a:t>,</a:t>
            </a:r>
            <a:r>
              <a:rPr lang="ru-RU" altLang="ru-RU" sz="2400" b="1">
                <a:latin typeface="Arial" charset="0"/>
              </a:rPr>
              <a:t> 45-18</a:t>
            </a:r>
            <a:r>
              <a:rPr lang="en-US" altLang="ru-RU" sz="2400" b="1">
                <a:latin typeface="Arial" charset="0"/>
              </a:rPr>
              <a:t>)</a:t>
            </a:r>
            <a:r>
              <a:rPr lang="ru-RU" altLang="ru-RU" sz="2400" b="1">
                <a:latin typeface="Arial" charset="0"/>
              </a:rPr>
              <a:t> </a:t>
            </a:r>
            <a:r>
              <a:rPr lang="en-US" altLang="ru-RU" sz="2400" b="1">
                <a:latin typeface="Arial" charset="0"/>
              </a:rPr>
              <a:t>=</a:t>
            </a:r>
            <a:r>
              <a:rPr lang="ru-RU" altLang="ru-RU" sz="2400" b="1">
                <a:latin typeface="Arial" charset="0"/>
              </a:rPr>
              <a:t> НОД (18</a:t>
            </a:r>
            <a:r>
              <a:rPr lang="en-US" altLang="ru-RU" sz="2400" b="1">
                <a:latin typeface="Arial" charset="0"/>
              </a:rPr>
              <a:t>,</a:t>
            </a:r>
            <a:r>
              <a:rPr lang="ru-RU" altLang="ru-RU" sz="2400" b="1">
                <a:latin typeface="Arial" charset="0"/>
              </a:rPr>
              <a:t> 27)</a:t>
            </a:r>
            <a:r>
              <a:rPr lang="en-US" altLang="ru-RU" sz="2400" b="1">
                <a:latin typeface="Arial" charset="0"/>
              </a:rPr>
              <a:t>=</a:t>
            </a:r>
            <a:r>
              <a:rPr lang="ru-RU" altLang="ru-RU" sz="2400" b="1">
                <a:latin typeface="Arial" charset="0"/>
              </a:rPr>
              <a:t> НОД (18</a:t>
            </a:r>
            <a:r>
              <a:rPr lang="en-US" altLang="ru-RU" sz="2400" b="1">
                <a:latin typeface="Arial" charset="0"/>
              </a:rPr>
              <a:t>,</a:t>
            </a:r>
            <a:r>
              <a:rPr lang="ru-RU" altLang="ru-RU" sz="2400" b="1">
                <a:latin typeface="Arial" charset="0"/>
              </a:rPr>
              <a:t> 9</a:t>
            </a:r>
            <a:r>
              <a:rPr lang="en-US" altLang="ru-RU" sz="2400" b="1">
                <a:latin typeface="Arial" charset="0"/>
              </a:rPr>
              <a:t>)</a:t>
            </a:r>
            <a:r>
              <a:rPr lang="ru-RU" altLang="ru-RU" sz="2400" b="1">
                <a:latin typeface="Arial" charset="0"/>
              </a:rPr>
              <a:t> </a:t>
            </a:r>
            <a:r>
              <a:rPr lang="en-US" altLang="ru-RU" sz="2400" b="1">
                <a:latin typeface="Arial" charset="0"/>
              </a:rPr>
              <a:t>=</a:t>
            </a:r>
            <a:r>
              <a:rPr lang="ru-RU" altLang="ru-RU" sz="2400" b="1">
                <a:latin typeface="Arial" charset="0"/>
              </a:rPr>
              <a:t> =НОД(9,9)=9</a:t>
            </a:r>
          </a:p>
          <a:p>
            <a:endParaRPr lang="ru-RU" altLang="ru-RU">
              <a:latin typeface="Courier New" pitchFamily="49" charset="0"/>
            </a:endParaRPr>
          </a:p>
        </p:txBody>
      </p:sp>
      <p:sp>
        <p:nvSpPr>
          <p:cNvPr id="7176" name="Прямоугольник 6"/>
          <p:cNvSpPr>
            <a:spLocks noChangeArrowheads="1"/>
          </p:cNvSpPr>
          <p:nvPr/>
        </p:nvSpPr>
        <p:spPr bwMode="auto">
          <a:xfrm>
            <a:off x="250825" y="5084763"/>
            <a:ext cx="1955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2800" b="1">
                <a:solidFill>
                  <a:srgbClr val="3333FF"/>
                </a:solidFill>
              </a:rPr>
              <a:t>Пример</a:t>
            </a:r>
            <a:r>
              <a:rPr lang="en-US" altLang="ru-RU" sz="2800" b="1">
                <a:solidFill>
                  <a:srgbClr val="3333FF"/>
                </a:solidFill>
              </a:rPr>
              <a:t> </a:t>
            </a:r>
            <a:r>
              <a:rPr lang="ru-RU" altLang="ru-RU" sz="2800" b="1">
                <a:solidFill>
                  <a:srgbClr val="3333FF"/>
                </a:solidFill>
              </a:rPr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19872" y="692696"/>
            <a:ext cx="2304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Задача № 1</a:t>
            </a:r>
            <a:endParaRPr lang="ru-RU" sz="28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Ребята получили на новогодней елке одинаковые подарки. Во всех подарках вместе было 123 апельсина и 82 яблока. Сколько ребят присутствовало на елке? Сколько апельсинов и сколько яблок было в каждом подарке?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pPr algn="ctr"/>
            <a:r>
              <a:rPr lang="ru-RU" dirty="0"/>
              <a:t>Решение задачи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67544" y="198884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23887" marR="0" lvl="0" indent="-5143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1) НОД (123, 82) = </a:t>
            </a:r>
          </a:p>
          <a:p>
            <a:pPr marL="623887" marR="0" lvl="0" indent="-5143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НОД (123-82, 82) =</a:t>
            </a:r>
          </a:p>
          <a:p>
            <a:pPr marL="623887" marR="0" lvl="0" indent="-5143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tabLst/>
              <a:defRPr/>
            </a:pPr>
            <a:r>
              <a:rPr lang="ru-RU" sz="2800" dirty="0" smtClean="0">
                <a:latin typeface="+mn-lt"/>
                <a:cs typeface="+mn-cs"/>
              </a:rPr>
              <a:t>=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НОД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(41, 82)= </a:t>
            </a:r>
          </a:p>
          <a:p>
            <a:pPr marL="623887" marR="0" lvl="0" indent="-5143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tabLst/>
              <a:defRPr/>
            </a:pPr>
            <a:r>
              <a:rPr lang="ru-RU" sz="2800" dirty="0" smtClean="0">
                <a:latin typeface="+mn-lt"/>
                <a:cs typeface="+mn-cs"/>
              </a:rPr>
              <a:t>= 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НОД (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41, 82 – 41) = 41</a:t>
            </a: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2) 123 : 41 = 3 (апельсина)</a:t>
            </a: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3) 82 : 41 = 2 (яблока)</a:t>
            </a:r>
          </a:p>
          <a:p>
            <a:pPr marL="365125" marR="0" lvl="0" indent="-255588" algn="ctr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buFont typeface="Wingdings" pitchFamily="2" charset="2"/>
              <a:buNone/>
              <a:tabLst/>
              <a:defRPr/>
            </a:pP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 smtClean="0">
                <a:latin typeface="+mn-lt"/>
                <a:cs typeface="+mn-cs"/>
              </a:rPr>
              <a:t>Ответ: 41 ребенок; 3 апельсина; 2 яблока.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ctrTitle"/>
          </p:nvPr>
        </p:nvSpPr>
        <p:spPr>
          <a:xfrm>
            <a:off x="214313" y="1143000"/>
            <a:ext cx="8458200" cy="1470025"/>
          </a:xfrm>
        </p:spPr>
        <p:txBody>
          <a:bodyPr/>
          <a:lstStyle/>
          <a:p>
            <a:pPr eaLnBrk="1" hangingPunct="1"/>
            <a:r>
              <a:rPr lang="ru-RU" altLang="ru-RU" smtClean="0"/>
              <a:t>АЛГОРИТМ ЕВКЛИДА</a:t>
            </a:r>
          </a:p>
        </p:txBody>
      </p:sp>
      <p:sp>
        <p:nvSpPr>
          <p:cNvPr id="614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8" y="4357688"/>
            <a:ext cx="8215312" cy="1752600"/>
          </a:xfrm>
        </p:spPr>
        <p:txBody>
          <a:bodyPr/>
          <a:lstStyle/>
          <a:p>
            <a:pPr marL="63500" eaLnBrk="1" hangingPunct="1"/>
            <a:r>
              <a:rPr lang="ru-RU" altLang="ru-RU" i="1" smtClean="0"/>
              <a:t>Алгоритм Евклида</a:t>
            </a:r>
            <a:r>
              <a:rPr lang="ru-RU" altLang="ru-RU" smtClean="0"/>
              <a:t> - это алгоритм нахождения наибольшего общего делителя (НОД) двух целых неотрицательных чисел.</a:t>
            </a:r>
          </a:p>
        </p:txBody>
      </p:sp>
      <p:pic>
        <p:nvPicPr>
          <p:cNvPr id="6148" name="Рисунок 3" descr="euclid-1-sized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88" y="214313"/>
            <a:ext cx="2362200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Прямоугольник 4"/>
          <p:cNvSpPr>
            <a:spLocks noChangeArrowheads="1"/>
          </p:cNvSpPr>
          <p:nvPr/>
        </p:nvSpPr>
        <p:spPr bwMode="auto">
          <a:xfrm>
            <a:off x="5072063" y="3000375"/>
            <a:ext cx="45720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1688" indent="-801688" algn="ctr"/>
            <a:r>
              <a:rPr lang="ru-RU" altLang="ru-RU" sz="2000">
                <a:solidFill>
                  <a:schemeClr val="bg1"/>
                </a:solidFill>
              </a:rPr>
              <a:t>Евклид</a:t>
            </a:r>
          </a:p>
          <a:p>
            <a:pPr marL="801688" indent="-801688" algn="ctr"/>
            <a:r>
              <a:rPr lang="ru-RU" altLang="ru-RU">
                <a:solidFill>
                  <a:schemeClr val="bg1"/>
                </a:solidFill>
              </a:rPr>
              <a:t>(365-300 до. н. э.)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Объект 2"/>
          <p:cNvSpPr>
            <a:spLocks noGrp="1"/>
          </p:cNvSpPr>
          <p:nvPr>
            <p:ph idx="1"/>
          </p:nvPr>
        </p:nvSpPr>
        <p:spPr>
          <a:xfrm>
            <a:off x="395288" y="908050"/>
            <a:ext cx="8229600" cy="4325938"/>
          </a:xfrm>
        </p:spPr>
        <p:txBody>
          <a:bodyPr/>
          <a:lstStyle/>
          <a:p>
            <a:pPr marL="109538" indent="0" eaLnBrk="1" hangingPunct="1">
              <a:buFont typeface="Georgia" pitchFamily="18" charset="0"/>
              <a:buNone/>
            </a:pPr>
            <a:r>
              <a:rPr lang="ru-RU" altLang="ru-RU" dirty="0" smtClean="0"/>
              <a:t>Однако существует способ нахождения НОД, не требующий знания всех простых множителей этих чисел. Этот способ называется </a:t>
            </a:r>
            <a:r>
              <a:rPr lang="ru-RU" altLang="ru-RU" b="1" i="1" dirty="0" smtClean="0"/>
              <a:t>алгоритмом Евклида: </a:t>
            </a:r>
          </a:p>
          <a:p>
            <a:pPr marL="109538" indent="0" eaLnBrk="1" hangingPunct="1"/>
            <a:r>
              <a:rPr lang="ru-RU" altLang="ru-RU" dirty="0" smtClean="0"/>
              <a:t>большее число делят на меньшее, </a:t>
            </a:r>
          </a:p>
          <a:p>
            <a:pPr marL="109538" indent="0" eaLnBrk="1" hangingPunct="1"/>
            <a:r>
              <a:rPr lang="ru-RU" altLang="ru-RU" dirty="0" smtClean="0"/>
              <a:t>затем меньшее на первый остаток, </a:t>
            </a:r>
          </a:p>
          <a:p>
            <a:pPr marL="109538" indent="0" eaLnBrk="1" hangingPunct="1"/>
            <a:r>
              <a:rPr lang="ru-RU" altLang="ru-RU" dirty="0" smtClean="0"/>
              <a:t>затем первый остаток – на второй остаток и </a:t>
            </a:r>
            <a:r>
              <a:rPr lang="ru-RU" altLang="ru-RU" smtClean="0"/>
              <a:t>т.д</a:t>
            </a:r>
            <a:r>
              <a:rPr lang="ru-RU" altLang="ru-RU" smtClean="0"/>
              <a:t>.,пока </a:t>
            </a:r>
            <a:r>
              <a:rPr lang="ru-RU" altLang="ru-RU" dirty="0" smtClean="0"/>
              <a:t>не получится 0. </a:t>
            </a:r>
          </a:p>
          <a:p>
            <a:pPr marL="109538" indent="0" eaLnBrk="1" hangingPunct="1"/>
            <a:r>
              <a:rPr lang="ru-RU" altLang="ru-RU" dirty="0" smtClean="0"/>
              <a:t>Тогда последний остаток – это НОД.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432435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b="1" dirty="0" smtClean="0"/>
              <a:t>Пример: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Найти НОД (451, 287).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451 : 287 = 1 (остаток 123)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287 : 164 = 1 (остаток 6)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dirty="0" smtClean="0"/>
              <a:t>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dirty="0" smtClean="0"/>
              <a:t>    123 : 41 = 3 (остаток 0)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dirty="0" smtClean="0"/>
              <a:t>    Конец: НОД – это последний, не равный нулю остаток.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dirty="0" smtClean="0"/>
              <a:t>     НОД (451, 287) = 41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Стандартная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648</TotalTime>
  <Words>550</Words>
  <Application>Microsoft Office PowerPoint</Application>
  <PresentationFormat>Экран (4:3)</PresentationFormat>
  <Paragraphs>67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Georgia</vt:lpstr>
      <vt:lpstr>Arial</vt:lpstr>
      <vt:lpstr>Trebuchet MS</vt:lpstr>
      <vt:lpstr>Wingdings 2</vt:lpstr>
      <vt:lpstr>Calibri</vt:lpstr>
      <vt:lpstr>Courier New</vt:lpstr>
      <vt:lpstr>Городская</vt:lpstr>
      <vt:lpstr>Делимость чисел</vt:lpstr>
      <vt:lpstr>Слайд 2</vt:lpstr>
      <vt:lpstr>Слайд 3</vt:lpstr>
      <vt:lpstr>Вычисление НОД </vt:lpstr>
      <vt:lpstr>Слайд 5</vt:lpstr>
      <vt:lpstr>Решение задачи</vt:lpstr>
      <vt:lpstr>АЛГОРИТМ ЕВКЛИДА</vt:lpstr>
      <vt:lpstr>Слайд 8</vt:lpstr>
      <vt:lpstr>Слайд 9</vt:lpstr>
      <vt:lpstr>Найти НОД (357;273).</vt:lpstr>
      <vt:lpstr>Слайд 11</vt:lpstr>
      <vt:lpstr>Особые случаи нахождения НОК</vt:lpstr>
      <vt:lpstr>Найдите НОК (12 , 18)</vt:lpstr>
      <vt:lpstr>Задача № 2</vt:lpstr>
      <vt:lpstr>Решение задачи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 ЕВКЛИДА</dc:title>
  <dc:creator>администратор</dc:creator>
  <cp:lastModifiedBy>Учитель</cp:lastModifiedBy>
  <cp:revision>78</cp:revision>
  <dcterms:created xsi:type="dcterms:W3CDTF">2010-10-18T11:57:02Z</dcterms:created>
  <dcterms:modified xsi:type="dcterms:W3CDTF">2020-11-12T12:26:06Z</dcterms:modified>
</cp:coreProperties>
</file>