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870" r:id="rId2"/>
  </p:sldMasterIdLst>
  <p:notesMasterIdLst>
    <p:notesMasterId r:id="rId39"/>
  </p:notesMasterIdLst>
  <p:sldIdLst>
    <p:sldId id="316" r:id="rId3"/>
    <p:sldId id="315" r:id="rId4"/>
    <p:sldId id="257" r:id="rId5"/>
    <p:sldId id="258" r:id="rId6"/>
    <p:sldId id="271" r:id="rId7"/>
    <p:sldId id="259" r:id="rId8"/>
    <p:sldId id="261" r:id="rId9"/>
    <p:sldId id="321" r:id="rId10"/>
    <p:sldId id="322" r:id="rId11"/>
    <p:sldId id="266" r:id="rId12"/>
    <p:sldId id="263" r:id="rId13"/>
    <p:sldId id="264" r:id="rId14"/>
    <p:sldId id="273" r:id="rId15"/>
    <p:sldId id="288" r:id="rId16"/>
    <p:sldId id="285" r:id="rId17"/>
    <p:sldId id="272" r:id="rId18"/>
    <p:sldId id="284" r:id="rId19"/>
    <p:sldId id="274" r:id="rId20"/>
    <p:sldId id="277" r:id="rId21"/>
    <p:sldId id="279" r:id="rId22"/>
    <p:sldId id="278" r:id="rId23"/>
    <p:sldId id="289" r:id="rId24"/>
    <p:sldId id="280" r:id="rId25"/>
    <p:sldId id="317" r:id="rId26"/>
    <p:sldId id="318" r:id="rId27"/>
    <p:sldId id="303" r:id="rId28"/>
    <p:sldId id="304" r:id="rId29"/>
    <p:sldId id="311" r:id="rId30"/>
    <p:sldId id="312" r:id="rId31"/>
    <p:sldId id="305" r:id="rId32"/>
    <p:sldId id="306" r:id="rId33"/>
    <p:sldId id="307" r:id="rId34"/>
    <p:sldId id="308" r:id="rId35"/>
    <p:sldId id="313" r:id="rId36"/>
    <p:sldId id="309" r:id="rId37"/>
    <p:sldId id="314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66"/>
    <a:srgbClr val="1C1C1C"/>
    <a:srgbClr val="FF66FF"/>
    <a:srgbClr val="66FF66"/>
    <a:srgbClr val="009900"/>
    <a:srgbClr val="FF33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9" autoAdjust="0"/>
    <p:restoredTop sz="86323" autoAdjust="0"/>
  </p:normalViewPr>
  <p:slideViewPr>
    <p:cSldViewPr>
      <p:cViewPr>
        <p:scale>
          <a:sx n="76" d="100"/>
          <a:sy n="76" d="100"/>
        </p:scale>
        <p:origin x="-642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89DFC05-FB4F-4915-9955-126E3A9F8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A27CAA5-AC64-41B2-BC07-630E1D9B1D21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5222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8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-Покажите прямой угол на угольнике.</a:t>
            </a:r>
          </a:p>
          <a:p>
            <a:pPr eaLnBrk="1" hangingPunct="1"/>
            <a:r>
              <a:rPr lang="ru-RU" smtClean="0"/>
              <a:t>-Как назвать остальные углы? (не прямые)</a:t>
            </a:r>
          </a:p>
          <a:p>
            <a:pPr eaLnBrk="1" hangingPunct="1"/>
            <a:r>
              <a:rPr lang="ru-RU" smtClean="0"/>
              <a:t>-Они больше или меньше прямого угла?</a:t>
            </a:r>
          </a:p>
        </p:txBody>
      </p:sp>
      <p:sp>
        <p:nvSpPr>
          <p:cNvPr id="5222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4C34EBC-1908-4711-A8B4-9F096F33FEFE}" type="slidenum">
              <a:rPr lang="ru-RU" sz="1200">
                <a:latin typeface="Calibri" pitchFamily="34" charset="0"/>
              </a:rPr>
              <a:pPr algn="r"/>
              <a:t>5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6E967A-2E4C-418B-BBA9-7BF5052D906D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437E70-1B1C-4491-BE48-0DA0A52C25D9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B1F55-E5DB-464A-A684-A0763D9AB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E39DD-12F7-4B2B-9040-4892286AC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8522B-D15B-4C3B-848E-F5030FB81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D7D95-0907-492F-AF06-1BD18325E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E11C7-9CC3-455B-A993-7AE4B4E53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345F3FE5-2ED0-4AB4-88EA-61AE1D9BD0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D7093DD8-A3AD-4218-B203-AC9068300B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13655-8248-4662-85C7-194A383B11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FBB3AC-55CF-44ED-A6E3-DAF1A6C5CB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F1D38B71-D984-46C6-A1CF-C68E352E62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7198AA-B278-4F24-B540-D8D9A55160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96537-6D61-42D8-B538-0C0A577A4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98F1E-392B-47A9-AC81-EE68B0D9E6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E2BD2B-FC20-4920-B146-D738644CB7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C891D5-6E3B-4A05-B9D8-9379E3A69E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475CCD-F6D8-4BEF-BFEE-78C70635F4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B6C4B-6FDE-40DD-A320-DB4A26A728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4252E-EB92-4AA5-9588-261C8B346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E67C7-3A4A-4211-B542-49326E2BE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9567B-B884-4AA0-A5EF-2021B9BE9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28DF-00E5-485E-A617-49EEB03D0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C3DF3-4968-47BF-B796-7F598AE96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4B813-93E1-41EF-9239-F9BB993B9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74A3E-BF57-46E2-958B-59F8125B2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C9AF7-CFAC-47DB-850E-9990EF086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6CBA5-5C44-4BA8-BCA4-89A38BCD2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004747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562B962-99D2-4199-9B51-88AD61EAC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562B962-99D2-4199-9B51-88AD61EACF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628775"/>
            <a:ext cx="8229600" cy="1371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Тема урока: Смежные и вертикальные углы.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332656"/>
            <a:ext cx="8640762" cy="4114800"/>
          </a:xfrm>
        </p:spPr>
        <p:txBody>
          <a:bodyPr/>
          <a:lstStyle/>
          <a:p>
            <a:r>
              <a:rPr lang="ru-RU" sz="4400" dirty="0" smtClean="0"/>
              <a:t>К вашим знаниям об углах сегодня добавится еще два вида: </a:t>
            </a:r>
            <a:endParaRPr lang="en-US" sz="4400" dirty="0" smtClean="0"/>
          </a:p>
        </p:txBody>
      </p:sp>
      <p:sp>
        <p:nvSpPr>
          <p:cNvPr id="33798" name="WordArt 6"/>
          <p:cNvSpPr>
            <a:spLocks noChangeArrowheads="1" noChangeShapeType="1" noTextEdit="1"/>
          </p:cNvSpPr>
          <p:nvPr/>
        </p:nvSpPr>
        <p:spPr bwMode="auto">
          <a:xfrm>
            <a:off x="467544" y="2276872"/>
            <a:ext cx="8928100" cy="164623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Смежные и вертикальные  углы. </a:t>
            </a:r>
          </a:p>
        </p:txBody>
      </p:sp>
      <p:pic>
        <p:nvPicPr>
          <p:cNvPr id="16389" name="Picture 8" descr="pic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4292600"/>
            <a:ext cx="1657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/>
          <p:cNvSpPr>
            <a:spLocks noChangeShapeType="1"/>
          </p:cNvSpPr>
          <p:nvPr/>
        </p:nvSpPr>
        <p:spPr bwMode="auto">
          <a:xfrm flipV="1">
            <a:off x="1619250" y="2465388"/>
            <a:ext cx="6119813" cy="43926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 flipH="1" flipV="1">
            <a:off x="3851275" y="1844675"/>
            <a:ext cx="144463" cy="32400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 rot="7538549">
            <a:off x="4272756" y="3799682"/>
            <a:ext cx="360363" cy="914400"/>
          </a:xfrm>
          <a:prstGeom prst="moon">
            <a:avLst>
              <a:gd name="adj" fmla="val 20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4500563" y="3357563"/>
            <a:ext cx="2000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1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916238" y="4292600"/>
            <a:ext cx="815975" cy="1144588"/>
            <a:chOff x="1837" y="2069"/>
            <a:chExt cx="514" cy="721"/>
          </a:xfrm>
        </p:grpSpPr>
        <p:sp>
          <p:nvSpPr>
            <p:cNvPr id="17421" name="AutoShape 6"/>
            <p:cNvSpPr>
              <a:spLocks noChangeArrowheads="1"/>
            </p:cNvSpPr>
            <p:nvPr/>
          </p:nvSpPr>
          <p:spPr bwMode="auto">
            <a:xfrm rot="1809687">
              <a:off x="2109" y="2214"/>
              <a:ext cx="242" cy="576"/>
            </a:xfrm>
            <a:prstGeom prst="moon">
              <a:avLst>
                <a:gd name="adj" fmla="val 1938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2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837" y="2069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Right">
                  <a:rot lat="0" lon="21239990" rev="0"/>
                </a:camera>
                <a:lightRig rig="legacyHarsh3" dir="l"/>
              </a:scene3d>
              <a:sp3d extrusionH="430200" prstMaterial="legacyMatte">
                <a:extrusionClr>
                  <a:srgbClr val="C0C0C0"/>
                </a:extrusionClr>
              </a:sp3d>
            </a:bodyPr>
            <a:lstStyle/>
            <a:p>
              <a:pPr algn="ctr"/>
              <a:r>
                <a:rPr lang="ru-RU" sz="3600" kern="10">
                  <a:ln w="9525">
                    <a:round/>
                    <a:headEnd/>
                    <a:tailEnd/>
                  </a:ln>
                  <a:solidFill>
                    <a:srgbClr val="FF3300"/>
                  </a:solidFill>
                  <a:latin typeface="Arial"/>
                  <a:cs typeface="Arial"/>
                </a:rPr>
                <a:t>2</a:t>
              </a:r>
            </a:p>
          </p:txBody>
        </p:sp>
      </p:grp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7019925" y="2060575"/>
            <a:ext cx="7397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A</a:t>
            </a:r>
            <a:endParaRPr lang="ru-RU" sz="3200"/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4067175" y="2205038"/>
            <a:ext cx="4238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B</a:t>
            </a:r>
            <a:endParaRPr lang="ru-RU" sz="3200"/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1763713" y="5734050"/>
            <a:ext cx="428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C</a:t>
            </a:r>
            <a:endParaRPr lang="ru-RU" sz="3200"/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4140200" y="5229225"/>
            <a:ext cx="86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O</a:t>
            </a:r>
            <a:endParaRPr lang="ru-RU" sz="3200"/>
          </a:p>
        </p:txBody>
      </p:sp>
      <p:sp>
        <p:nvSpPr>
          <p:cNvPr id="17433" name="Oval 25"/>
          <p:cNvSpPr>
            <a:spLocks noChangeArrowheads="1"/>
          </p:cNvSpPr>
          <p:nvPr/>
        </p:nvSpPr>
        <p:spPr bwMode="auto">
          <a:xfrm>
            <a:off x="3995738" y="5013325"/>
            <a:ext cx="142875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5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539750" y="188913"/>
            <a:ext cx="7772400" cy="1828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 </a:t>
            </a:r>
            <a:r>
              <a:rPr lang="ru-RU" sz="2800" smtClean="0"/>
              <a:t>Начертите развернутый угол АОС.</a:t>
            </a:r>
            <a:r>
              <a:rPr lang="ru-RU" sz="4000" smtClean="0"/>
              <a:t> </a:t>
            </a:r>
            <a:r>
              <a:rPr lang="ru-RU" sz="2800" smtClean="0"/>
              <a:t>Начертите произвольный луч О</a:t>
            </a:r>
            <a:r>
              <a:rPr lang="az-Latn-AZ" sz="2800" smtClean="0"/>
              <a:t>B</a:t>
            </a:r>
            <a:r>
              <a:rPr lang="ru-RU" sz="2800" smtClean="0"/>
              <a:t>, лежащий между сторонами развернутого угла.</a:t>
            </a:r>
            <a:r>
              <a:rPr lang="ru-RU" sz="400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animBg="1"/>
      <p:bldP spid="17412" grpId="0" animBg="1"/>
      <p:bldP spid="17413" grpId="0" animBg="1"/>
      <p:bldP spid="17428" grpId="0"/>
      <p:bldP spid="17429" grpId="0"/>
      <p:bldP spid="17430" grpId="0"/>
      <p:bldP spid="17431" grpId="0"/>
      <p:bldP spid="174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2033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CC00"/>
                </a:solidFill>
              </a:rPr>
              <a:t>Определение смежных углов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50825" y="2492375"/>
            <a:ext cx="4033838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u="sng" dirty="0">
                <a:solidFill>
                  <a:srgbClr val="FFCC00"/>
                </a:solidFill>
                <a:latin typeface="Comic Sans MS" pitchFamily="66" charset="0"/>
              </a:rPr>
              <a:t>Определение.</a:t>
            </a:r>
            <a:r>
              <a:rPr lang="ru-RU" sz="2800" dirty="0">
                <a:latin typeface="Comic Sans MS" pitchFamily="66" charset="0"/>
              </a:rPr>
              <a:t> Два угла называются </a:t>
            </a:r>
            <a:r>
              <a:rPr lang="ru-RU" sz="2800" i="1" dirty="0">
                <a:solidFill>
                  <a:srgbClr val="FFFF00"/>
                </a:solidFill>
                <a:latin typeface="Comic Sans MS" pitchFamily="66" charset="0"/>
              </a:rPr>
              <a:t>смежными</a:t>
            </a:r>
            <a:r>
              <a:rPr lang="ru-RU" sz="2800" dirty="0">
                <a:latin typeface="Comic Sans MS" pitchFamily="66" charset="0"/>
              </a:rPr>
              <a:t>, если у них одна сторона общая, </a:t>
            </a:r>
            <a:endParaRPr lang="az-Latn-AZ" sz="28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800" dirty="0">
                <a:latin typeface="Comic Sans MS" pitchFamily="66" charset="0"/>
              </a:rPr>
              <a:t>а другие стороны этих углов являются дополнительными лучами.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5867400" y="1196975"/>
            <a:ext cx="576263" cy="18716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H="1">
            <a:off x="6443663" y="1341438"/>
            <a:ext cx="1512887" cy="172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6443663" y="3068638"/>
            <a:ext cx="649287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39" name="Group 7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89" name="Text Box 8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90" name="Text Box 9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91" name="Text Box 10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92" name="Text Box 11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18440" name="Text Box 12"/>
          <p:cNvSpPr txBox="1">
            <a:spLocks noChangeArrowheads="1"/>
          </p:cNvSpPr>
          <p:nvPr/>
        </p:nvSpPr>
        <p:spPr bwMode="auto">
          <a:xfrm>
            <a:off x="3924300" y="5300663"/>
            <a:ext cx="4608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Comic Sans MS" pitchFamily="66" charset="0"/>
            </a:endParaRPr>
          </a:p>
        </p:txBody>
      </p:sp>
      <p:sp>
        <p:nvSpPr>
          <p:cNvPr id="18441" name="Text Box 13"/>
          <p:cNvSpPr txBox="1">
            <a:spLocks noChangeArrowheads="1"/>
          </p:cNvSpPr>
          <p:nvPr/>
        </p:nvSpPr>
        <p:spPr bwMode="auto">
          <a:xfrm>
            <a:off x="3276600" y="5516563"/>
            <a:ext cx="5040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Comic Sans MS" pitchFamily="66" charset="0"/>
            </a:endParaRPr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4" name="Text Box 16"/>
          <p:cNvSpPr txBox="1">
            <a:spLocks noChangeArrowheads="1"/>
          </p:cNvSpPr>
          <p:nvPr/>
        </p:nvSpPr>
        <p:spPr bwMode="auto">
          <a:xfrm>
            <a:off x="3995738" y="5661025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Comic Sans MS" pitchFamily="66" charset="0"/>
            </a:endParaRPr>
          </a:p>
        </p:txBody>
      </p:sp>
      <p:sp>
        <p:nvSpPr>
          <p:cNvPr id="18445" name="Text Box 17"/>
          <p:cNvSpPr txBox="1">
            <a:spLocks noChangeArrowheads="1"/>
          </p:cNvSpPr>
          <p:nvPr/>
        </p:nvSpPr>
        <p:spPr bwMode="auto">
          <a:xfrm>
            <a:off x="3132138" y="5445125"/>
            <a:ext cx="532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Comic Sans MS" pitchFamily="66" charset="0"/>
            </a:endParaRPr>
          </a:p>
        </p:txBody>
      </p:sp>
      <p:sp>
        <p:nvSpPr>
          <p:cNvPr id="1844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7" name="Text Box 20"/>
          <p:cNvSpPr txBox="1">
            <a:spLocks noChangeArrowheads="1"/>
          </p:cNvSpPr>
          <p:nvPr/>
        </p:nvSpPr>
        <p:spPr bwMode="auto">
          <a:xfrm>
            <a:off x="4643438" y="5516563"/>
            <a:ext cx="41052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Comic Sans MS" pitchFamily="66" charset="0"/>
                <a:sym typeface="Symbol" pitchFamily="18" charset="2"/>
              </a:rPr>
              <a:t>ВОА  и ВОС  </a:t>
            </a:r>
            <a:r>
              <a:rPr lang="ru-RU" sz="2400" i="1">
                <a:latin typeface="Comic Sans MS" pitchFamily="66" charset="0"/>
                <a:sym typeface="Symbol" pitchFamily="18" charset="2"/>
              </a:rPr>
              <a:t>смежные</a:t>
            </a:r>
          </a:p>
        </p:txBody>
      </p:sp>
      <p:grpSp>
        <p:nvGrpSpPr>
          <p:cNvPr id="18448" name="Group 26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85" name="Text Box 27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86" name="Text Box 28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87" name="Text Box 29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88" name="Text Box 30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grpSp>
        <p:nvGrpSpPr>
          <p:cNvPr id="18449" name="Group 31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81" name="Text Box 32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82" name="Text Box 33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83" name="Text Box 34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84" name="Text Box 35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grpSp>
        <p:nvGrpSpPr>
          <p:cNvPr id="18450" name="Group 36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77" name="Text Box 37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78" name="Text Box 38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79" name="Text Box 39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80" name="Text Box 40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18451" name="Line 41"/>
          <p:cNvSpPr>
            <a:spLocks noChangeShapeType="1"/>
          </p:cNvSpPr>
          <p:nvPr/>
        </p:nvSpPr>
        <p:spPr bwMode="auto">
          <a:xfrm>
            <a:off x="6443663" y="3068638"/>
            <a:ext cx="649287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52" name="Group 42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73" name="Text Box 43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74" name="Text Box 44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75" name="Text Box 45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76" name="Text Box 46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22575" name="Line 47"/>
          <p:cNvSpPr>
            <a:spLocks noChangeShapeType="1"/>
          </p:cNvSpPr>
          <p:nvPr/>
        </p:nvSpPr>
        <p:spPr bwMode="auto">
          <a:xfrm>
            <a:off x="5867400" y="1196975"/>
            <a:ext cx="576263" cy="18716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4" name="Line 48"/>
          <p:cNvSpPr>
            <a:spLocks noChangeShapeType="1"/>
          </p:cNvSpPr>
          <p:nvPr/>
        </p:nvSpPr>
        <p:spPr bwMode="auto">
          <a:xfrm>
            <a:off x="6443663" y="3068638"/>
            <a:ext cx="649287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55" name="Group 49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69" name="Text Box 50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70" name="Text Box 51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71" name="Text Box 52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72" name="Text Box 53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18456" name="Line 55"/>
          <p:cNvSpPr>
            <a:spLocks noChangeShapeType="1"/>
          </p:cNvSpPr>
          <p:nvPr/>
        </p:nvSpPr>
        <p:spPr bwMode="auto">
          <a:xfrm>
            <a:off x="6443663" y="3068638"/>
            <a:ext cx="649287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57" name="Group 56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65" name="Text Box 57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66" name="Text Box 58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67" name="Text Box 59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68" name="Text Box 60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22589" name="Line 61"/>
          <p:cNvSpPr>
            <a:spLocks noChangeShapeType="1"/>
          </p:cNvSpPr>
          <p:nvPr/>
        </p:nvSpPr>
        <p:spPr bwMode="auto">
          <a:xfrm>
            <a:off x="6443663" y="3068638"/>
            <a:ext cx="649287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59" name="Group 62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61" name="Text Box 63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62" name="Text Box 64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63" name="Text Box 65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64" name="Text Box 66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22596" name="Line 68"/>
          <p:cNvSpPr>
            <a:spLocks noChangeShapeType="1"/>
          </p:cNvSpPr>
          <p:nvPr/>
        </p:nvSpPr>
        <p:spPr bwMode="auto">
          <a:xfrm flipH="1">
            <a:off x="6443663" y="1341438"/>
            <a:ext cx="1512887" cy="172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3000"/>
                                        <p:tgtEl>
                                          <p:spTgt spid="225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9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5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8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5" grpId="0" animBg="1"/>
      <p:bldP spid="22589" grpId="0" animBg="1"/>
      <p:bldP spid="2259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820150" cy="2039937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dirty="0" smtClean="0"/>
              <a:t>Являются ли смежными углы  </a:t>
            </a:r>
            <a:br>
              <a:rPr lang="ru-RU" sz="3200" dirty="0" smtClean="0"/>
            </a:br>
            <a:r>
              <a:rPr lang="ru-RU" sz="3200" dirty="0" smtClean="0">
                <a:sym typeface="Symbol" pitchFamily="18" charset="2"/>
              </a:rPr>
              <a:t></a:t>
            </a:r>
            <a:r>
              <a:rPr lang="en-US" sz="3200" dirty="0" smtClean="0"/>
              <a:t>AOD </a:t>
            </a:r>
            <a:r>
              <a:rPr lang="ru-RU" sz="3200" dirty="0" smtClean="0"/>
              <a:t>и </a:t>
            </a:r>
            <a:r>
              <a:rPr lang="ru-RU" sz="3200" dirty="0" smtClean="0">
                <a:sym typeface="Symbol" pitchFamily="18" charset="2"/>
              </a:rPr>
              <a:t></a:t>
            </a:r>
            <a:r>
              <a:rPr lang="en-US" sz="3200" dirty="0" smtClean="0"/>
              <a:t>BOD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>
                <a:sym typeface="Symbol" pitchFamily="18" charset="2"/>
              </a:rPr>
              <a:t></a:t>
            </a:r>
            <a:r>
              <a:rPr lang="en-US" sz="3200" dirty="0" smtClean="0"/>
              <a:t>AO</a:t>
            </a:r>
            <a:r>
              <a:rPr lang="ru-RU" sz="3200" dirty="0" smtClean="0"/>
              <a:t>С и </a:t>
            </a:r>
            <a:r>
              <a:rPr lang="ru-RU" sz="3200" dirty="0" smtClean="0">
                <a:sym typeface="Symbol" pitchFamily="18" charset="2"/>
              </a:rPr>
              <a:t></a:t>
            </a:r>
            <a:r>
              <a:rPr lang="en-US" sz="3200" dirty="0" smtClean="0"/>
              <a:t>DO</a:t>
            </a:r>
            <a:r>
              <a:rPr lang="ru-RU" sz="3200" dirty="0" smtClean="0"/>
              <a:t>С</a:t>
            </a:r>
            <a:br>
              <a:rPr lang="ru-RU" sz="3200" dirty="0" smtClean="0"/>
            </a:br>
            <a:r>
              <a:rPr lang="ru-RU" sz="3200" dirty="0" smtClean="0">
                <a:sym typeface="Symbol" pitchFamily="18" charset="2"/>
              </a:rPr>
              <a:t></a:t>
            </a:r>
            <a:r>
              <a:rPr lang="en-US" sz="3200" dirty="0" smtClean="0"/>
              <a:t>AO</a:t>
            </a:r>
            <a:r>
              <a:rPr lang="ru-RU" sz="3200" dirty="0" smtClean="0"/>
              <a:t>С и </a:t>
            </a:r>
            <a:r>
              <a:rPr lang="ru-RU" sz="3200" dirty="0" smtClean="0">
                <a:sym typeface="Symbol" pitchFamily="18" charset="2"/>
              </a:rPr>
              <a:t></a:t>
            </a:r>
            <a:r>
              <a:rPr lang="en-US" sz="3200" dirty="0" smtClean="0"/>
              <a:t>DO</a:t>
            </a:r>
            <a:r>
              <a:rPr lang="ru-RU" sz="3200" dirty="0" smtClean="0"/>
              <a:t>В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>
                <a:sym typeface="Symbol" pitchFamily="18" charset="2"/>
              </a:rPr>
              <a:t></a:t>
            </a:r>
            <a:r>
              <a:rPr lang="en-US" sz="3200" dirty="0" smtClean="0"/>
              <a:t>AO</a:t>
            </a:r>
            <a:r>
              <a:rPr lang="ru-RU" sz="3200" dirty="0" smtClean="0"/>
              <a:t>С и </a:t>
            </a:r>
            <a:r>
              <a:rPr lang="ru-RU" sz="3200" dirty="0" smtClean="0">
                <a:sym typeface="Symbol" pitchFamily="18" charset="2"/>
              </a:rPr>
              <a:t></a:t>
            </a:r>
            <a:r>
              <a:rPr lang="en-US" sz="3200" dirty="0" smtClean="0"/>
              <a:t>BO</a:t>
            </a:r>
            <a:r>
              <a:rPr lang="ru-RU" sz="3200" dirty="0"/>
              <a:t>С</a:t>
            </a:r>
            <a:r>
              <a:rPr lang="ru-RU" sz="3200" dirty="0" smtClean="0"/>
              <a:t>?</a:t>
            </a:r>
            <a:r>
              <a:rPr lang="ru-RU" sz="4000" dirty="0" smtClean="0"/>
              <a:t> 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3068638"/>
            <a:ext cx="6048375" cy="36004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628775"/>
            <a:ext cx="8229600" cy="1371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smtClean="0">
                <a:solidFill>
                  <a:srgbClr val="009900"/>
                </a:solidFill>
              </a:rPr>
              <a:t>Построение смежных углов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Line 2"/>
          <p:cNvSpPr>
            <a:spLocks noChangeShapeType="1"/>
          </p:cNvSpPr>
          <p:nvPr/>
        </p:nvSpPr>
        <p:spPr bwMode="auto">
          <a:xfrm flipH="1">
            <a:off x="3276600" y="3573463"/>
            <a:ext cx="1944688" cy="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H="1">
            <a:off x="2916238" y="1557338"/>
            <a:ext cx="792162" cy="20875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3059113" y="3573463"/>
            <a:ext cx="2160587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327400" y="1387475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charset="0"/>
              </a:rPr>
              <a:t>А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916238" y="3673475"/>
            <a:ext cx="236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" charset="0"/>
              </a:rPr>
              <a:t>О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984750" y="369252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Arial" charset="0"/>
              </a:rPr>
              <a:t>В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611188" y="3141663"/>
            <a:ext cx="865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" charset="0"/>
              </a:rPr>
              <a:t>     С 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0" y="53736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Arial" charset="0"/>
              </a:rPr>
              <a:t>     Угол смежный  для острого угла является тупым</a:t>
            </a:r>
            <a:r>
              <a:rPr lang="ru-RU" sz="2400" b="1">
                <a:latin typeface="Arial" charset="0"/>
              </a:rPr>
              <a:t>.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1403350" y="527050"/>
            <a:ext cx="5486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Arial" charset="0"/>
              </a:rPr>
              <a:t>1.Одну из сторон угла продолжить</a:t>
            </a:r>
          </a:p>
          <a:p>
            <a:r>
              <a:rPr lang="ru-RU" sz="2400" b="1">
                <a:latin typeface="Arial" charset="0"/>
              </a:rPr>
              <a:t>за его вершину.</a:t>
            </a:r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3708400" y="1895475"/>
            <a:ext cx="52085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Arial" charset="0"/>
              </a:rPr>
              <a:t>2.Получившийся угол АОС</a:t>
            </a:r>
          </a:p>
          <a:p>
            <a:r>
              <a:rPr lang="ru-RU" sz="2400" b="1">
                <a:latin typeface="Arial" charset="0"/>
              </a:rPr>
              <a:t>является смежным с углом АОВ.</a:t>
            </a:r>
          </a:p>
        </p:txBody>
      </p:sp>
      <p:sp>
        <p:nvSpPr>
          <p:cNvPr id="21516" name="Oval 12"/>
          <p:cNvSpPr>
            <a:spLocks noChangeArrowheads="1"/>
          </p:cNvSpPr>
          <p:nvPr/>
        </p:nvSpPr>
        <p:spPr bwMode="auto">
          <a:xfrm>
            <a:off x="2916238" y="3529013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7" name="Arc 13"/>
          <p:cNvSpPr>
            <a:spLocks/>
          </p:cNvSpPr>
          <p:nvPr/>
        </p:nvSpPr>
        <p:spPr bwMode="auto">
          <a:xfrm rot="1139078">
            <a:off x="3059113" y="3284538"/>
            <a:ext cx="428625" cy="444500"/>
          </a:xfrm>
          <a:custGeom>
            <a:avLst/>
            <a:gdLst>
              <a:gd name="T0" fmla="*/ 0 w 25770"/>
              <a:gd name="T1" fmla="*/ 2147483647 h 21600"/>
              <a:gd name="T2" fmla="*/ 2147483647 w 25770"/>
              <a:gd name="T3" fmla="*/ 2147483647 h 21600"/>
              <a:gd name="T4" fmla="*/ 2147483647 w 25770"/>
              <a:gd name="T5" fmla="*/ 2147483647 h 21600"/>
              <a:gd name="T6" fmla="*/ 0 60000 65536"/>
              <a:gd name="T7" fmla="*/ 0 60000 65536"/>
              <a:gd name="T8" fmla="*/ 0 60000 65536"/>
              <a:gd name="T9" fmla="*/ 0 w 25770"/>
              <a:gd name="T10" fmla="*/ 0 h 21600"/>
              <a:gd name="T11" fmla="*/ 25770 w 2577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770" h="21600" fill="none" extrusionOk="0">
                <a:moveTo>
                  <a:pt x="-1" y="911"/>
                </a:moveTo>
                <a:cubicBezTo>
                  <a:pt x="2014" y="307"/>
                  <a:pt x="4105" y="-1"/>
                  <a:pt x="6209" y="0"/>
                </a:cubicBezTo>
                <a:cubicBezTo>
                  <a:pt x="14590" y="0"/>
                  <a:pt x="22215" y="4848"/>
                  <a:pt x="25770" y="12438"/>
                </a:cubicBezTo>
              </a:path>
              <a:path w="25770" h="21600" stroke="0" extrusionOk="0">
                <a:moveTo>
                  <a:pt x="-1" y="911"/>
                </a:moveTo>
                <a:cubicBezTo>
                  <a:pt x="2014" y="307"/>
                  <a:pt x="4105" y="-1"/>
                  <a:pt x="6209" y="0"/>
                </a:cubicBezTo>
                <a:cubicBezTo>
                  <a:pt x="14590" y="0"/>
                  <a:pt x="22215" y="4848"/>
                  <a:pt x="25770" y="12438"/>
                </a:cubicBezTo>
                <a:lnTo>
                  <a:pt x="6209" y="21600"/>
                </a:lnTo>
                <a:lnTo>
                  <a:pt x="-1" y="911"/>
                </a:lnTo>
                <a:close/>
              </a:path>
            </a:pathLst>
          </a:cu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502" name="Arc 14"/>
          <p:cNvSpPr>
            <a:spLocks/>
          </p:cNvSpPr>
          <p:nvPr/>
        </p:nvSpPr>
        <p:spPr bwMode="auto">
          <a:xfrm rot="-3572750">
            <a:off x="2339975" y="2924175"/>
            <a:ext cx="865188" cy="865188"/>
          </a:xfrm>
          <a:custGeom>
            <a:avLst/>
            <a:gdLst>
              <a:gd name="T0" fmla="*/ 0 w 31259"/>
              <a:gd name="T1" fmla="*/ 2147483647 h 21600"/>
              <a:gd name="T2" fmla="*/ 2147483647 w 31259"/>
              <a:gd name="T3" fmla="*/ 2147483647 h 21600"/>
              <a:gd name="T4" fmla="*/ 2147483647 w 31259"/>
              <a:gd name="T5" fmla="*/ 2147483647 h 21600"/>
              <a:gd name="T6" fmla="*/ 0 60000 65536"/>
              <a:gd name="T7" fmla="*/ 0 60000 65536"/>
              <a:gd name="T8" fmla="*/ 0 60000 65536"/>
              <a:gd name="T9" fmla="*/ 0 w 31259"/>
              <a:gd name="T10" fmla="*/ 0 h 21600"/>
              <a:gd name="T11" fmla="*/ 31259 w 3125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259" h="21600" fill="none" extrusionOk="0">
                <a:moveTo>
                  <a:pt x="-1" y="2566"/>
                </a:moveTo>
                <a:cubicBezTo>
                  <a:pt x="3140" y="881"/>
                  <a:pt x="6648" y="-1"/>
                  <a:pt x="10212" y="0"/>
                </a:cubicBezTo>
                <a:cubicBezTo>
                  <a:pt x="20271" y="0"/>
                  <a:pt x="28998" y="6943"/>
                  <a:pt x="31259" y="16745"/>
                </a:cubicBezTo>
              </a:path>
              <a:path w="31259" h="21600" stroke="0" extrusionOk="0">
                <a:moveTo>
                  <a:pt x="-1" y="2566"/>
                </a:moveTo>
                <a:cubicBezTo>
                  <a:pt x="3140" y="881"/>
                  <a:pt x="6648" y="-1"/>
                  <a:pt x="10212" y="0"/>
                </a:cubicBezTo>
                <a:cubicBezTo>
                  <a:pt x="20271" y="0"/>
                  <a:pt x="28998" y="6943"/>
                  <a:pt x="31259" y="16745"/>
                </a:cubicBezTo>
                <a:lnTo>
                  <a:pt x="10212" y="21600"/>
                </a:lnTo>
                <a:lnTo>
                  <a:pt x="-1" y="2566"/>
                </a:ln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0" y="3644900"/>
            <a:ext cx="6196013" cy="646113"/>
            <a:chOff x="974" y="2304"/>
            <a:chExt cx="3903" cy="397"/>
          </a:xfrm>
        </p:grpSpPr>
        <p:sp>
          <p:nvSpPr>
            <p:cNvPr id="21527" name="Freeform 21" descr="Папирус"/>
            <p:cNvSpPr>
              <a:spLocks/>
            </p:cNvSpPr>
            <p:nvPr/>
          </p:nvSpPr>
          <p:spPr bwMode="auto">
            <a:xfrm>
              <a:off x="976" y="2304"/>
              <a:ext cx="3880" cy="344"/>
            </a:xfrm>
            <a:custGeom>
              <a:avLst/>
              <a:gdLst>
                <a:gd name="T0" fmla="*/ 0 w 3880"/>
                <a:gd name="T1" fmla="*/ 0 h 344"/>
                <a:gd name="T2" fmla="*/ 0 w 3880"/>
                <a:gd name="T3" fmla="*/ 344 h 344"/>
                <a:gd name="T4" fmla="*/ 3872 w 3880"/>
                <a:gd name="T5" fmla="*/ 344 h 344"/>
                <a:gd name="T6" fmla="*/ 3880 w 3880"/>
                <a:gd name="T7" fmla="*/ 0 h 344"/>
                <a:gd name="T8" fmla="*/ 0 w 3880"/>
                <a:gd name="T9" fmla="*/ 0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80"/>
                <a:gd name="T16" fmla="*/ 0 h 344"/>
                <a:gd name="T17" fmla="*/ 3880 w 3880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80" h="344">
                  <a:moveTo>
                    <a:pt x="0" y="0"/>
                  </a:moveTo>
                  <a:lnTo>
                    <a:pt x="0" y="344"/>
                  </a:lnTo>
                  <a:lnTo>
                    <a:pt x="3872" y="344"/>
                  </a:lnTo>
                  <a:lnTo>
                    <a:pt x="388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 cstate="print"/>
              <a:srcRect/>
              <a:tile tx="0" ty="0" sx="100000" sy="100000" flip="none" algn="tl"/>
            </a:blip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1528" name="Oval 22"/>
            <p:cNvSpPr>
              <a:spLocks noChangeArrowheads="1"/>
            </p:cNvSpPr>
            <p:nvPr/>
          </p:nvSpPr>
          <p:spPr bwMode="auto">
            <a:xfrm rot="-4023734">
              <a:off x="1155" y="2433"/>
              <a:ext cx="91" cy="8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9" name="Text Box 23"/>
            <p:cNvSpPr txBox="1">
              <a:spLocks noChangeArrowheads="1"/>
            </p:cNvSpPr>
            <p:nvPr/>
          </p:nvSpPr>
          <p:spPr bwMode="auto">
            <a:xfrm>
              <a:off x="975" y="2513"/>
              <a:ext cx="3902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endParaRPr lang="ru-RU" sz="9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1530" name="Text Box 24"/>
            <p:cNvSpPr txBox="1">
              <a:spLocks noChangeArrowheads="1"/>
            </p:cNvSpPr>
            <p:nvPr/>
          </p:nvSpPr>
          <p:spPr bwMode="auto">
            <a:xfrm>
              <a:off x="974" y="2432"/>
              <a:ext cx="3903" cy="1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0       1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2       3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4        5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6        7        8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9       10      11      12       13      14      15      16      17</a:t>
              </a:r>
              <a:endParaRPr lang="ru-RU" sz="900" b="1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 rot="18469322" flipH="1">
            <a:off x="3096419" y="-927894"/>
            <a:ext cx="3205163" cy="1406525"/>
            <a:chOff x="763" y="1945"/>
            <a:chExt cx="2019" cy="886"/>
          </a:xfrm>
        </p:grpSpPr>
        <p:sp>
          <p:nvSpPr>
            <p:cNvPr id="21521" name="Freeform 26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>
                <a:gd name="T0" fmla="*/ 0 w 1252"/>
                <a:gd name="T1" fmla="*/ 1 h 3125"/>
                <a:gd name="T2" fmla="*/ 1 w 1252"/>
                <a:gd name="T3" fmla="*/ 0 h 3125"/>
                <a:gd name="T4" fmla="*/ 2 w 1252"/>
                <a:gd name="T5" fmla="*/ 1 h 3125"/>
                <a:gd name="T6" fmla="*/ 2 w 1252"/>
                <a:gd name="T7" fmla="*/ 1 h 3125"/>
                <a:gd name="T8" fmla="*/ 2 w 1252"/>
                <a:gd name="T9" fmla="*/ 1 h 3125"/>
                <a:gd name="T10" fmla="*/ 0 w 1252"/>
                <a:gd name="T11" fmla="*/ 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15" name="Freeform 27"/>
            <p:cNvSpPr>
              <a:spLocks/>
            </p:cNvSpPr>
            <p:nvPr/>
          </p:nvSpPr>
          <p:spPr bwMode="auto">
            <a:xfrm rot="-3316674">
              <a:off x="2497" y="2382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3" name="Freeform 28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>
                <a:gd name="T0" fmla="*/ 1 w 121"/>
                <a:gd name="T1" fmla="*/ 0 h 230"/>
                <a:gd name="T2" fmla="*/ 0 w 121"/>
                <a:gd name="T3" fmla="*/ 1 h 230"/>
                <a:gd name="T4" fmla="*/ 1 w 121"/>
                <a:gd name="T5" fmla="*/ 1 h 230"/>
                <a:gd name="T6" fmla="*/ 1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24" name="Group 29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21525" name="Freeform 30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>
                  <a:gd name="T0" fmla="*/ 1 w 1094"/>
                  <a:gd name="T1" fmla="*/ 1 h 2612"/>
                  <a:gd name="T2" fmla="*/ 2 w 1094"/>
                  <a:gd name="T3" fmla="*/ 1 h 2612"/>
                  <a:gd name="T4" fmla="*/ 2 w 1094"/>
                  <a:gd name="T5" fmla="*/ 1 h 2612"/>
                  <a:gd name="T6" fmla="*/ 1 w 1094"/>
                  <a:gd name="T7" fmla="*/ 0 h 2612"/>
                  <a:gd name="T8" fmla="*/ 0 w 1094"/>
                  <a:gd name="T9" fmla="*/ 1 h 2612"/>
                  <a:gd name="T10" fmla="*/ 2 w 1094"/>
                  <a:gd name="T11" fmla="*/ 1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6" name="Freeform 31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>
                  <a:gd name="T0" fmla="*/ 33 w 42"/>
                  <a:gd name="T1" fmla="*/ 0 h 155"/>
                  <a:gd name="T2" fmla="*/ 41 w 42"/>
                  <a:gd name="T3" fmla="*/ 48 h 155"/>
                  <a:gd name="T4" fmla="*/ 29 w 42"/>
                  <a:gd name="T5" fmla="*/ 116 h 155"/>
                  <a:gd name="T6" fmla="*/ 9 w 42"/>
                  <a:gd name="T7" fmla="*/ 152 h 155"/>
                  <a:gd name="T8" fmla="*/ 1 w 42"/>
                  <a:gd name="T9" fmla="*/ 96 h 155"/>
                  <a:gd name="T10" fmla="*/ 5 w 42"/>
                  <a:gd name="T11" fmla="*/ 52 h 155"/>
                  <a:gd name="T12" fmla="*/ 33 w 42"/>
                  <a:gd name="T13" fmla="*/ 0 h 1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"/>
                  <a:gd name="T22" fmla="*/ 0 h 155"/>
                  <a:gd name="T23" fmla="*/ 42 w 42"/>
                  <a:gd name="T24" fmla="*/ 155 h 1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1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3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3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3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22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220"/>
                            </p:stCondLst>
                            <p:childTnLst>
                              <p:par>
                                <p:cTn id="50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6763E-6 L -0.25799 -1.6763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28 0.32255 L -0.25017 0.33318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22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220"/>
                            </p:stCondLst>
                            <p:childTnLst>
                              <p:par>
                                <p:cTn id="7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720"/>
                            </p:stCondLst>
                            <p:childTnLst>
                              <p:par>
                                <p:cTn id="8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1220"/>
                            </p:stCondLst>
                            <p:childTnLst>
                              <p:par>
                                <p:cTn id="8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720"/>
                            </p:stCondLst>
                            <p:childTnLst>
                              <p:par>
                                <p:cTn id="9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 tmFilter="0,0; .5, 1; 1, 1"/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4420"/>
                            </p:stCondLst>
                            <p:childTnLst>
                              <p:par>
                                <p:cTn id="10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/>
      <p:bldP spid="63496" grpId="0"/>
      <p:bldP spid="63498" grpId="0" build="allAtOnce"/>
      <p:bldP spid="6350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323850" y="0"/>
            <a:ext cx="78486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en-US" sz="2800" b="1" i="1" u="sng"/>
          </a:p>
          <a:p>
            <a:pPr algn="r">
              <a:spcBef>
                <a:spcPct val="50000"/>
              </a:spcBef>
            </a:pPr>
            <a:r>
              <a:rPr lang="ru-RU" sz="2800" b="1" i="1" u="sng"/>
              <a:t>Теорема.</a:t>
            </a:r>
          </a:p>
          <a:p>
            <a:pPr algn="r">
              <a:spcBef>
                <a:spcPct val="50000"/>
              </a:spcBef>
            </a:pPr>
            <a:r>
              <a:rPr lang="ru-RU" sz="2800"/>
              <a:t> </a:t>
            </a:r>
            <a:r>
              <a:rPr lang="ru-RU" sz="2800" b="1" i="1" u="sng">
                <a:solidFill>
                  <a:srgbClr val="FFCC00"/>
                </a:solidFill>
                <a:latin typeface="Comic Sans MS" pitchFamily="66" charset="0"/>
              </a:rPr>
              <a:t>Сумма   смежных углов    равна 180</a:t>
            </a:r>
            <a:r>
              <a:rPr lang="ru-RU" sz="2800" b="1" i="1" u="sng" baseline="30000">
                <a:solidFill>
                  <a:srgbClr val="FFCC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4572000" y="1836738"/>
            <a:ext cx="45720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u="sng"/>
              <a:t>Дано</a:t>
            </a:r>
            <a:r>
              <a:rPr lang="ru-RU" sz="2400"/>
              <a:t>: </a:t>
            </a:r>
            <a:r>
              <a:rPr lang="ru-RU" sz="2400">
                <a:sym typeface="Symbol" pitchFamily="18" charset="2"/>
              </a:rPr>
              <a:t></a:t>
            </a:r>
            <a:r>
              <a:rPr lang="en-US" sz="2400"/>
              <a:t>AOC</a:t>
            </a:r>
            <a:r>
              <a:rPr lang="en-US" sz="2400">
                <a:sym typeface="Symbol" pitchFamily="18" charset="2"/>
              </a:rPr>
              <a:t> </a:t>
            </a:r>
            <a:r>
              <a:rPr lang="ru-RU" sz="2400">
                <a:sym typeface="Symbol" pitchFamily="18" charset="2"/>
              </a:rPr>
              <a:t>и </a:t>
            </a:r>
            <a:r>
              <a:rPr lang="en-US" sz="2400"/>
              <a:t>BOC</a:t>
            </a:r>
            <a:r>
              <a:rPr lang="en-US" sz="2400">
                <a:sym typeface="Symbol" pitchFamily="18" charset="2"/>
              </a:rPr>
              <a:t> </a:t>
            </a:r>
            <a:r>
              <a:rPr lang="ru-RU" sz="2400">
                <a:sym typeface="Symbol" pitchFamily="18" charset="2"/>
              </a:rPr>
              <a:t>– смежные.</a:t>
            </a:r>
          </a:p>
          <a:p>
            <a:pPr algn="ctr"/>
            <a:r>
              <a:rPr lang="ru-RU" sz="2400" u="sng">
                <a:sym typeface="Symbol" pitchFamily="18" charset="2"/>
              </a:rPr>
              <a:t>Доказать</a:t>
            </a:r>
            <a:r>
              <a:rPr lang="ru-RU" sz="2400">
                <a:sym typeface="Symbol" pitchFamily="18" charset="2"/>
              </a:rPr>
              <a:t>: </a:t>
            </a:r>
            <a:r>
              <a:rPr lang="en-US" sz="2400"/>
              <a:t>AOC</a:t>
            </a:r>
            <a:r>
              <a:rPr lang="en-US" sz="2400">
                <a:sym typeface="Symbol" pitchFamily="18" charset="2"/>
              </a:rPr>
              <a:t> </a:t>
            </a:r>
            <a:r>
              <a:rPr lang="ru-RU" sz="2400">
                <a:sym typeface="Symbol" pitchFamily="18" charset="2"/>
              </a:rPr>
              <a:t>+ </a:t>
            </a:r>
            <a:r>
              <a:rPr lang="en-US" sz="2400"/>
              <a:t>BOC</a:t>
            </a:r>
            <a:r>
              <a:rPr lang="ru-RU" sz="2400">
                <a:sym typeface="Symbol" pitchFamily="18" charset="2"/>
              </a:rPr>
              <a:t> = 180</a:t>
            </a:r>
            <a:r>
              <a:rPr lang="ru-RU" sz="2400"/>
              <a:t>.</a:t>
            </a:r>
            <a:endParaRPr lang="ru-RU" sz="2400">
              <a:sym typeface="Symbol" pitchFamily="18" charset="2"/>
            </a:endParaRPr>
          </a:p>
          <a:p>
            <a:pPr algn="ctr"/>
            <a:r>
              <a:rPr lang="ru-RU" sz="2400" u="sng">
                <a:sym typeface="Symbol" pitchFamily="18" charset="2"/>
              </a:rPr>
              <a:t>Доказательство</a:t>
            </a:r>
            <a:r>
              <a:rPr lang="ru-RU" sz="2400">
                <a:sym typeface="Symbol" pitchFamily="18" charset="2"/>
              </a:rPr>
              <a:t>. 1) Так как </a:t>
            </a:r>
            <a:r>
              <a:rPr lang="en-US" sz="2400"/>
              <a:t>AOC</a:t>
            </a:r>
            <a:r>
              <a:rPr lang="en-US" sz="2400">
                <a:sym typeface="Symbol" pitchFamily="18" charset="2"/>
              </a:rPr>
              <a:t> </a:t>
            </a:r>
            <a:r>
              <a:rPr lang="ru-RU" sz="2400">
                <a:sym typeface="Symbol" pitchFamily="18" charset="2"/>
              </a:rPr>
              <a:t>и </a:t>
            </a:r>
            <a:r>
              <a:rPr lang="en-US" sz="2400"/>
              <a:t>BOC</a:t>
            </a:r>
            <a:r>
              <a:rPr lang="en-US" sz="2400">
                <a:sym typeface="Symbol" pitchFamily="18" charset="2"/>
              </a:rPr>
              <a:t> </a:t>
            </a:r>
            <a:r>
              <a:rPr lang="ru-RU" sz="2400">
                <a:sym typeface="Symbol" pitchFamily="18" charset="2"/>
              </a:rPr>
              <a:t>– смежные, то лучи ОА и ОВ – противоположные, то есть, </a:t>
            </a:r>
            <a:r>
              <a:rPr lang="en-US" sz="2400"/>
              <a:t>AOB</a:t>
            </a:r>
            <a:r>
              <a:rPr lang="ru-RU" sz="2400">
                <a:sym typeface="Symbol" pitchFamily="18" charset="2"/>
              </a:rPr>
              <a:t> – развернутый, следовательно, </a:t>
            </a:r>
            <a:r>
              <a:rPr lang="en-US" sz="2400"/>
              <a:t>AOB</a:t>
            </a:r>
            <a:r>
              <a:rPr lang="en-US" sz="2400">
                <a:sym typeface="Symbol" pitchFamily="18" charset="2"/>
              </a:rPr>
              <a:t> </a:t>
            </a:r>
            <a:r>
              <a:rPr lang="ru-RU" sz="2400">
                <a:sym typeface="Symbol" pitchFamily="18" charset="2"/>
              </a:rPr>
              <a:t>= 180</a:t>
            </a:r>
            <a:r>
              <a:rPr lang="ru-RU" sz="2400"/>
              <a:t>.</a:t>
            </a:r>
            <a:endParaRPr lang="ru-RU" sz="2400">
              <a:sym typeface="Symbol" pitchFamily="18" charset="2"/>
            </a:endParaRPr>
          </a:p>
          <a:p>
            <a:pPr algn="ctr"/>
            <a:r>
              <a:rPr lang="ru-RU" sz="2400">
                <a:sym typeface="Symbol" pitchFamily="18" charset="2"/>
              </a:rPr>
              <a:t>2) Луч </a:t>
            </a:r>
            <a:r>
              <a:rPr lang="en-US" sz="2400">
                <a:sym typeface="Symbol" pitchFamily="18" charset="2"/>
              </a:rPr>
              <a:t>OC</a:t>
            </a:r>
            <a:r>
              <a:rPr lang="ru-RU" sz="2400">
                <a:sym typeface="Symbol" pitchFamily="18" charset="2"/>
              </a:rPr>
              <a:t> проходит между сторонами </a:t>
            </a:r>
            <a:r>
              <a:rPr lang="en-US" sz="2400"/>
              <a:t>AOB</a:t>
            </a:r>
            <a:r>
              <a:rPr lang="ru-RU" sz="2400">
                <a:sym typeface="Symbol" pitchFamily="18" charset="2"/>
              </a:rPr>
              <a:t>, значит, </a:t>
            </a:r>
            <a:r>
              <a:rPr lang="en-US" sz="2400"/>
              <a:t>AOC</a:t>
            </a:r>
            <a:r>
              <a:rPr lang="en-US" sz="2400">
                <a:sym typeface="Symbol" pitchFamily="18" charset="2"/>
              </a:rPr>
              <a:t> </a:t>
            </a:r>
            <a:r>
              <a:rPr lang="ru-RU" sz="2400">
                <a:sym typeface="Symbol" pitchFamily="18" charset="2"/>
              </a:rPr>
              <a:t>+ </a:t>
            </a:r>
            <a:r>
              <a:rPr lang="en-US" sz="2400"/>
              <a:t>BOC</a:t>
            </a:r>
            <a:r>
              <a:rPr lang="ru-RU" sz="2400">
                <a:sym typeface="Symbol" pitchFamily="18" charset="2"/>
              </a:rPr>
              <a:t> = </a:t>
            </a:r>
            <a:r>
              <a:rPr lang="en-US" sz="2400"/>
              <a:t>AOB</a:t>
            </a:r>
            <a:r>
              <a:rPr lang="ru-RU" sz="2400">
                <a:sym typeface="Symbol" pitchFamily="18" charset="2"/>
              </a:rPr>
              <a:t> = 180</a:t>
            </a:r>
            <a:endParaRPr lang="ru-RU" sz="2400"/>
          </a:p>
        </p:txBody>
      </p:sp>
      <p:grpSp>
        <p:nvGrpSpPr>
          <p:cNvPr id="24580" name="Group 13"/>
          <p:cNvGrpSpPr>
            <a:grpSpLocks/>
          </p:cNvGrpSpPr>
          <p:nvPr/>
        </p:nvGrpSpPr>
        <p:grpSpPr bwMode="auto">
          <a:xfrm rot="1335440">
            <a:off x="395288" y="2060575"/>
            <a:ext cx="4356100" cy="2016125"/>
            <a:chOff x="0" y="572"/>
            <a:chExt cx="2745" cy="1270"/>
          </a:xfrm>
        </p:grpSpPr>
        <p:sp>
          <p:nvSpPr>
            <p:cNvPr id="24583" name="Line 14"/>
            <p:cNvSpPr>
              <a:spLocks noChangeShapeType="1"/>
            </p:cNvSpPr>
            <p:nvPr/>
          </p:nvSpPr>
          <p:spPr bwMode="auto">
            <a:xfrm>
              <a:off x="409" y="663"/>
              <a:ext cx="1179" cy="4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4584" name="Group 15"/>
            <p:cNvGrpSpPr>
              <a:grpSpLocks/>
            </p:cNvGrpSpPr>
            <p:nvPr/>
          </p:nvGrpSpPr>
          <p:grpSpPr bwMode="auto">
            <a:xfrm>
              <a:off x="0" y="572"/>
              <a:ext cx="2745" cy="1270"/>
              <a:chOff x="0" y="572"/>
              <a:chExt cx="2745" cy="1270"/>
            </a:xfrm>
          </p:grpSpPr>
          <p:sp>
            <p:nvSpPr>
              <p:cNvPr id="24585" name="Text Box 16"/>
              <p:cNvSpPr txBox="1">
                <a:spLocks noChangeArrowheads="1"/>
              </p:cNvSpPr>
              <p:nvPr/>
            </p:nvSpPr>
            <p:spPr bwMode="auto">
              <a:xfrm>
                <a:off x="318" y="799"/>
                <a:ext cx="36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>
                    <a:latin typeface="Comic Sans MS" pitchFamily="66" charset="0"/>
                  </a:rPr>
                  <a:t>С</a:t>
                </a:r>
              </a:p>
            </p:txBody>
          </p:sp>
          <p:grpSp>
            <p:nvGrpSpPr>
              <p:cNvPr id="24586" name="Group 17"/>
              <p:cNvGrpSpPr>
                <a:grpSpLocks/>
              </p:cNvGrpSpPr>
              <p:nvPr/>
            </p:nvGrpSpPr>
            <p:grpSpPr bwMode="auto">
              <a:xfrm>
                <a:off x="0" y="572"/>
                <a:ext cx="2745" cy="1270"/>
                <a:chOff x="0" y="572"/>
                <a:chExt cx="2745" cy="1270"/>
              </a:xfrm>
            </p:grpSpPr>
            <p:sp>
              <p:nvSpPr>
                <p:cNvPr id="24587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46" y="663"/>
                  <a:ext cx="2699" cy="1179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588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1519" y="1253"/>
                  <a:ext cx="273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latin typeface="Comic Sans MS" pitchFamily="66" charset="0"/>
                    </a:rPr>
                    <a:t>О</a:t>
                  </a:r>
                </a:p>
              </p:txBody>
            </p:sp>
            <p:sp>
              <p:nvSpPr>
                <p:cNvPr id="24589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0" y="1524"/>
                  <a:ext cx="409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Comic Sans MS" pitchFamily="66" charset="0"/>
                    </a:rPr>
                    <a:t>A</a:t>
                  </a:r>
                  <a:endParaRPr lang="ru-RU" sz="2400">
                    <a:latin typeface="Comic Sans MS" pitchFamily="66" charset="0"/>
                  </a:endParaRPr>
                </a:p>
              </p:txBody>
            </p:sp>
            <p:sp>
              <p:nvSpPr>
                <p:cNvPr id="24590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087" y="572"/>
                  <a:ext cx="59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Comic Sans MS" pitchFamily="66" charset="0"/>
                    </a:rPr>
                    <a:t>B</a:t>
                  </a:r>
                  <a:endParaRPr lang="ru-RU" sz="2400">
                    <a:latin typeface="Comic Sans MS" pitchFamily="66" charset="0"/>
                  </a:endParaRPr>
                </a:p>
              </p:txBody>
            </p:sp>
          </p:grpSp>
        </p:grpSp>
      </p:grpSp>
      <p:sp>
        <p:nvSpPr>
          <p:cNvPr id="46102" name="Rectangle 2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477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folHlink"/>
                </a:solidFill>
              </a:rPr>
              <a:t>C</a:t>
            </a:r>
            <a:r>
              <a:rPr lang="ru-RU" smtClean="0">
                <a:solidFill>
                  <a:schemeClr val="folHlink"/>
                </a:solidFill>
              </a:rPr>
              <a:t>войство смежных углов</a:t>
            </a:r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250825" y="4160838"/>
            <a:ext cx="4176713" cy="12001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/>
              <a:t>1. Сколько углов изображено на рисунке? Какие это углы?</a:t>
            </a:r>
          </a:p>
          <a:p>
            <a:pPr algn="ctr"/>
            <a:r>
              <a:rPr lang="ru-RU" sz="1800"/>
              <a:t>2. Существует ли какая-нибудь взаимосвязь между этими углами?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6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6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500"/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500"/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500"/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1000"/>
                                        <p:tgtEl>
                                          <p:spTgt spid="46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1000"/>
                                        <p:tgtEl>
                                          <p:spTgt spid="46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000"/>
                                        <p:tgtEl>
                                          <p:spTgt spid="46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1000"/>
                                        <p:tgtEl>
                                          <p:spTgt spid="46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1000"/>
                                        <p:tgtEl>
                                          <p:spTgt spid="46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000"/>
                                        <p:tgtEl>
                                          <p:spTgt spid="46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0"/>
                            </p:stCondLst>
                            <p:childTnLst>
                              <p:par>
                                <p:cTn id="5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1000"/>
                                        <p:tgtEl>
                                          <p:spTgt spid="46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1000"/>
                                        <p:tgtEl>
                                          <p:spTgt spid="46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000"/>
                                        <p:tgtEl>
                                          <p:spTgt spid="46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3"/>
          <p:cNvGrpSpPr>
            <a:grpSpLocks/>
          </p:cNvGrpSpPr>
          <p:nvPr/>
        </p:nvGrpSpPr>
        <p:grpSpPr bwMode="auto">
          <a:xfrm>
            <a:off x="1258888" y="1341438"/>
            <a:ext cx="6480175" cy="2303462"/>
            <a:chOff x="839" y="1117"/>
            <a:chExt cx="4082" cy="1451"/>
          </a:xfrm>
        </p:grpSpPr>
        <p:grpSp>
          <p:nvGrpSpPr>
            <p:cNvPr id="25609" name="Group 4"/>
            <p:cNvGrpSpPr>
              <a:grpSpLocks/>
            </p:cNvGrpSpPr>
            <p:nvPr/>
          </p:nvGrpSpPr>
          <p:grpSpPr bwMode="auto">
            <a:xfrm>
              <a:off x="839" y="1117"/>
              <a:ext cx="4082" cy="1451"/>
              <a:chOff x="839" y="1117"/>
              <a:chExt cx="4082" cy="1451"/>
            </a:xfrm>
          </p:grpSpPr>
          <p:sp>
            <p:nvSpPr>
              <p:cNvPr id="25612" name="Line 5"/>
              <p:cNvSpPr>
                <a:spLocks noChangeShapeType="1"/>
              </p:cNvSpPr>
              <p:nvPr/>
            </p:nvSpPr>
            <p:spPr bwMode="auto">
              <a:xfrm>
                <a:off x="839" y="2523"/>
                <a:ext cx="4082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13" name="Line 6"/>
              <p:cNvSpPr>
                <a:spLocks noChangeShapeType="1"/>
              </p:cNvSpPr>
              <p:nvPr/>
            </p:nvSpPr>
            <p:spPr bwMode="auto">
              <a:xfrm flipV="1">
                <a:off x="2472" y="1117"/>
                <a:ext cx="1315" cy="140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14" name="Arc 7"/>
              <p:cNvSpPr>
                <a:spLocks/>
              </p:cNvSpPr>
              <p:nvPr/>
            </p:nvSpPr>
            <p:spPr bwMode="auto">
              <a:xfrm>
                <a:off x="2835" y="2160"/>
                <a:ext cx="272" cy="3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615" name="Arc 8"/>
              <p:cNvSpPr>
                <a:spLocks/>
              </p:cNvSpPr>
              <p:nvPr/>
            </p:nvSpPr>
            <p:spPr bwMode="auto">
              <a:xfrm flipH="1">
                <a:off x="2298" y="2251"/>
                <a:ext cx="401" cy="317"/>
              </a:xfrm>
              <a:custGeom>
                <a:avLst/>
                <a:gdLst>
                  <a:gd name="T0" fmla="*/ 0 w 21171"/>
                  <a:gd name="T1" fmla="*/ 0 h 21600"/>
                  <a:gd name="T2" fmla="*/ 0 w 21171"/>
                  <a:gd name="T3" fmla="*/ 0 h 21600"/>
                  <a:gd name="T4" fmla="*/ 0 w 2117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171"/>
                  <a:gd name="T10" fmla="*/ 0 h 21600"/>
                  <a:gd name="T11" fmla="*/ 21171 w 2117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171" h="21600" fill="none" extrusionOk="0">
                    <a:moveTo>
                      <a:pt x="-1" y="0"/>
                    </a:moveTo>
                    <a:cubicBezTo>
                      <a:pt x="10277" y="0"/>
                      <a:pt x="19131" y="7241"/>
                      <a:pt x="21170" y="17315"/>
                    </a:cubicBezTo>
                  </a:path>
                  <a:path w="21171" h="21600" stroke="0" extrusionOk="0">
                    <a:moveTo>
                      <a:pt x="-1" y="0"/>
                    </a:moveTo>
                    <a:cubicBezTo>
                      <a:pt x="10277" y="0"/>
                      <a:pt x="19131" y="7241"/>
                      <a:pt x="21170" y="17315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616" name="Arc 9"/>
              <p:cNvSpPr>
                <a:spLocks/>
              </p:cNvSpPr>
              <p:nvPr/>
            </p:nvSpPr>
            <p:spPr bwMode="auto">
              <a:xfrm flipH="1">
                <a:off x="2200" y="2115"/>
                <a:ext cx="610" cy="408"/>
              </a:xfrm>
              <a:custGeom>
                <a:avLst/>
                <a:gdLst>
                  <a:gd name="T0" fmla="*/ 0 w 24202"/>
                  <a:gd name="T1" fmla="*/ 0 h 24257"/>
                  <a:gd name="T2" fmla="*/ 0 w 24202"/>
                  <a:gd name="T3" fmla="*/ 0 h 24257"/>
                  <a:gd name="T4" fmla="*/ 0 w 24202"/>
                  <a:gd name="T5" fmla="*/ 0 h 24257"/>
                  <a:gd name="T6" fmla="*/ 0 60000 65536"/>
                  <a:gd name="T7" fmla="*/ 0 60000 65536"/>
                  <a:gd name="T8" fmla="*/ 0 60000 65536"/>
                  <a:gd name="T9" fmla="*/ 0 w 24202"/>
                  <a:gd name="T10" fmla="*/ 0 h 24257"/>
                  <a:gd name="T11" fmla="*/ 24202 w 24202"/>
                  <a:gd name="T12" fmla="*/ 24257 h 242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202" h="24257" fill="none" extrusionOk="0">
                    <a:moveTo>
                      <a:pt x="0" y="157"/>
                    </a:moveTo>
                    <a:cubicBezTo>
                      <a:pt x="863" y="52"/>
                      <a:pt x="1732" y="-1"/>
                      <a:pt x="2602" y="0"/>
                    </a:cubicBezTo>
                    <a:cubicBezTo>
                      <a:pt x="14531" y="0"/>
                      <a:pt x="24202" y="9670"/>
                      <a:pt x="24202" y="21600"/>
                    </a:cubicBezTo>
                    <a:cubicBezTo>
                      <a:pt x="24202" y="22488"/>
                      <a:pt x="24147" y="23375"/>
                      <a:pt x="24037" y="24256"/>
                    </a:cubicBezTo>
                  </a:path>
                  <a:path w="24202" h="24257" stroke="0" extrusionOk="0">
                    <a:moveTo>
                      <a:pt x="0" y="157"/>
                    </a:moveTo>
                    <a:cubicBezTo>
                      <a:pt x="863" y="52"/>
                      <a:pt x="1732" y="-1"/>
                      <a:pt x="2602" y="0"/>
                    </a:cubicBezTo>
                    <a:cubicBezTo>
                      <a:pt x="14531" y="0"/>
                      <a:pt x="24202" y="9670"/>
                      <a:pt x="24202" y="21600"/>
                    </a:cubicBezTo>
                    <a:cubicBezTo>
                      <a:pt x="24202" y="22488"/>
                      <a:pt x="24147" y="23375"/>
                      <a:pt x="24037" y="24256"/>
                    </a:cubicBezTo>
                    <a:lnTo>
                      <a:pt x="2602" y="21600"/>
                    </a:lnTo>
                    <a:lnTo>
                      <a:pt x="0" y="157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5610" name="Text Box 10"/>
            <p:cNvSpPr txBox="1">
              <a:spLocks noChangeArrowheads="1"/>
            </p:cNvSpPr>
            <p:nvPr/>
          </p:nvSpPr>
          <p:spPr bwMode="auto">
            <a:xfrm rot="-2297410">
              <a:off x="2076" y="1838"/>
              <a:ext cx="6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latin typeface="Arial" charset="0"/>
                </a:rPr>
                <a:t>130</a:t>
              </a:r>
              <a:r>
                <a:rPr lang="ru-RU" sz="2800" b="1" baseline="30000">
                  <a:latin typeface="Arial" charset="0"/>
                </a:rPr>
                <a:t>0</a:t>
              </a:r>
              <a:endParaRPr lang="ru-RU" sz="2800" b="1">
                <a:latin typeface="Arial" charset="0"/>
              </a:endParaRPr>
            </a:p>
          </p:txBody>
        </p:sp>
        <p:sp>
          <p:nvSpPr>
            <p:cNvPr id="25611" name="Text Box 11"/>
            <p:cNvSpPr txBox="1">
              <a:spLocks noChangeArrowheads="1"/>
            </p:cNvSpPr>
            <p:nvPr/>
          </p:nvSpPr>
          <p:spPr bwMode="auto">
            <a:xfrm>
              <a:off x="3061" y="2069"/>
              <a:ext cx="45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latin typeface="Arial" charset="0"/>
                </a:rPr>
                <a:t>?</a:t>
              </a:r>
            </a:p>
          </p:txBody>
        </p:sp>
      </p:grpSp>
      <p:sp>
        <p:nvSpPr>
          <p:cNvPr id="60432" name="Text Box 16"/>
          <p:cNvSpPr txBox="1">
            <a:spLocks noChangeArrowheads="1"/>
          </p:cNvSpPr>
          <p:nvPr/>
        </p:nvSpPr>
        <p:spPr bwMode="auto">
          <a:xfrm>
            <a:off x="1763713" y="4365625"/>
            <a:ext cx="67691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Решение: </a:t>
            </a:r>
            <a:r>
              <a:rPr lang="en-US" sz="2400" b="1"/>
              <a:t>&lt;DCB</a:t>
            </a:r>
            <a:r>
              <a:rPr lang="en-US" sz="1800"/>
              <a:t> </a:t>
            </a:r>
            <a:r>
              <a:rPr lang="ru-RU" sz="1800"/>
              <a:t>+</a:t>
            </a:r>
            <a:r>
              <a:rPr lang="en-US" sz="1800"/>
              <a:t> </a:t>
            </a:r>
            <a:r>
              <a:rPr lang="en-US" sz="2400" b="1"/>
              <a:t>&lt;ACD</a:t>
            </a:r>
            <a:r>
              <a:rPr lang="ru-RU" sz="2400" b="1"/>
              <a:t> =</a:t>
            </a:r>
            <a:r>
              <a:rPr lang="en-US" sz="2800" b="1">
                <a:solidFill>
                  <a:srgbClr val="FFFFFF"/>
                </a:solidFill>
                <a:latin typeface="Arial" charset="0"/>
              </a:rPr>
              <a:t>180</a:t>
            </a:r>
            <a:r>
              <a:rPr lang="en-US" sz="2800" b="1" baseline="30000">
                <a:solidFill>
                  <a:srgbClr val="FFFFFF"/>
                </a:solidFill>
                <a:latin typeface="Arial" charset="0"/>
              </a:rPr>
              <a:t>0 </a:t>
            </a:r>
            <a:endParaRPr lang="en-US" sz="2400" b="1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(</a:t>
            </a:r>
            <a:r>
              <a:rPr lang="ru-RU" sz="2800" b="1">
                <a:latin typeface="Arial" charset="0"/>
              </a:rPr>
              <a:t>по свойству смежных углов</a:t>
            </a:r>
            <a:r>
              <a:rPr lang="en-US" sz="2800" b="1">
                <a:latin typeface="Arial" charset="0"/>
              </a:rPr>
              <a:t>)</a:t>
            </a:r>
            <a:endParaRPr lang="ru-RU" sz="2800" b="1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&lt;DCB = 180</a:t>
            </a:r>
            <a:r>
              <a:rPr lang="en-US" sz="2800" b="1" baseline="30000">
                <a:latin typeface="Arial" charset="0"/>
              </a:rPr>
              <a:t>0 -</a:t>
            </a:r>
            <a:r>
              <a:rPr lang="en-US" sz="2800" b="1">
                <a:latin typeface="Arial" charset="0"/>
              </a:rPr>
              <a:t> &lt;ACD= 180</a:t>
            </a:r>
            <a:r>
              <a:rPr lang="en-US" sz="2800" b="1" baseline="30000">
                <a:latin typeface="Arial" charset="0"/>
              </a:rPr>
              <a:t>0</a:t>
            </a:r>
            <a:r>
              <a:rPr lang="en-US" sz="2800" b="1">
                <a:latin typeface="Arial" charset="0"/>
              </a:rPr>
              <a:t> – 130</a:t>
            </a:r>
            <a:r>
              <a:rPr lang="en-US" sz="2800" b="1" baseline="30000">
                <a:latin typeface="Arial" charset="0"/>
              </a:rPr>
              <a:t>0 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                 &lt;DCB = 50</a:t>
            </a:r>
            <a:r>
              <a:rPr lang="en-US" sz="2800" b="1" baseline="30000">
                <a:latin typeface="Arial" charset="0"/>
              </a:rPr>
              <a:t>0</a:t>
            </a:r>
            <a:r>
              <a:rPr lang="en-US" sz="1800" b="1">
                <a:latin typeface="Arial" charset="0"/>
              </a:rPr>
              <a:t>                 </a:t>
            </a:r>
            <a:endParaRPr lang="ru-RU" sz="1800" b="1">
              <a:latin typeface="Arial" charset="0"/>
            </a:endParaRPr>
          </a:p>
        </p:txBody>
      </p:sp>
      <p:sp>
        <p:nvSpPr>
          <p:cNvPr id="25604" name="Text Box 18"/>
          <p:cNvSpPr txBox="1">
            <a:spLocks noChangeArrowheads="1"/>
          </p:cNvSpPr>
          <p:nvPr/>
        </p:nvSpPr>
        <p:spPr bwMode="auto">
          <a:xfrm>
            <a:off x="900113" y="620713"/>
            <a:ext cx="5543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Решите задачу по чертежу</a:t>
            </a:r>
          </a:p>
        </p:txBody>
      </p:sp>
      <p:sp>
        <p:nvSpPr>
          <p:cNvPr id="25605" name="Text Box 22"/>
          <p:cNvSpPr txBox="1">
            <a:spLocks noChangeArrowheads="1"/>
          </p:cNvSpPr>
          <p:nvPr/>
        </p:nvSpPr>
        <p:spPr bwMode="auto">
          <a:xfrm>
            <a:off x="1187450" y="36449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  <p:sp>
        <p:nvSpPr>
          <p:cNvPr id="25606" name="Text Box 23"/>
          <p:cNvSpPr txBox="1">
            <a:spLocks noChangeArrowheads="1"/>
          </p:cNvSpPr>
          <p:nvPr/>
        </p:nvSpPr>
        <p:spPr bwMode="auto">
          <a:xfrm>
            <a:off x="3635375" y="3573463"/>
            <a:ext cx="550863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25607" name="Text Box 24"/>
          <p:cNvSpPr txBox="1">
            <a:spLocks noChangeArrowheads="1"/>
          </p:cNvSpPr>
          <p:nvPr/>
        </p:nvSpPr>
        <p:spPr bwMode="auto">
          <a:xfrm>
            <a:off x="7092950" y="3716338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25608" name="Text Box 25"/>
          <p:cNvSpPr txBox="1">
            <a:spLocks noChangeArrowheads="1"/>
          </p:cNvSpPr>
          <p:nvPr/>
        </p:nvSpPr>
        <p:spPr bwMode="auto">
          <a:xfrm>
            <a:off x="4716463" y="1196975"/>
            <a:ext cx="596900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Начертите произвольный </a:t>
            </a:r>
            <a:r>
              <a:rPr lang="ru-RU" sz="4000" smtClean="0">
                <a:sym typeface="Symbol" pitchFamily="18" charset="2"/>
              </a:rPr>
              <a:t></a:t>
            </a:r>
            <a:r>
              <a:rPr lang="en-US" sz="4000" smtClean="0"/>
              <a:t>AOB</a:t>
            </a:r>
            <a:r>
              <a:rPr lang="ru-RU" sz="4000" smtClean="0"/>
              <a:t>. Постройте лучи </a:t>
            </a:r>
            <a:r>
              <a:rPr lang="en-US" sz="4000" smtClean="0"/>
              <a:t>OC</a:t>
            </a:r>
            <a:r>
              <a:rPr lang="ru-RU" sz="4000" smtClean="0"/>
              <a:t> и </a:t>
            </a:r>
            <a:r>
              <a:rPr lang="en-US" sz="4000" smtClean="0"/>
              <a:t>OD</a:t>
            </a:r>
            <a:r>
              <a:rPr lang="ru-RU" sz="4000" smtClean="0"/>
              <a:t>, противоположные к его сторонам. </a:t>
            </a:r>
          </a:p>
        </p:txBody>
      </p:sp>
      <p:sp>
        <p:nvSpPr>
          <p:cNvPr id="48155" name="Text Box 27"/>
          <p:cNvSpPr>
            <a:spLocks noGrp="1" noChangeArrowheads="1"/>
          </p:cNvSpPr>
          <p:nvPr>
            <p:ph idx="1"/>
          </p:nvPr>
        </p:nvSpPr>
        <p:spPr>
          <a:xfrm>
            <a:off x="0" y="2205038"/>
            <a:ext cx="4067175" cy="324008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u="sng" smtClean="0">
                <a:solidFill>
                  <a:srgbClr val="FFFF00"/>
                </a:solidFill>
              </a:rPr>
              <a:t>Определение.</a:t>
            </a:r>
            <a:r>
              <a:rPr lang="ru-RU" smtClean="0">
                <a:solidFill>
                  <a:srgbClr val="FFFF00"/>
                </a:solidFill>
              </a:rPr>
              <a:t> </a:t>
            </a:r>
            <a:r>
              <a:rPr lang="ru-RU" smtClean="0"/>
              <a:t>Углы, у которых стороны одного из них являются дополнительными лучами другого, называются </a:t>
            </a:r>
            <a:r>
              <a:rPr lang="ru-RU" u="sng" smtClean="0">
                <a:solidFill>
                  <a:srgbClr val="FFFF00"/>
                </a:solidFill>
              </a:rPr>
              <a:t>вертикальными.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7092950" y="3178175"/>
            <a:ext cx="1008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В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7235825" y="5373688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С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211638" y="2924175"/>
            <a:ext cx="3313112" cy="1660525"/>
            <a:chOff x="2653" y="1866"/>
            <a:chExt cx="2087" cy="1046"/>
          </a:xfrm>
        </p:grpSpPr>
        <p:sp>
          <p:nvSpPr>
            <p:cNvPr id="26635" name="Text Box 13"/>
            <p:cNvSpPr txBox="1">
              <a:spLocks noChangeArrowheads="1"/>
            </p:cNvSpPr>
            <p:nvPr/>
          </p:nvSpPr>
          <p:spPr bwMode="auto">
            <a:xfrm>
              <a:off x="2880" y="1866"/>
              <a:ext cx="31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26636" name="Text Box 14"/>
            <p:cNvSpPr txBox="1">
              <a:spLocks noChangeArrowheads="1"/>
            </p:cNvSpPr>
            <p:nvPr/>
          </p:nvSpPr>
          <p:spPr bwMode="auto">
            <a:xfrm flipV="1">
              <a:off x="3379" y="2547"/>
              <a:ext cx="31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26637" name="Line 19"/>
            <p:cNvSpPr>
              <a:spLocks noChangeShapeType="1"/>
            </p:cNvSpPr>
            <p:nvPr/>
          </p:nvSpPr>
          <p:spPr bwMode="auto">
            <a:xfrm>
              <a:off x="2653" y="1888"/>
              <a:ext cx="771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8" name="Line 20"/>
            <p:cNvSpPr>
              <a:spLocks noChangeShapeType="1"/>
            </p:cNvSpPr>
            <p:nvPr/>
          </p:nvSpPr>
          <p:spPr bwMode="auto">
            <a:xfrm flipV="1">
              <a:off x="3379" y="1888"/>
              <a:ext cx="1361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51" name="Line 23"/>
          <p:cNvSpPr>
            <a:spLocks noChangeShapeType="1"/>
          </p:cNvSpPr>
          <p:nvPr/>
        </p:nvSpPr>
        <p:spPr bwMode="auto">
          <a:xfrm>
            <a:off x="5364163" y="4149725"/>
            <a:ext cx="1944687" cy="18716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52" name="Line 24"/>
          <p:cNvSpPr>
            <a:spLocks noChangeShapeType="1"/>
          </p:cNvSpPr>
          <p:nvPr/>
        </p:nvSpPr>
        <p:spPr bwMode="auto">
          <a:xfrm flipH="1">
            <a:off x="3635375" y="4149725"/>
            <a:ext cx="1728788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53" name="Text Box 25"/>
          <p:cNvSpPr txBox="1">
            <a:spLocks noChangeArrowheads="1"/>
          </p:cNvSpPr>
          <p:nvPr/>
        </p:nvSpPr>
        <p:spPr bwMode="auto">
          <a:xfrm>
            <a:off x="3708400" y="5180013"/>
            <a:ext cx="492125" cy="579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z-Latn-AZ" sz="3200" b="1"/>
              <a:t>D</a:t>
            </a:r>
            <a:endParaRPr lang="ru-RU" sz="3200" b="1"/>
          </a:p>
        </p:txBody>
      </p:sp>
      <p:sp>
        <p:nvSpPr>
          <p:cNvPr id="48154" name="Oval 26"/>
          <p:cNvSpPr>
            <a:spLocks noChangeArrowheads="1"/>
          </p:cNvSpPr>
          <p:nvPr/>
        </p:nvSpPr>
        <p:spPr bwMode="auto">
          <a:xfrm>
            <a:off x="5364163" y="4149725"/>
            <a:ext cx="71437" cy="7143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81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48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48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48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3" grpId="0"/>
      <p:bldP spid="48144" grpId="0"/>
      <p:bldP spid="48151" grpId="0" animBg="1"/>
      <p:bldP spid="48152" grpId="0" animBg="1"/>
      <p:bldP spid="48153" grpId="0"/>
      <p:bldP spid="4815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54"/>
          <p:cNvGrpSpPr>
            <a:grpSpLocks/>
          </p:cNvGrpSpPr>
          <p:nvPr/>
        </p:nvGrpSpPr>
        <p:grpSpPr bwMode="auto">
          <a:xfrm>
            <a:off x="327025" y="1268413"/>
            <a:ext cx="2889250" cy="1109662"/>
            <a:chOff x="206" y="1010"/>
            <a:chExt cx="1820" cy="513"/>
          </a:xfrm>
        </p:grpSpPr>
        <p:sp>
          <p:nvSpPr>
            <p:cNvPr id="27672" name="Line 14"/>
            <p:cNvSpPr>
              <a:spLocks noChangeShapeType="1"/>
            </p:cNvSpPr>
            <p:nvPr/>
          </p:nvSpPr>
          <p:spPr bwMode="auto">
            <a:xfrm flipV="1">
              <a:off x="460" y="1116"/>
              <a:ext cx="1362" cy="2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3" name="Line 15"/>
            <p:cNvSpPr>
              <a:spLocks noChangeShapeType="1"/>
            </p:cNvSpPr>
            <p:nvPr/>
          </p:nvSpPr>
          <p:spPr bwMode="auto">
            <a:xfrm>
              <a:off x="440" y="1087"/>
              <a:ext cx="1284" cy="3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4" name="Text Box 16"/>
            <p:cNvSpPr txBox="1">
              <a:spLocks noChangeArrowheads="1"/>
            </p:cNvSpPr>
            <p:nvPr/>
          </p:nvSpPr>
          <p:spPr bwMode="auto">
            <a:xfrm>
              <a:off x="328" y="1326"/>
              <a:ext cx="252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Arial Black" pitchFamily="34" charset="0"/>
                </a:rPr>
                <a:t>А</a:t>
              </a:r>
            </a:p>
          </p:txBody>
        </p:sp>
        <p:sp>
          <p:nvSpPr>
            <p:cNvPr id="27675" name="Text Box 17"/>
            <p:cNvSpPr txBox="1">
              <a:spLocks noChangeArrowheads="1"/>
            </p:cNvSpPr>
            <p:nvPr/>
          </p:nvSpPr>
          <p:spPr bwMode="auto">
            <a:xfrm>
              <a:off x="1449" y="1353"/>
              <a:ext cx="21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 Black" pitchFamily="34" charset="0"/>
                </a:rPr>
                <a:t>D</a:t>
              </a:r>
              <a:endParaRPr lang="ru-RU" sz="1800">
                <a:latin typeface="Arial Black" pitchFamily="34" charset="0"/>
              </a:endParaRPr>
            </a:p>
          </p:txBody>
        </p:sp>
        <p:sp>
          <p:nvSpPr>
            <p:cNvPr id="27676" name="Text Box 18"/>
            <p:cNvSpPr txBox="1">
              <a:spLocks noChangeArrowheads="1"/>
            </p:cNvSpPr>
            <p:nvPr/>
          </p:nvSpPr>
          <p:spPr bwMode="auto">
            <a:xfrm>
              <a:off x="1792" y="1032"/>
              <a:ext cx="234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 Black" pitchFamily="34" charset="0"/>
                </a:rPr>
                <a:t>B</a:t>
              </a:r>
              <a:endParaRPr lang="ru-RU" sz="1800">
                <a:latin typeface="Arial Black" pitchFamily="34" charset="0"/>
              </a:endParaRPr>
            </a:p>
          </p:txBody>
        </p:sp>
        <p:sp>
          <p:nvSpPr>
            <p:cNvPr id="27677" name="Text Box 19"/>
            <p:cNvSpPr txBox="1">
              <a:spLocks noChangeArrowheads="1"/>
            </p:cNvSpPr>
            <p:nvPr/>
          </p:nvSpPr>
          <p:spPr bwMode="auto">
            <a:xfrm>
              <a:off x="206" y="1010"/>
              <a:ext cx="246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 Black" pitchFamily="34" charset="0"/>
                </a:rPr>
                <a:t>C</a:t>
              </a:r>
              <a:endParaRPr lang="ru-RU" sz="1800">
                <a:latin typeface="Arial Black" pitchFamily="34" charset="0"/>
              </a:endParaRPr>
            </a:p>
          </p:txBody>
        </p:sp>
        <p:sp>
          <p:nvSpPr>
            <p:cNvPr id="27678" name="Text Box 20"/>
            <p:cNvSpPr txBox="1">
              <a:spLocks noChangeArrowheads="1"/>
            </p:cNvSpPr>
            <p:nvPr/>
          </p:nvSpPr>
          <p:spPr bwMode="auto">
            <a:xfrm>
              <a:off x="910" y="1218"/>
              <a:ext cx="264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 Black" pitchFamily="34" charset="0"/>
                </a:rPr>
                <a:t>O</a:t>
              </a:r>
              <a:endParaRPr lang="ru-RU" sz="1800">
                <a:latin typeface="Arial Black" pitchFamily="34" charset="0"/>
              </a:endParaRPr>
            </a:p>
          </p:txBody>
        </p:sp>
      </p:grpSp>
      <p:sp>
        <p:nvSpPr>
          <p:cNvPr id="52245" name="Text Box 21"/>
          <p:cNvSpPr txBox="1">
            <a:spLocks noChangeArrowheads="1"/>
          </p:cNvSpPr>
          <p:nvPr/>
        </p:nvSpPr>
        <p:spPr bwMode="auto">
          <a:xfrm>
            <a:off x="250825" y="549275"/>
            <a:ext cx="8620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latin typeface="Arial" charset="0"/>
              </a:rPr>
              <a:t>Найдите    вертикальные углы.</a:t>
            </a:r>
          </a:p>
        </p:txBody>
      </p:sp>
      <p:sp>
        <p:nvSpPr>
          <p:cNvPr id="52257" name="Text Box 33"/>
          <p:cNvSpPr txBox="1">
            <a:spLocks noChangeArrowheads="1"/>
          </p:cNvSpPr>
          <p:nvPr/>
        </p:nvSpPr>
        <p:spPr bwMode="auto">
          <a:xfrm>
            <a:off x="4284663" y="3644900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Arial Black" pitchFamily="34" charset="0"/>
              </a:rPr>
              <a:t>N</a:t>
            </a:r>
            <a:endParaRPr lang="ru-RU" sz="1800">
              <a:latin typeface="Arial Black" pitchFamily="34" charset="0"/>
            </a:endParaRPr>
          </a:p>
        </p:txBody>
      </p:sp>
      <p:grpSp>
        <p:nvGrpSpPr>
          <p:cNvPr id="27653" name="Group 55"/>
          <p:cNvGrpSpPr>
            <a:grpSpLocks/>
          </p:cNvGrpSpPr>
          <p:nvPr/>
        </p:nvGrpSpPr>
        <p:grpSpPr bwMode="auto">
          <a:xfrm>
            <a:off x="3306763" y="2817813"/>
            <a:ext cx="2220912" cy="1433512"/>
            <a:chOff x="2083" y="1775"/>
            <a:chExt cx="1399" cy="903"/>
          </a:xfrm>
        </p:grpSpPr>
        <p:sp>
          <p:nvSpPr>
            <p:cNvPr id="27663" name="Line 27"/>
            <p:cNvSpPr>
              <a:spLocks noChangeShapeType="1"/>
            </p:cNvSpPr>
            <p:nvPr/>
          </p:nvSpPr>
          <p:spPr bwMode="auto">
            <a:xfrm flipV="1">
              <a:off x="2336" y="1888"/>
              <a:ext cx="888" cy="7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Line 28"/>
            <p:cNvSpPr>
              <a:spLocks noChangeShapeType="1"/>
            </p:cNvSpPr>
            <p:nvPr/>
          </p:nvSpPr>
          <p:spPr bwMode="auto">
            <a:xfrm>
              <a:off x="2332" y="2049"/>
              <a:ext cx="912" cy="3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665" name="Group 53"/>
            <p:cNvGrpSpPr>
              <a:grpSpLocks/>
            </p:cNvGrpSpPr>
            <p:nvPr/>
          </p:nvGrpSpPr>
          <p:grpSpPr bwMode="auto">
            <a:xfrm>
              <a:off x="2083" y="1775"/>
              <a:ext cx="1399" cy="903"/>
              <a:chOff x="2177" y="3247"/>
              <a:chExt cx="1399" cy="903"/>
            </a:xfrm>
          </p:grpSpPr>
          <p:sp>
            <p:nvSpPr>
              <p:cNvPr id="27666" name="Line 25"/>
              <p:cNvSpPr>
                <a:spLocks noChangeShapeType="1"/>
              </p:cNvSpPr>
              <p:nvPr/>
            </p:nvSpPr>
            <p:spPr bwMode="auto">
              <a:xfrm>
                <a:off x="2430" y="3510"/>
                <a:ext cx="0" cy="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67" name="Line 26"/>
              <p:cNvSpPr>
                <a:spLocks noChangeShapeType="1"/>
              </p:cNvSpPr>
              <p:nvPr/>
            </p:nvSpPr>
            <p:spPr bwMode="auto">
              <a:xfrm>
                <a:off x="3330" y="3354"/>
                <a:ext cx="0" cy="5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68" name="Text Box 38"/>
              <p:cNvSpPr txBox="1">
                <a:spLocks noChangeArrowheads="1"/>
              </p:cNvSpPr>
              <p:nvPr/>
            </p:nvSpPr>
            <p:spPr bwMode="auto">
              <a:xfrm>
                <a:off x="3319" y="3247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>
                    <a:latin typeface="Arial Black" pitchFamily="34" charset="0"/>
                  </a:rPr>
                  <a:t>B</a:t>
                </a:r>
                <a:endParaRPr lang="ru-RU" sz="1800">
                  <a:latin typeface="Arial Black" pitchFamily="34" charset="0"/>
                </a:endParaRPr>
              </a:p>
            </p:txBody>
          </p:sp>
          <p:sp>
            <p:nvSpPr>
              <p:cNvPr id="27669" name="Text Box 41"/>
              <p:cNvSpPr txBox="1">
                <a:spLocks noChangeArrowheads="1"/>
              </p:cNvSpPr>
              <p:nvPr/>
            </p:nvSpPr>
            <p:spPr bwMode="auto">
              <a:xfrm>
                <a:off x="2179" y="3919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>
                    <a:latin typeface="Arial Black" pitchFamily="34" charset="0"/>
                  </a:rPr>
                  <a:t>А</a:t>
                </a:r>
              </a:p>
            </p:txBody>
          </p:sp>
          <p:sp>
            <p:nvSpPr>
              <p:cNvPr id="27670" name="Text Box 43"/>
              <p:cNvSpPr txBox="1">
                <a:spLocks noChangeArrowheads="1"/>
              </p:cNvSpPr>
              <p:nvPr/>
            </p:nvSpPr>
            <p:spPr bwMode="auto">
              <a:xfrm>
                <a:off x="3342" y="3768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>
                    <a:latin typeface="Arial Black" pitchFamily="34" charset="0"/>
                  </a:rPr>
                  <a:t>С</a:t>
                </a:r>
              </a:p>
            </p:txBody>
          </p:sp>
          <p:sp>
            <p:nvSpPr>
              <p:cNvPr id="27671" name="Text Box 45"/>
              <p:cNvSpPr txBox="1">
                <a:spLocks noChangeArrowheads="1"/>
              </p:cNvSpPr>
              <p:nvPr/>
            </p:nvSpPr>
            <p:spPr bwMode="auto">
              <a:xfrm>
                <a:off x="2177" y="3395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>
                    <a:latin typeface="Arial Black" pitchFamily="34" charset="0"/>
                  </a:rPr>
                  <a:t>D</a:t>
                </a:r>
                <a:endParaRPr lang="ru-RU" sz="1800">
                  <a:latin typeface="Arial Black" pitchFamily="34" charset="0"/>
                </a:endParaRPr>
              </a:p>
            </p:txBody>
          </p:sp>
        </p:grpSp>
      </p:grpSp>
      <p:grpSp>
        <p:nvGrpSpPr>
          <p:cNvPr id="27654" name="Group 51"/>
          <p:cNvGrpSpPr>
            <a:grpSpLocks/>
          </p:cNvGrpSpPr>
          <p:nvPr/>
        </p:nvGrpSpPr>
        <p:grpSpPr bwMode="auto">
          <a:xfrm>
            <a:off x="395288" y="2781300"/>
            <a:ext cx="2124075" cy="1511300"/>
            <a:chOff x="188" y="3246"/>
            <a:chExt cx="1338" cy="952"/>
          </a:xfrm>
        </p:grpSpPr>
        <p:sp>
          <p:nvSpPr>
            <p:cNvPr id="27655" name="Rectangle 22"/>
            <p:cNvSpPr>
              <a:spLocks noChangeArrowheads="1"/>
            </p:cNvSpPr>
            <p:nvPr/>
          </p:nvSpPr>
          <p:spPr bwMode="auto">
            <a:xfrm>
              <a:off x="438" y="3378"/>
              <a:ext cx="816" cy="74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6" name="Line 23"/>
            <p:cNvSpPr>
              <a:spLocks noChangeShapeType="1"/>
            </p:cNvSpPr>
            <p:nvPr/>
          </p:nvSpPr>
          <p:spPr bwMode="auto">
            <a:xfrm>
              <a:off x="432" y="3372"/>
              <a:ext cx="810" cy="7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7" name="Line 24"/>
            <p:cNvSpPr>
              <a:spLocks noChangeShapeType="1"/>
            </p:cNvSpPr>
            <p:nvPr/>
          </p:nvSpPr>
          <p:spPr bwMode="auto">
            <a:xfrm flipH="1">
              <a:off x="444" y="3378"/>
              <a:ext cx="798" cy="7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8" name="Text Box 34"/>
            <p:cNvSpPr txBox="1">
              <a:spLocks noChangeArrowheads="1"/>
            </p:cNvSpPr>
            <p:nvPr/>
          </p:nvSpPr>
          <p:spPr bwMode="auto">
            <a:xfrm>
              <a:off x="717" y="3513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 Black" pitchFamily="34" charset="0"/>
                </a:rPr>
                <a:t>O</a:t>
              </a:r>
              <a:endParaRPr lang="ru-RU" sz="1800">
                <a:latin typeface="Arial Black" pitchFamily="34" charset="0"/>
              </a:endParaRPr>
            </a:p>
          </p:txBody>
        </p:sp>
        <p:sp>
          <p:nvSpPr>
            <p:cNvPr id="27659" name="Text Box 37"/>
            <p:cNvSpPr txBox="1">
              <a:spLocks noChangeArrowheads="1"/>
            </p:cNvSpPr>
            <p:nvPr/>
          </p:nvSpPr>
          <p:spPr bwMode="auto">
            <a:xfrm>
              <a:off x="1292" y="3294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 Black" pitchFamily="34" charset="0"/>
                </a:rPr>
                <a:t>B</a:t>
              </a:r>
              <a:endParaRPr lang="ru-RU" sz="1800">
                <a:latin typeface="Arial Black" pitchFamily="34" charset="0"/>
              </a:endParaRPr>
            </a:p>
          </p:txBody>
        </p:sp>
        <p:sp>
          <p:nvSpPr>
            <p:cNvPr id="27660" name="Text Box 42"/>
            <p:cNvSpPr txBox="1">
              <a:spLocks noChangeArrowheads="1"/>
            </p:cNvSpPr>
            <p:nvPr/>
          </p:nvSpPr>
          <p:spPr bwMode="auto">
            <a:xfrm>
              <a:off x="188" y="3962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Arial Black" pitchFamily="34" charset="0"/>
                </a:rPr>
                <a:t>А</a:t>
              </a:r>
            </a:p>
          </p:txBody>
        </p:sp>
        <p:sp>
          <p:nvSpPr>
            <p:cNvPr id="27661" name="Text Box 44"/>
            <p:cNvSpPr txBox="1">
              <a:spLocks noChangeArrowheads="1"/>
            </p:cNvSpPr>
            <p:nvPr/>
          </p:nvSpPr>
          <p:spPr bwMode="auto">
            <a:xfrm>
              <a:off x="1261" y="3967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Arial Black" pitchFamily="34" charset="0"/>
                </a:rPr>
                <a:t>С</a:t>
              </a:r>
            </a:p>
          </p:txBody>
        </p:sp>
        <p:sp>
          <p:nvSpPr>
            <p:cNvPr id="27662" name="Text Box 46"/>
            <p:cNvSpPr txBox="1">
              <a:spLocks noChangeArrowheads="1"/>
            </p:cNvSpPr>
            <p:nvPr/>
          </p:nvSpPr>
          <p:spPr bwMode="auto">
            <a:xfrm>
              <a:off x="210" y="3246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 Black" pitchFamily="34" charset="0"/>
                </a:rPr>
                <a:t>D</a:t>
              </a:r>
              <a:endParaRPr lang="ru-RU" sz="1800">
                <a:latin typeface="Arial Black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404813"/>
            <a:ext cx="8229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smtClean="0"/>
              <a:t>Цели урока: </a:t>
            </a:r>
            <a:endParaRPr lang="ru-RU" smtClean="0"/>
          </a:p>
          <a:p>
            <a:pPr>
              <a:lnSpc>
                <a:spcPct val="90000"/>
              </a:lnSpc>
            </a:pPr>
            <a:r>
              <a:rPr lang="ru-RU" smtClean="0"/>
              <a:t>Ознакомить учащихся с понятиями смежных и вертикальных углов, рассмотреть их свойства;</a:t>
            </a:r>
          </a:p>
          <a:p>
            <a:pPr>
              <a:lnSpc>
                <a:spcPct val="90000"/>
              </a:lnSpc>
            </a:pPr>
            <a:r>
              <a:rPr lang="ru-RU" smtClean="0"/>
              <a:t>Научить строить угол, смежный с данным углом, изображать вертикальные углы, находить на рисунке вертикальные и смежные углы.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411413" y="1484313"/>
            <a:ext cx="2089150" cy="2454275"/>
            <a:chOff x="3787" y="845"/>
            <a:chExt cx="1316" cy="1546"/>
          </a:xfrm>
        </p:grpSpPr>
        <p:sp>
          <p:nvSpPr>
            <p:cNvPr id="29729" name="Line 9"/>
            <p:cNvSpPr>
              <a:spLocks noChangeShapeType="1"/>
            </p:cNvSpPr>
            <p:nvPr/>
          </p:nvSpPr>
          <p:spPr bwMode="auto">
            <a:xfrm>
              <a:off x="3787" y="981"/>
              <a:ext cx="545" cy="1179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30" name="Line 10"/>
            <p:cNvSpPr>
              <a:spLocks noChangeShapeType="1"/>
            </p:cNvSpPr>
            <p:nvPr/>
          </p:nvSpPr>
          <p:spPr bwMode="auto">
            <a:xfrm flipV="1">
              <a:off x="4332" y="1071"/>
              <a:ext cx="498" cy="1089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31" name="Arc 11"/>
            <p:cNvSpPr>
              <a:spLocks/>
            </p:cNvSpPr>
            <p:nvPr/>
          </p:nvSpPr>
          <p:spPr bwMode="auto">
            <a:xfrm>
              <a:off x="4241" y="1933"/>
              <a:ext cx="182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32" name="Text Box 12"/>
            <p:cNvSpPr txBox="1">
              <a:spLocks noChangeArrowheads="1"/>
            </p:cNvSpPr>
            <p:nvPr/>
          </p:nvSpPr>
          <p:spPr bwMode="auto">
            <a:xfrm>
              <a:off x="3787" y="845"/>
              <a:ext cx="273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29733" name="Text Box 13"/>
            <p:cNvSpPr txBox="1">
              <a:spLocks noChangeArrowheads="1"/>
            </p:cNvSpPr>
            <p:nvPr/>
          </p:nvSpPr>
          <p:spPr bwMode="auto">
            <a:xfrm>
              <a:off x="4195" y="2160"/>
              <a:ext cx="273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29734" name="Text Box 14"/>
            <p:cNvSpPr txBox="1">
              <a:spLocks noChangeArrowheads="1"/>
            </p:cNvSpPr>
            <p:nvPr/>
          </p:nvSpPr>
          <p:spPr bwMode="auto">
            <a:xfrm>
              <a:off x="4830" y="1071"/>
              <a:ext cx="273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 rot="-6882100">
            <a:off x="-3174" y="3611562"/>
            <a:ext cx="6196012" cy="646113"/>
            <a:chOff x="974" y="2304"/>
            <a:chExt cx="3903" cy="397"/>
          </a:xfrm>
        </p:grpSpPr>
        <p:sp>
          <p:nvSpPr>
            <p:cNvPr id="29725" name="Freeform 21" descr="Папирус"/>
            <p:cNvSpPr>
              <a:spLocks/>
            </p:cNvSpPr>
            <p:nvPr/>
          </p:nvSpPr>
          <p:spPr bwMode="auto">
            <a:xfrm>
              <a:off x="976" y="2304"/>
              <a:ext cx="3880" cy="344"/>
            </a:xfrm>
            <a:custGeom>
              <a:avLst/>
              <a:gdLst>
                <a:gd name="T0" fmla="*/ 0 w 3880"/>
                <a:gd name="T1" fmla="*/ 0 h 344"/>
                <a:gd name="T2" fmla="*/ 0 w 3880"/>
                <a:gd name="T3" fmla="*/ 344 h 344"/>
                <a:gd name="T4" fmla="*/ 3872 w 3880"/>
                <a:gd name="T5" fmla="*/ 344 h 344"/>
                <a:gd name="T6" fmla="*/ 3880 w 3880"/>
                <a:gd name="T7" fmla="*/ 0 h 344"/>
                <a:gd name="T8" fmla="*/ 0 w 3880"/>
                <a:gd name="T9" fmla="*/ 0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80"/>
                <a:gd name="T16" fmla="*/ 0 h 344"/>
                <a:gd name="T17" fmla="*/ 3880 w 3880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80" h="344">
                  <a:moveTo>
                    <a:pt x="0" y="0"/>
                  </a:moveTo>
                  <a:lnTo>
                    <a:pt x="0" y="344"/>
                  </a:lnTo>
                  <a:lnTo>
                    <a:pt x="3872" y="344"/>
                  </a:lnTo>
                  <a:lnTo>
                    <a:pt x="388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 cstate="print"/>
              <a:srcRect/>
              <a:tile tx="0" ty="0" sx="100000" sy="100000" flip="none" algn="tl"/>
            </a:blip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9726" name="Oval 22"/>
            <p:cNvSpPr>
              <a:spLocks noChangeArrowheads="1"/>
            </p:cNvSpPr>
            <p:nvPr/>
          </p:nvSpPr>
          <p:spPr bwMode="auto">
            <a:xfrm rot="-4023734">
              <a:off x="1155" y="2433"/>
              <a:ext cx="91" cy="8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7" name="Text Box 23"/>
            <p:cNvSpPr txBox="1">
              <a:spLocks noChangeArrowheads="1"/>
            </p:cNvSpPr>
            <p:nvPr/>
          </p:nvSpPr>
          <p:spPr bwMode="auto">
            <a:xfrm>
              <a:off x="975" y="2513"/>
              <a:ext cx="3902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endParaRPr lang="ru-RU" sz="9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9728" name="Text Box 24"/>
            <p:cNvSpPr txBox="1">
              <a:spLocks noChangeArrowheads="1"/>
            </p:cNvSpPr>
            <p:nvPr/>
          </p:nvSpPr>
          <p:spPr bwMode="auto">
            <a:xfrm>
              <a:off x="974" y="2432"/>
              <a:ext cx="3903" cy="1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0       1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2       3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4        5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6        7        8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9       10      11      12       13      14      15      16      17</a:t>
              </a:r>
              <a:endParaRPr lang="ru-RU" sz="900" b="1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 rot="18469322" flipH="1">
            <a:off x="3960019" y="-704056"/>
            <a:ext cx="3205163" cy="1406525"/>
            <a:chOff x="763" y="1945"/>
            <a:chExt cx="2019" cy="886"/>
          </a:xfrm>
        </p:grpSpPr>
        <p:sp>
          <p:nvSpPr>
            <p:cNvPr id="29719" name="Freeform 26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>
                <a:gd name="T0" fmla="*/ 0 w 1252"/>
                <a:gd name="T1" fmla="*/ 1 h 3125"/>
                <a:gd name="T2" fmla="*/ 1 w 1252"/>
                <a:gd name="T3" fmla="*/ 0 h 3125"/>
                <a:gd name="T4" fmla="*/ 2 w 1252"/>
                <a:gd name="T5" fmla="*/ 1 h 3125"/>
                <a:gd name="T6" fmla="*/ 2 w 1252"/>
                <a:gd name="T7" fmla="*/ 1 h 3125"/>
                <a:gd name="T8" fmla="*/ 2 w 1252"/>
                <a:gd name="T9" fmla="*/ 1 h 3125"/>
                <a:gd name="T10" fmla="*/ 0 w 1252"/>
                <a:gd name="T11" fmla="*/ 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23" name="Freeform 27"/>
            <p:cNvSpPr>
              <a:spLocks/>
            </p:cNvSpPr>
            <p:nvPr/>
          </p:nvSpPr>
          <p:spPr bwMode="auto">
            <a:xfrm rot="-3316674">
              <a:off x="2483" y="2398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1" name="Freeform 28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>
                <a:gd name="T0" fmla="*/ 1 w 121"/>
                <a:gd name="T1" fmla="*/ 0 h 230"/>
                <a:gd name="T2" fmla="*/ 0 w 121"/>
                <a:gd name="T3" fmla="*/ 1 h 230"/>
                <a:gd name="T4" fmla="*/ 1 w 121"/>
                <a:gd name="T5" fmla="*/ 1 h 230"/>
                <a:gd name="T6" fmla="*/ 1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9722" name="Group 29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29723" name="Freeform 30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>
                  <a:gd name="T0" fmla="*/ 1 w 1094"/>
                  <a:gd name="T1" fmla="*/ 1 h 2612"/>
                  <a:gd name="T2" fmla="*/ 2 w 1094"/>
                  <a:gd name="T3" fmla="*/ 1 h 2612"/>
                  <a:gd name="T4" fmla="*/ 2 w 1094"/>
                  <a:gd name="T5" fmla="*/ 1 h 2612"/>
                  <a:gd name="T6" fmla="*/ 1 w 1094"/>
                  <a:gd name="T7" fmla="*/ 0 h 2612"/>
                  <a:gd name="T8" fmla="*/ 0 w 1094"/>
                  <a:gd name="T9" fmla="*/ 1 h 2612"/>
                  <a:gd name="T10" fmla="*/ 2 w 1094"/>
                  <a:gd name="T11" fmla="*/ 1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4" name="Freeform 31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>
                  <a:gd name="T0" fmla="*/ 33 w 42"/>
                  <a:gd name="T1" fmla="*/ 0 h 155"/>
                  <a:gd name="T2" fmla="*/ 41 w 42"/>
                  <a:gd name="T3" fmla="*/ 48 h 155"/>
                  <a:gd name="T4" fmla="*/ 29 w 42"/>
                  <a:gd name="T5" fmla="*/ 116 h 155"/>
                  <a:gd name="T6" fmla="*/ 9 w 42"/>
                  <a:gd name="T7" fmla="*/ 152 h 155"/>
                  <a:gd name="T8" fmla="*/ 1 w 42"/>
                  <a:gd name="T9" fmla="*/ 96 h 155"/>
                  <a:gd name="T10" fmla="*/ 5 w 42"/>
                  <a:gd name="T11" fmla="*/ 52 h 155"/>
                  <a:gd name="T12" fmla="*/ 33 w 42"/>
                  <a:gd name="T13" fmla="*/ 0 h 1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"/>
                  <a:gd name="T22" fmla="*/ 0 h 155"/>
                  <a:gd name="T23" fmla="*/ 42 w 42"/>
                  <a:gd name="T24" fmla="*/ 155 h 1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55329" name="Line 33"/>
          <p:cNvSpPr>
            <a:spLocks noChangeShapeType="1"/>
          </p:cNvSpPr>
          <p:nvPr/>
        </p:nvSpPr>
        <p:spPr bwMode="auto">
          <a:xfrm>
            <a:off x="3276600" y="3573463"/>
            <a:ext cx="1008063" cy="237648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" name="Group 34"/>
          <p:cNvGrpSpPr>
            <a:grpSpLocks/>
          </p:cNvGrpSpPr>
          <p:nvPr/>
        </p:nvGrpSpPr>
        <p:grpSpPr bwMode="auto">
          <a:xfrm rot="6850488">
            <a:off x="428626" y="3436937"/>
            <a:ext cx="6196012" cy="646113"/>
            <a:chOff x="974" y="2304"/>
            <a:chExt cx="3903" cy="397"/>
          </a:xfrm>
        </p:grpSpPr>
        <p:sp>
          <p:nvSpPr>
            <p:cNvPr id="29715" name="Freeform 35" descr="Папирус"/>
            <p:cNvSpPr>
              <a:spLocks/>
            </p:cNvSpPr>
            <p:nvPr/>
          </p:nvSpPr>
          <p:spPr bwMode="auto">
            <a:xfrm>
              <a:off x="976" y="2304"/>
              <a:ext cx="3880" cy="344"/>
            </a:xfrm>
            <a:custGeom>
              <a:avLst/>
              <a:gdLst>
                <a:gd name="T0" fmla="*/ 0 w 3880"/>
                <a:gd name="T1" fmla="*/ 0 h 344"/>
                <a:gd name="T2" fmla="*/ 0 w 3880"/>
                <a:gd name="T3" fmla="*/ 344 h 344"/>
                <a:gd name="T4" fmla="*/ 3872 w 3880"/>
                <a:gd name="T5" fmla="*/ 344 h 344"/>
                <a:gd name="T6" fmla="*/ 3880 w 3880"/>
                <a:gd name="T7" fmla="*/ 0 h 344"/>
                <a:gd name="T8" fmla="*/ 0 w 3880"/>
                <a:gd name="T9" fmla="*/ 0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80"/>
                <a:gd name="T16" fmla="*/ 0 h 344"/>
                <a:gd name="T17" fmla="*/ 3880 w 3880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80" h="344">
                  <a:moveTo>
                    <a:pt x="0" y="0"/>
                  </a:moveTo>
                  <a:lnTo>
                    <a:pt x="0" y="344"/>
                  </a:lnTo>
                  <a:lnTo>
                    <a:pt x="3872" y="344"/>
                  </a:lnTo>
                  <a:lnTo>
                    <a:pt x="388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 cstate="print"/>
              <a:srcRect/>
              <a:tile tx="0" ty="0" sx="100000" sy="100000" flip="none" algn="tl"/>
            </a:blip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9716" name="Oval 36"/>
            <p:cNvSpPr>
              <a:spLocks noChangeArrowheads="1"/>
            </p:cNvSpPr>
            <p:nvPr/>
          </p:nvSpPr>
          <p:spPr bwMode="auto">
            <a:xfrm rot="-4023734">
              <a:off x="1155" y="2433"/>
              <a:ext cx="91" cy="8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7" name="Text Box 37"/>
            <p:cNvSpPr txBox="1">
              <a:spLocks noChangeArrowheads="1"/>
            </p:cNvSpPr>
            <p:nvPr/>
          </p:nvSpPr>
          <p:spPr bwMode="auto">
            <a:xfrm>
              <a:off x="975" y="2513"/>
              <a:ext cx="3902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endParaRPr lang="ru-RU" sz="9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9718" name="Text Box 38"/>
            <p:cNvSpPr txBox="1">
              <a:spLocks noChangeArrowheads="1"/>
            </p:cNvSpPr>
            <p:nvPr/>
          </p:nvSpPr>
          <p:spPr bwMode="auto">
            <a:xfrm>
              <a:off x="974" y="2432"/>
              <a:ext cx="3903" cy="1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0       1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2       3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4        5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6        7        8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9       10      11      12       13      14      15      16      17</a:t>
              </a:r>
              <a:endParaRPr lang="ru-RU" sz="900" b="1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7" name="Group 39"/>
          <p:cNvGrpSpPr>
            <a:grpSpLocks/>
          </p:cNvGrpSpPr>
          <p:nvPr/>
        </p:nvGrpSpPr>
        <p:grpSpPr bwMode="auto">
          <a:xfrm rot="14433088" flipH="1">
            <a:off x="-1080294" y="727869"/>
            <a:ext cx="3205163" cy="1406525"/>
            <a:chOff x="763" y="1945"/>
            <a:chExt cx="2019" cy="886"/>
          </a:xfrm>
        </p:grpSpPr>
        <p:sp>
          <p:nvSpPr>
            <p:cNvPr id="29709" name="Freeform 40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>
                <a:gd name="T0" fmla="*/ 0 w 1252"/>
                <a:gd name="T1" fmla="*/ 1 h 3125"/>
                <a:gd name="T2" fmla="*/ 1 w 1252"/>
                <a:gd name="T3" fmla="*/ 0 h 3125"/>
                <a:gd name="T4" fmla="*/ 2 w 1252"/>
                <a:gd name="T5" fmla="*/ 1 h 3125"/>
                <a:gd name="T6" fmla="*/ 2 w 1252"/>
                <a:gd name="T7" fmla="*/ 1 h 3125"/>
                <a:gd name="T8" fmla="*/ 2 w 1252"/>
                <a:gd name="T9" fmla="*/ 1 h 3125"/>
                <a:gd name="T10" fmla="*/ 0 w 1252"/>
                <a:gd name="T11" fmla="*/ 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37" name="Freeform 41"/>
            <p:cNvSpPr>
              <a:spLocks/>
            </p:cNvSpPr>
            <p:nvPr/>
          </p:nvSpPr>
          <p:spPr bwMode="auto">
            <a:xfrm rot="-3316674">
              <a:off x="2482" y="2398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1" name="Freeform 42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>
                <a:gd name="T0" fmla="*/ 1 w 121"/>
                <a:gd name="T1" fmla="*/ 0 h 230"/>
                <a:gd name="T2" fmla="*/ 0 w 121"/>
                <a:gd name="T3" fmla="*/ 1 h 230"/>
                <a:gd name="T4" fmla="*/ 1 w 121"/>
                <a:gd name="T5" fmla="*/ 1 h 230"/>
                <a:gd name="T6" fmla="*/ 1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9712" name="Group 43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29713" name="Freeform 44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>
                  <a:gd name="T0" fmla="*/ 1 w 1094"/>
                  <a:gd name="T1" fmla="*/ 1 h 2612"/>
                  <a:gd name="T2" fmla="*/ 2 w 1094"/>
                  <a:gd name="T3" fmla="*/ 1 h 2612"/>
                  <a:gd name="T4" fmla="*/ 2 w 1094"/>
                  <a:gd name="T5" fmla="*/ 1 h 2612"/>
                  <a:gd name="T6" fmla="*/ 1 w 1094"/>
                  <a:gd name="T7" fmla="*/ 0 h 2612"/>
                  <a:gd name="T8" fmla="*/ 0 w 1094"/>
                  <a:gd name="T9" fmla="*/ 1 h 2612"/>
                  <a:gd name="T10" fmla="*/ 2 w 1094"/>
                  <a:gd name="T11" fmla="*/ 1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4" name="Freeform 45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>
                  <a:gd name="T0" fmla="*/ 33 w 42"/>
                  <a:gd name="T1" fmla="*/ 0 h 155"/>
                  <a:gd name="T2" fmla="*/ 41 w 42"/>
                  <a:gd name="T3" fmla="*/ 48 h 155"/>
                  <a:gd name="T4" fmla="*/ 29 w 42"/>
                  <a:gd name="T5" fmla="*/ 116 h 155"/>
                  <a:gd name="T6" fmla="*/ 9 w 42"/>
                  <a:gd name="T7" fmla="*/ 152 h 155"/>
                  <a:gd name="T8" fmla="*/ 1 w 42"/>
                  <a:gd name="T9" fmla="*/ 96 h 155"/>
                  <a:gd name="T10" fmla="*/ 5 w 42"/>
                  <a:gd name="T11" fmla="*/ 52 h 155"/>
                  <a:gd name="T12" fmla="*/ 33 w 42"/>
                  <a:gd name="T13" fmla="*/ 0 h 1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"/>
                  <a:gd name="T22" fmla="*/ 0 h 155"/>
                  <a:gd name="T23" fmla="*/ 42 w 42"/>
                  <a:gd name="T24" fmla="*/ 155 h 1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55342" name="Line 46"/>
          <p:cNvSpPr>
            <a:spLocks noChangeShapeType="1"/>
          </p:cNvSpPr>
          <p:nvPr/>
        </p:nvSpPr>
        <p:spPr bwMode="auto">
          <a:xfrm flipH="1">
            <a:off x="2268538" y="3573463"/>
            <a:ext cx="1008062" cy="2303462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43" name="Text Box 47"/>
          <p:cNvSpPr txBox="1">
            <a:spLocks noChangeArrowheads="1"/>
          </p:cNvSpPr>
          <p:nvPr/>
        </p:nvSpPr>
        <p:spPr bwMode="auto">
          <a:xfrm>
            <a:off x="4500563" y="5661025"/>
            <a:ext cx="387350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sp>
        <p:nvSpPr>
          <p:cNvPr id="55344" name="Text Box 48"/>
          <p:cNvSpPr txBox="1">
            <a:spLocks noChangeArrowheads="1"/>
          </p:cNvSpPr>
          <p:nvPr/>
        </p:nvSpPr>
        <p:spPr bwMode="auto">
          <a:xfrm>
            <a:off x="1692275" y="5373688"/>
            <a:ext cx="414338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55345" name="Text Box 49"/>
          <p:cNvSpPr txBox="1">
            <a:spLocks noChangeArrowheads="1"/>
          </p:cNvSpPr>
          <p:nvPr/>
        </p:nvSpPr>
        <p:spPr bwMode="auto">
          <a:xfrm>
            <a:off x="5003800" y="2420938"/>
            <a:ext cx="3889375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b="1">
                <a:latin typeface="Times New Roman" pitchFamily="18" charset="0"/>
              </a:rPr>
              <a:t>Построить угол.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800" b="1">
                <a:latin typeface="Times New Roman" pitchFamily="18" charset="0"/>
              </a:rPr>
              <a:t>2.Продлить каждую сторону угла за его вершину.</a:t>
            </a:r>
          </a:p>
          <a:p>
            <a:pPr marL="342900" indent="-342900"/>
            <a:endParaRPr lang="ru-RU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136 0.28717 L -0.0533 0.6437 " pathEditMode="relative" ptsTypes="AA">
                                      <p:cBhvr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2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299 0.1022 L 0.08073 0.43792 " pathEditMode="relative" ptsTypes="AA">
                                      <p:cBhvr>
                                        <p:cTn id="9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553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4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0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0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55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5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29" grpId="0" animBg="1"/>
      <p:bldP spid="55342" grpId="0" animBg="1"/>
      <p:bldP spid="55343" grpId="0"/>
      <p:bldP spid="55344" grpId="0"/>
      <p:bldP spid="553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6870700" cy="11160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>
                <a:solidFill>
                  <a:srgbClr val="FFCC00"/>
                </a:solidFill>
              </a:rPr>
              <a:t>Свойство вертикальных углов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827088" y="1125538"/>
            <a:ext cx="6913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Comic Sans MS" pitchFamily="66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8313" y="1484313"/>
            <a:ext cx="2233612" cy="4110037"/>
            <a:chOff x="1927" y="981"/>
            <a:chExt cx="1407" cy="2589"/>
          </a:xfrm>
        </p:grpSpPr>
        <p:sp>
          <p:nvSpPr>
            <p:cNvPr id="30731" name="Line 5"/>
            <p:cNvSpPr>
              <a:spLocks noChangeShapeType="1"/>
            </p:cNvSpPr>
            <p:nvPr/>
          </p:nvSpPr>
          <p:spPr bwMode="auto">
            <a:xfrm>
              <a:off x="1927" y="1071"/>
              <a:ext cx="1271" cy="2359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2" name="Line 6"/>
            <p:cNvSpPr>
              <a:spLocks noChangeShapeType="1"/>
            </p:cNvSpPr>
            <p:nvPr/>
          </p:nvSpPr>
          <p:spPr bwMode="auto">
            <a:xfrm flipH="1">
              <a:off x="2018" y="1026"/>
              <a:ext cx="1180" cy="2449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3" name="Text Box 7"/>
            <p:cNvSpPr txBox="1">
              <a:spLocks noChangeArrowheads="1"/>
            </p:cNvSpPr>
            <p:nvPr/>
          </p:nvSpPr>
          <p:spPr bwMode="auto">
            <a:xfrm>
              <a:off x="2018" y="981"/>
              <a:ext cx="272" cy="231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A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0734" name="Text Box 8"/>
            <p:cNvSpPr txBox="1">
              <a:spLocks noChangeArrowheads="1"/>
            </p:cNvSpPr>
            <p:nvPr/>
          </p:nvSpPr>
          <p:spPr bwMode="auto">
            <a:xfrm>
              <a:off x="2426" y="1790"/>
              <a:ext cx="273" cy="231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O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0735" name="Text Box 9"/>
            <p:cNvSpPr txBox="1">
              <a:spLocks noChangeArrowheads="1"/>
            </p:cNvSpPr>
            <p:nvPr/>
          </p:nvSpPr>
          <p:spPr bwMode="auto">
            <a:xfrm>
              <a:off x="2835" y="1026"/>
              <a:ext cx="272" cy="231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D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0736" name="Text Box 10"/>
            <p:cNvSpPr txBox="1">
              <a:spLocks noChangeArrowheads="1"/>
            </p:cNvSpPr>
            <p:nvPr/>
          </p:nvSpPr>
          <p:spPr bwMode="auto">
            <a:xfrm>
              <a:off x="2109" y="3294"/>
              <a:ext cx="453" cy="231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B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0737" name="Text Box 11"/>
            <p:cNvSpPr txBox="1">
              <a:spLocks noChangeArrowheads="1"/>
            </p:cNvSpPr>
            <p:nvPr/>
          </p:nvSpPr>
          <p:spPr bwMode="auto">
            <a:xfrm>
              <a:off x="2925" y="3339"/>
              <a:ext cx="409" cy="231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C</a:t>
              </a:r>
              <a:endParaRPr lang="ru-RU" sz="1800">
                <a:latin typeface="Comic Sans MS" pitchFamily="66" charset="0"/>
              </a:endParaRPr>
            </a:p>
          </p:txBody>
        </p:sp>
      </p:grpSp>
      <p:sp>
        <p:nvSpPr>
          <p:cNvPr id="30725" name="Rectangle 1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26" name="Rectangle 1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27" name="Rectangle 17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28" name="Rectangle 18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29" name="Rectangle 1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4292" name="Text Box 20"/>
          <p:cNvSpPr txBox="1">
            <a:spLocks noChangeArrowheads="1"/>
          </p:cNvSpPr>
          <p:nvPr/>
        </p:nvSpPr>
        <p:spPr bwMode="auto">
          <a:xfrm>
            <a:off x="4932363" y="981075"/>
            <a:ext cx="4211637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Теорема. Вертикальные углы равны.</a:t>
            </a:r>
            <a:endParaRPr lang="ru-RU" sz="2400" u="sng"/>
          </a:p>
          <a:p>
            <a:r>
              <a:rPr lang="ru-RU" sz="2400" u="sng"/>
              <a:t>Дано</a:t>
            </a:r>
            <a:r>
              <a:rPr lang="ru-RU" sz="2400"/>
              <a:t>: </a:t>
            </a:r>
            <a:r>
              <a:rPr lang="ru-RU" sz="2400">
                <a:sym typeface="Symbol" pitchFamily="18" charset="2"/>
              </a:rPr>
              <a:t></a:t>
            </a:r>
            <a:r>
              <a:rPr lang="en-US" sz="2400"/>
              <a:t>AOD </a:t>
            </a:r>
            <a:r>
              <a:rPr lang="ru-RU" sz="2400"/>
              <a:t>и </a:t>
            </a:r>
            <a:r>
              <a:rPr lang="ru-RU" sz="2400">
                <a:sym typeface="Symbol" pitchFamily="18" charset="2"/>
              </a:rPr>
              <a:t></a:t>
            </a:r>
            <a:r>
              <a:rPr lang="en-US" sz="2400"/>
              <a:t>COB </a:t>
            </a:r>
            <a:r>
              <a:rPr lang="ru-RU" sz="2400"/>
              <a:t>– вертикальные.</a:t>
            </a:r>
            <a:endParaRPr lang="ru-RU" sz="2400" u="sng"/>
          </a:p>
          <a:p>
            <a:r>
              <a:rPr lang="ru-RU" sz="2400" u="sng"/>
              <a:t>Доказать</a:t>
            </a:r>
            <a:r>
              <a:rPr lang="ru-RU" sz="2400"/>
              <a:t>: </a:t>
            </a:r>
            <a:r>
              <a:rPr lang="ru-RU" sz="2400">
                <a:sym typeface="Symbol" pitchFamily="18" charset="2"/>
              </a:rPr>
              <a:t></a:t>
            </a:r>
            <a:r>
              <a:rPr lang="en-US" sz="2400"/>
              <a:t>AOD=</a:t>
            </a:r>
            <a:r>
              <a:rPr lang="ru-RU" sz="2400">
                <a:sym typeface="Symbol" pitchFamily="18" charset="2"/>
              </a:rPr>
              <a:t></a:t>
            </a:r>
            <a:r>
              <a:rPr lang="en-US" sz="2400"/>
              <a:t>COB</a:t>
            </a:r>
          </a:p>
          <a:p>
            <a:endParaRPr lang="en-US" sz="2400"/>
          </a:p>
          <a:p>
            <a:r>
              <a:rPr lang="ru-RU" sz="2000" b="1" u="sng"/>
              <a:t>Доказательство</a:t>
            </a:r>
            <a:r>
              <a:rPr lang="ru-RU" sz="2000" b="1"/>
              <a:t>. Каждый из углов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AOD </a:t>
            </a:r>
            <a:r>
              <a:rPr lang="ru-RU" sz="2000" b="1"/>
              <a:t>и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>
                <a:sym typeface="Symbol" pitchFamily="18" charset="2"/>
              </a:rPr>
              <a:t>COB</a:t>
            </a:r>
            <a:r>
              <a:rPr lang="ru-RU" sz="2000" b="1"/>
              <a:t> является  смежным</a:t>
            </a:r>
            <a:r>
              <a:rPr lang="en-US" sz="2000" b="1"/>
              <a:t> </a:t>
            </a:r>
            <a:r>
              <a:rPr lang="ru-RU" sz="2000" b="1"/>
              <a:t>с углом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AOB</a:t>
            </a:r>
            <a:r>
              <a:rPr lang="ru-RU" sz="2000" b="1"/>
              <a:t>.</a:t>
            </a:r>
            <a:r>
              <a:rPr lang="en-US" sz="1800"/>
              <a:t> </a:t>
            </a:r>
            <a:r>
              <a:rPr lang="ru-RU" sz="2000" b="1"/>
              <a:t>По свойству смежных углов: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AOD </a:t>
            </a:r>
            <a:r>
              <a:rPr lang="ru-RU" sz="2000" b="1"/>
              <a:t>+</a:t>
            </a:r>
            <a:r>
              <a:rPr lang="en-US" sz="2000" b="1"/>
              <a:t>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AOB </a:t>
            </a:r>
            <a:r>
              <a:rPr lang="ru-RU" sz="2000" b="1"/>
              <a:t>= 180</a:t>
            </a:r>
            <a:r>
              <a:rPr lang="ru-RU" sz="2000" b="1">
                <a:sym typeface="Symbol" pitchFamily="18" charset="2"/>
              </a:rPr>
              <a:t></a:t>
            </a:r>
            <a:r>
              <a:rPr lang="ru-RU" sz="2000" b="1"/>
              <a:t> </a:t>
            </a:r>
          </a:p>
          <a:p>
            <a:r>
              <a:rPr lang="ru-RU" sz="2000" b="1"/>
              <a:t>и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CO</a:t>
            </a:r>
            <a:r>
              <a:rPr lang="ru-RU" sz="2000" b="1"/>
              <a:t>В</a:t>
            </a:r>
            <a:r>
              <a:rPr lang="en-US" sz="2000" b="1"/>
              <a:t> </a:t>
            </a:r>
            <a:r>
              <a:rPr lang="ru-RU" sz="2000" b="1"/>
              <a:t>+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AOB </a:t>
            </a:r>
            <a:r>
              <a:rPr lang="ru-RU" sz="2000" b="1"/>
              <a:t>= 180</a:t>
            </a:r>
            <a:r>
              <a:rPr lang="ru-RU" sz="2000" b="1">
                <a:sym typeface="Symbol" pitchFamily="18" charset="2"/>
              </a:rPr>
              <a:t></a:t>
            </a:r>
            <a:r>
              <a:rPr lang="ru-RU" sz="2000" b="1"/>
              <a:t>. Имеем: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AOD</a:t>
            </a:r>
            <a:r>
              <a:rPr lang="ru-RU" sz="2000" b="1"/>
              <a:t> = 180</a:t>
            </a:r>
            <a:r>
              <a:rPr lang="ru-RU" sz="2000" b="1">
                <a:sym typeface="Symbol" pitchFamily="18" charset="2"/>
              </a:rPr>
              <a:t></a:t>
            </a:r>
            <a:r>
              <a:rPr lang="ru-RU" sz="2000" b="1"/>
              <a:t> –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AOB </a:t>
            </a:r>
            <a:r>
              <a:rPr lang="ru-RU" sz="2000" b="1"/>
              <a:t>и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COB</a:t>
            </a:r>
            <a:r>
              <a:rPr lang="ru-RU" sz="2000" b="1"/>
              <a:t> = 180</a:t>
            </a:r>
            <a:r>
              <a:rPr lang="ru-RU" sz="2000" b="1">
                <a:sym typeface="Symbol" pitchFamily="18" charset="2"/>
              </a:rPr>
              <a:t></a:t>
            </a:r>
            <a:r>
              <a:rPr lang="ru-RU" sz="2000" b="1"/>
              <a:t> –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AOB</a:t>
            </a:r>
            <a:r>
              <a:rPr lang="ru-RU" sz="2000" b="1"/>
              <a:t>, значит,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AOD</a:t>
            </a:r>
            <a:r>
              <a:rPr lang="ru-RU" sz="2000" b="1"/>
              <a:t> = </a:t>
            </a:r>
            <a:r>
              <a:rPr lang="ru-RU" sz="2000" b="1">
                <a:sym typeface="Symbol" pitchFamily="18" charset="2"/>
              </a:rPr>
              <a:t></a:t>
            </a:r>
            <a:r>
              <a:rPr lang="en-US" sz="2000" b="1"/>
              <a:t>COB</a:t>
            </a:r>
            <a:r>
              <a:rPr lang="ru-RU" sz="2000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4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4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4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4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54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54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54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4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4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4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1000"/>
                                        <p:tgtEl>
                                          <p:spTgt spid="54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1000"/>
                                        <p:tgtEl>
                                          <p:spTgt spid="54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000"/>
                                        <p:tgtEl>
                                          <p:spTgt spid="54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500"/>
                            </p:stCondLst>
                            <p:childTnLst>
                              <p:par>
                                <p:cTn id="4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1000"/>
                                        <p:tgtEl>
                                          <p:spTgt spid="54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1000"/>
                                        <p:tgtEl>
                                          <p:spTgt spid="54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000"/>
                                        <p:tgtEl>
                                          <p:spTgt spid="54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433387" cy="3603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Arial" charset="0"/>
              <a:cs typeface="Arial" charset="0"/>
            </a:endParaRPr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2195513" y="404813"/>
            <a:ext cx="5543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Решите задачу по чертежу</a:t>
            </a:r>
          </a:p>
        </p:txBody>
      </p:sp>
      <p:pic>
        <p:nvPicPr>
          <p:cNvPr id="31748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773238"/>
            <a:ext cx="44196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605" name="Text Box 21"/>
          <p:cNvSpPr txBox="1">
            <a:spLocks noChangeArrowheads="1"/>
          </p:cNvSpPr>
          <p:nvPr/>
        </p:nvSpPr>
        <p:spPr bwMode="auto">
          <a:xfrm>
            <a:off x="1763713" y="4365625"/>
            <a:ext cx="5400675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Решение: </a:t>
            </a:r>
            <a:r>
              <a:rPr lang="en-US" sz="2800" b="1">
                <a:latin typeface="Arial" charset="0"/>
              </a:rPr>
              <a:t>&lt;BOC =  &lt;AOD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(</a:t>
            </a:r>
            <a:r>
              <a:rPr lang="ru-RU" sz="2800" b="1">
                <a:latin typeface="Arial" charset="0"/>
              </a:rPr>
              <a:t>по свойству вертикальных углов</a:t>
            </a:r>
            <a:r>
              <a:rPr lang="en-US" sz="2800" b="1">
                <a:latin typeface="Arial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  &lt;AOD = 23</a:t>
            </a:r>
            <a:r>
              <a:rPr lang="en-US" sz="2800" b="1" baseline="30000">
                <a:latin typeface="Arial" charset="0"/>
              </a:rPr>
              <a:t>0 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                 </a:t>
            </a:r>
            <a:endParaRPr lang="ru-RU" sz="1800" b="1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0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smtClean="0">
                <a:solidFill>
                  <a:schemeClr val="folHlink"/>
                </a:solidFill>
              </a:rPr>
              <a:t>Закончи предложение</a:t>
            </a:r>
            <a:endParaRPr lang="ru-RU" smtClean="0">
              <a:solidFill>
                <a:schemeClr val="folHlink"/>
              </a:solidFill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484313"/>
            <a:ext cx="8229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Если один из смежных углов равен 50°, то другой равен…</a:t>
            </a:r>
          </a:p>
          <a:p>
            <a:pPr>
              <a:lnSpc>
                <a:spcPct val="90000"/>
              </a:lnSpc>
            </a:pPr>
            <a:r>
              <a:rPr lang="ru-RU" smtClean="0"/>
              <a:t>Угол, смежный с прямым, …</a:t>
            </a:r>
          </a:p>
          <a:p>
            <a:pPr>
              <a:lnSpc>
                <a:spcPct val="90000"/>
              </a:lnSpc>
            </a:pPr>
            <a:r>
              <a:rPr lang="ru-RU" smtClean="0"/>
              <a:t>Если один из вертикальных углов прямой, то второй... </a:t>
            </a:r>
          </a:p>
          <a:p>
            <a:pPr>
              <a:lnSpc>
                <a:spcPct val="90000"/>
              </a:lnSpc>
            </a:pPr>
            <a:r>
              <a:rPr lang="ru-RU" smtClean="0"/>
              <a:t>Угол смежный с острым… </a:t>
            </a:r>
          </a:p>
          <a:p>
            <a:pPr>
              <a:lnSpc>
                <a:spcPct val="90000"/>
              </a:lnSpc>
            </a:pPr>
            <a:r>
              <a:rPr lang="ru-RU" smtClean="0"/>
              <a:t>Если один из вертикальных углов равен 25°, то второй угол равен…</a:t>
            </a:r>
          </a:p>
          <a:p>
            <a:pPr>
              <a:lnSpc>
                <a:spcPct val="90000"/>
              </a:lnSpc>
            </a:pPr>
            <a:endParaRPr lang="ru-RU" smtClean="0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4500563" y="1989138"/>
            <a:ext cx="827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folHlink"/>
                </a:solidFill>
              </a:rPr>
              <a:t>130</a:t>
            </a:r>
            <a:r>
              <a:rPr lang="ru-RU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°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6443663" y="2492375"/>
            <a:ext cx="121602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folHlink"/>
                </a:solidFill>
              </a:rPr>
              <a:t>прямой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4859338" y="3429000"/>
            <a:ext cx="121602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folHlink"/>
                </a:solidFill>
              </a:rPr>
              <a:t>прямой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5867400" y="4005263"/>
            <a:ext cx="98742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folHlink"/>
                </a:solidFill>
              </a:rPr>
              <a:t>тупой</a:t>
            </a:r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6443663" y="5013325"/>
            <a:ext cx="66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folHlink"/>
                </a:solidFill>
              </a:rPr>
              <a:t>25</a:t>
            </a:r>
            <a:r>
              <a:rPr lang="ru-RU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56325" grpId="0"/>
      <p:bldP spid="56326" grpId="0"/>
      <p:bldP spid="56327" grpId="0"/>
      <p:bldP spid="563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191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smtClean="0">
                <a:solidFill>
                  <a:srgbClr val="FFCC00"/>
                </a:solidFill>
              </a:rPr>
              <a:t>Образец оформления решения задачи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0" y="1341438"/>
            <a:ext cx="81010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i="1">
                <a:latin typeface="Comic Sans MS" pitchFamily="66" charset="0"/>
              </a:rPr>
              <a:t>При пересечении двух прямых образовалось четыре угла. Один из них равен 43</a:t>
            </a:r>
            <a:r>
              <a:rPr lang="ru-RU" sz="2400" i="1" baseline="30000">
                <a:latin typeface="Comic Sans MS" pitchFamily="66" charset="0"/>
              </a:rPr>
              <a:t>0</a:t>
            </a:r>
            <a:r>
              <a:rPr lang="ru-RU" sz="2400" i="1">
                <a:latin typeface="Comic Sans MS" pitchFamily="66" charset="0"/>
              </a:rPr>
              <a:t>. Найдите величины остальных углов</a:t>
            </a:r>
            <a:r>
              <a:rPr lang="ru-RU" sz="2400" i="1">
                <a:solidFill>
                  <a:srgbClr val="FF66FF"/>
                </a:solidFill>
                <a:latin typeface="Comic Sans MS" pitchFamily="66" charset="0"/>
              </a:rPr>
              <a:t>.</a:t>
            </a:r>
            <a:endParaRPr lang="ru-RU" sz="2400" i="1" baseline="30000">
              <a:solidFill>
                <a:srgbClr val="FF66FF"/>
              </a:solidFill>
              <a:latin typeface="Comic Sans MS" pitchFamily="66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2349500"/>
            <a:ext cx="2740025" cy="3246438"/>
            <a:chOff x="0" y="1480"/>
            <a:chExt cx="1726" cy="2045"/>
          </a:xfrm>
        </p:grpSpPr>
        <p:sp>
          <p:nvSpPr>
            <p:cNvPr id="35864" name="Line 6"/>
            <p:cNvSpPr>
              <a:spLocks noChangeShapeType="1"/>
            </p:cNvSpPr>
            <p:nvPr/>
          </p:nvSpPr>
          <p:spPr bwMode="auto">
            <a:xfrm>
              <a:off x="158" y="1480"/>
              <a:ext cx="1044" cy="1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5" name="Line 7"/>
            <p:cNvSpPr>
              <a:spLocks noChangeShapeType="1"/>
            </p:cNvSpPr>
            <p:nvPr/>
          </p:nvSpPr>
          <p:spPr bwMode="auto">
            <a:xfrm flipH="1">
              <a:off x="158" y="1525"/>
              <a:ext cx="908" cy="18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6" name="Text Box 8"/>
            <p:cNvSpPr txBox="1">
              <a:spLocks noChangeArrowheads="1"/>
            </p:cNvSpPr>
            <p:nvPr/>
          </p:nvSpPr>
          <p:spPr bwMode="auto">
            <a:xfrm>
              <a:off x="0" y="1752"/>
              <a:ext cx="2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M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5867" name="Text Box 9"/>
            <p:cNvSpPr txBox="1">
              <a:spLocks noChangeArrowheads="1"/>
            </p:cNvSpPr>
            <p:nvPr/>
          </p:nvSpPr>
          <p:spPr bwMode="auto">
            <a:xfrm flipV="1">
              <a:off x="567" y="2610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O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5868" name="Text Box 10"/>
            <p:cNvSpPr txBox="1">
              <a:spLocks noChangeArrowheads="1"/>
            </p:cNvSpPr>
            <p:nvPr/>
          </p:nvSpPr>
          <p:spPr bwMode="auto">
            <a:xfrm>
              <a:off x="1156" y="157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F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5869" name="Text Box 11"/>
            <p:cNvSpPr txBox="1">
              <a:spLocks noChangeArrowheads="1"/>
            </p:cNvSpPr>
            <p:nvPr/>
          </p:nvSpPr>
          <p:spPr bwMode="auto">
            <a:xfrm>
              <a:off x="249" y="3203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P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5870" name="Text Box 12"/>
            <p:cNvSpPr txBox="1">
              <a:spLocks noChangeArrowheads="1"/>
            </p:cNvSpPr>
            <p:nvPr/>
          </p:nvSpPr>
          <p:spPr bwMode="auto">
            <a:xfrm>
              <a:off x="1292" y="3294"/>
              <a:ext cx="4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K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5871" name="Arc 13"/>
            <p:cNvSpPr>
              <a:spLocks/>
            </p:cNvSpPr>
            <p:nvPr/>
          </p:nvSpPr>
          <p:spPr bwMode="auto">
            <a:xfrm>
              <a:off x="521" y="2160"/>
              <a:ext cx="182" cy="4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72" name="Text Box 14"/>
            <p:cNvSpPr txBox="1">
              <a:spLocks noChangeArrowheads="1"/>
            </p:cNvSpPr>
            <p:nvPr/>
          </p:nvSpPr>
          <p:spPr bwMode="auto">
            <a:xfrm>
              <a:off x="431" y="1888"/>
              <a:ext cx="4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43 </a:t>
              </a:r>
              <a:r>
                <a:rPr lang="ru-RU" sz="1800" baseline="30000">
                  <a:latin typeface="Comic Sans MS" pitchFamily="66" charset="0"/>
                </a:rPr>
                <a:t>0</a:t>
              </a:r>
            </a:p>
          </p:txBody>
        </p:sp>
      </p:grp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4787900" y="2492375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olidFill>
                  <a:srgbClr val="FFFF00"/>
                </a:solidFill>
                <a:latin typeface="Comic Sans MS" pitchFamily="66" charset="0"/>
              </a:rPr>
              <a:t>Дано:</a:t>
            </a:r>
          </a:p>
        </p:txBody>
      </p:sp>
      <p:sp>
        <p:nvSpPr>
          <p:cNvPr id="35846" name="Rectangle 1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4284663" y="3284538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Comic Sans MS" pitchFamily="66" charset="0"/>
              </a:rPr>
              <a:t>     </a:t>
            </a:r>
            <a:r>
              <a:rPr lang="ru-RU" sz="1800">
                <a:solidFill>
                  <a:srgbClr val="FFFF00"/>
                </a:solidFill>
                <a:latin typeface="Comic Sans MS" pitchFamily="66" charset="0"/>
              </a:rPr>
              <a:t>Найти:</a:t>
            </a:r>
          </a:p>
        </p:txBody>
      </p:sp>
      <p:sp>
        <p:nvSpPr>
          <p:cNvPr id="35848" name="Rectangle 18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49" name="Rectangle 1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2" name="Text Box 20"/>
          <p:cNvSpPr txBox="1">
            <a:spLocks noChangeArrowheads="1"/>
          </p:cNvSpPr>
          <p:nvPr/>
        </p:nvSpPr>
        <p:spPr bwMode="auto">
          <a:xfrm>
            <a:off x="4716463" y="3644900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latin typeface="Comic Sans MS" pitchFamily="66" charset="0"/>
              </a:rPr>
              <a:t>Решение:</a:t>
            </a:r>
          </a:p>
        </p:txBody>
      </p:sp>
      <p:sp>
        <p:nvSpPr>
          <p:cNvPr id="35851" name="Rectangle 2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2" name="Rectangle 22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3" name="Rectangle 2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4" name="Rectangle 24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5" name="Rectangle 2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6" name="Rectangle 2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9" name="Text Box 27"/>
          <p:cNvSpPr txBox="1">
            <a:spLocks noChangeArrowheads="1"/>
          </p:cNvSpPr>
          <p:nvPr/>
        </p:nvSpPr>
        <p:spPr bwMode="auto">
          <a:xfrm>
            <a:off x="3708400" y="6381750"/>
            <a:ext cx="5184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olidFill>
                  <a:srgbClr val="FFFF00"/>
                </a:solidFill>
                <a:latin typeface="Comic Sans MS" pitchFamily="66" charset="0"/>
              </a:rPr>
              <a:t>Ответ: 137</a:t>
            </a:r>
            <a:r>
              <a:rPr lang="ru-RU" sz="1800" baseline="30000">
                <a:solidFill>
                  <a:srgbClr val="FFFF00"/>
                </a:solidFill>
                <a:latin typeface="Comic Sans MS" pitchFamily="66" charset="0"/>
              </a:rPr>
              <a:t>0</a:t>
            </a:r>
            <a:r>
              <a:rPr lang="ru-RU" sz="1800">
                <a:solidFill>
                  <a:srgbClr val="FFFF00"/>
                </a:solidFill>
                <a:latin typeface="Comic Sans MS" pitchFamily="66" charset="0"/>
              </a:rPr>
              <a:t>, 43</a:t>
            </a:r>
            <a:r>
              <a:rPr lang="ru-RU" sz="1800" baseline="30000">
                <a:solidFill>
                  <a:srgbClr val="FFFF00"/>
                </a:solidFill>
                <a:latin typeface="Comic Sans MS" pitchFamily="66" charset="0"/>
              </a:rPr>
              <a:t>0</a:t>
            </a:r>
            <a:r>
              <a:rPr lang="ru-RU" sz="1800">
                <a:solidFill>
                  <a:srgbClr val="FFFF00"/>
                </a:solidFill>
                <a:latin typeface="Comic Sans MS" pitchFamily="66" charset="0"/>
              </a:rPr>
              <a:t>, 137</a:t>
            </a:r>
            <a:r>
              <a:rPr lang="ru-RU" sz="1800" baseline="30000">
                <a:solidFill>
                  <a:srgbClr val="FFFF00"/>
                </a:solidFill>
                <a:latin typeface="Comic Sans MS" pitchFamily="66" charset="0"/>
              </a:rPr>
              <a:t>0</a:t>
            </a:r>
            <a:endParaRPr lang="ru-RU" sz="180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5651500" y="2492375"/>
            <a:ext cx="2303463" cy="1192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Comic Sans MS" pitchFamily="66" charset="0"/>
              </a:rPr>
              <a:t>МК </a:t>
            </a:r>
            <a:r>
              <a:rPr lang="ru-RU" sz="1800">
                <a:latin typeface="Comic Sans MS" pitchFamily="66" charset="0"/>
                <a:sym typeface="Symbol" pitchFamily="18" charset="2"/>
              </a:rPr>
              <a:t> </a:t>
            </a:r>
            <a:r>
              <a:rPr lang="en-US" sz="1800">
                <a:latin typeface="Comic Sans MS" pitchFamily="66" charset="0"/>
                <a:sym typeface="Symbol" pitchFamily="18" charset="2"/>
              </a:rPr>
              <a:t>PF</a:t>
            </a:r>
            <a:r>
              <a:rPr lang="ru-RU" sz="1800">
                <a:latin typeface="Comic Sans MS" pitchFamily="66" charset="0"/>
                <a:sym typeface="Symbol" pitchFamily="18" charset="2"/>
              </a:rPr>
              <a:t> = О</a:t>
            </a:r>
          </a:p>
          <a:p>
            <a:pPr>
              <a:spcBef>
                <a:spcPct val="50000"/>
              </a:spcBef>
            </a:pPr>
            <a:r>
              <a:rPr lang="ru-RU" sz="1800">
                <a:latin typeface="Comic Sans MS" pitchFamily="66" charset="0"/>
                <a:sym typeface="Symbol" pitchFamily="18" charset="2"/>
              </a:rPr>
              <a:t>МО</a:t>
            </a:r>
            <a:r>
              <a:rPr lang="en-US" sz="1800">
                <a:latin typeface="Comic Sans MS" pitchFamily="66" charset="0"/>
                <a:sym typeface="Symbol" pitchFamily="18" charset="2"/>
              </a:rPr>
              <a:t>F</a:t>
            </a:r>
            <a:r>
              <a:rPr lang="ru-RU" sz="1800">
                <a:latin typeface="Comic Sans MS" pitchFamily="66" charset="0"/>
                <a:sym typeface="Symbol" pitchFamily="18" charset="2"/>
              </a:rPr>
              <a:t> = 43</a:t>
            </a:r>
            <a:r>
              <a:rPr lang="en-US" sz="1800">
                <a:latin typeface="Comic Sans MS" pitchFamily="66" charset="0"/>
                <a:sym typeface="Symbol" pitchFamily="18" charset="2"/>
              </a:rPr>
              <a:t>°</a:t>
            </a:r>
          </a:p>
          <a:p>
            <a:pPr>
              <a:spcBef>
                <a:spcPct val="50000"/>
              </a:spcBef>
            </a:pPr>
            <a:endParaRPr lang="ru-RU" sz="180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59421" name="Text Box 29"/>
          <p:cNvSpPr txBox="1">
            <a:spLocks noChangeArrowheads="1"/>
          </p:cNvSpPr>
          <p:nvPr/>
        </p:nvSpPr>
        <p:spPr bwMode="auto">
          <a:xfrm>
            <a:off x="5508625" y="3284538"/>
            <a:ext cx="33131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Comic Sans MS" pitchFamily="66" charset="0"/>
                <a:sym typeface="Symbol" pitchFamily="18" charset="2"/>
              </a:rPr>
              <a:t></a:t>
            </a:r>
            <a:r>
              <a:rPr lang="en-US" sz="1800">
                <a:latin typeface="Comic Sans MS" pitchFamily="66" charset="0"/>
                <a:sym typeface="Symbol" pitchFamily="18" charset="2"/>
              </a:rPr>
              <a:t>FOK, KOP, POM.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411413" y="4005263"/>
            <a:ext cx="6408737" cy="2003425"/>
            <a:chOff x="1519" y="2523"/>
            <a:chExt cx="4037" cy="1262"/>
          </a:xfrm>
        </p:grpSpPr>
        <p:sp>
          <p:nvSpPr>
            <p:cNvPr id="35861" name="Text Box 31"/>
            <p:cNvSpPr txBox="1">
              <a:spLocks noChangeArrowheads="1"/>
            </p:cNvSpPr>
            <p:nvPr/>
          </p:nvSpPr>
          <p:spPr bwMode="auto">
            <a:xfrm>
              <a:off x="1519" y="2523"/>
              <a:ext cx="403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  <a:sym typeface="Symbol" pitchFamily="18" charset="2"/>
                </a:rPr>
                <a:t>МО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F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  и  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KOP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 </a:t>
              </a:r>
              <a:r>
                <a:rPr lang="ru-RU" sz="1800">
                  <a:latin typeface="Comic Sans MS" pitchFamily="66" charset="0"/>
                </a:rPr>
                <a:t>вертикальные,  значит, по свойству вертикальных углов, 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МО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F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= 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KOP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, 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KOP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= 43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°</a:t>
              </a:r>
            </a:p>
          </p:txBody>
        </p:sp>
        <p:sp>
          <p:nvSpPr>
            <p:cNvPr id="35862" name="Text Box 32"/>
            <p:cNvSpPr txBox="1">
              <a:spLocks noChangeArrowheads="1"/>
            </p:cNvSpPr>
            <p:nvPr/>
          </p:nvSpPr>
          <p:spPr bwMode="auto">
            <a:xfrm>
              <a:off x="1519" y="2931"/>
              <a:ext cx="376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  <a:sym typeface="Symbol" pitchFamily="18" charset="2"/>
                </a:rPr>
                <a:t>МО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F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+ 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FOK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= 180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°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, так как они смежные. Отсюда </a:t>
              </a:r>
              <a:r>
                <a:rPr lang="ru-RU" sz="1800">
                  <a:latin typeface="Comic Sans MS" pitchFamily="66" charset="0"/>
                </a:rPr>
                <a:t> 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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FOK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= 180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°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- 43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°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=137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°</a:t>
              </a:r>
            </a:p>
          </p:txBody>
        </p:sp>
        <p:sp>
          <p:nvSpPr>
            <p:cNvPr id="35863" name="Text Box 33"/>
            <p:cNvSpPr txBox="1">
              <a:spLocks noChangeArrowheads="1"/>
            </p:cNvSpPr>
            <p:nvPr/>
          </p:nvSpPr>
          <p:spPr bwMode="auto">
            <a:xfrm>
              <a:off x="1519" y="3294"/>
              <a:ext cx="4037" cy="4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  <a:sym typeface="Symbol" pitchFamily="18" charset="2"/>
                </a:rPr>
                <a:t>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FOK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 и  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POM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 вертикальные, значит 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FOK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= 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POM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, </a:t>
              </a:r>
            </a:p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  <a:sym typeface="Symbol" pitchFamily="18" charset="2"/>
                </a:rPr>
                <a:t>POM</a:t>
              </a:r>
              <a:r>
                <a:rPr lang="ru-RU" sz="1800">
                  <a:latin typeface="Comic Sans MS" pitchFamily="66" charset="0"/>
                  <a:sym typeface="Symbol" pitchFamily="18" charset="2"/>
                </a:rPr>
                <a:t> =137</a:t>
              </a:r>
              <a:r>
                <a:rPr lang="en-US" sz="1800">
                  <a:latin typeface="Comic Sans MS" pitchFamily="66" charset="0"/>
                  <a:sym typeface="Symbol" pitchFamily="18" charset="2"/>
                </a:rPr>
                <a:t>°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9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9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  <p:bldP spid="59407" grpId="0"/>
      <p:bldP spid="59409" grpId="0"/>
      <p:bldP spid="59412" grpId="0"/>
      <p:bldP spid="59419" grpId="0"/>
      <p:bldP spid="59420" grpId="0"/>
      <p:bldP spid="594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319246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	Домашнее задание</a:t>
            </a:r>
            <a:br>
              <a:rPr lang="ru-RU" dirty="0" smtClean="0"/>
            </a:br>
            <a:r>
              <a:rPr lang="ru-RU" dirty="0" smtClean="0"/>
              <a:t>п.6 (стр.22-24), №58,62,66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/>
          <p:cNvSpPr>
            <a:spLocks noChangeArrowheads="1" noChangeShapeType="1" noTextEdit="1"/>
          </p:cNvSpPr>
          <p:nvPr/>
        </p:nvSpPr>
        <p:spPr bwMode="auto">
          <a:xfrm>
            <a:off x="1258888" y="2133600"/>
            <a:ext cx="7129462" cy="2087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  Е  С  Т</a:t>
            </a:r>
          </a:p>
          <a:p>
            <a:pPr algn="ctr"/>
            <a:r>
              <a:rPr lang="ru-RU" sz="28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 теме</a:t>
            </a:r>
          </a:p>
          <a:p>
            <a:pPr algn="ctr"/>
            <a:r>
              <a:rPr lang="ru-RU" sz="28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"Вертикальные и смежные углы"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11188" y="1125538"/>
            <a:ext cx="7705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Arial" charset="0"/>
              </a:rPr>
              <a:t>1. Сумма смежных углов равна….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042988" y="3716338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Arial" charset="0"/>
            </a:endParaRP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1547813" y="1989138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360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1547813" y="3213100"/>
            <a:ext cx="16573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90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87046" name="Text Box 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692275" y="4437063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180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684213" y="18288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684213" y="3068638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684213" y="4508500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611188" y="765175"/>
            <a:ext cx="81375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Arial" charset="0"/>
              </a:rPr>
              <a:t>2. Как называется угол меньше 180</a:t>
            </a:r>
            <a:r>
              <a:rPr lang="ru-RU" sz="3600" baseline="30000">
                <a:latin typeface="Arial" charset="0"/>
              </a:rPr>
              <a:t>0</a:t>
            </a:r>
            <a:r>
              <a:rPr lang="ru-RU" sz="3600">
                <a:latin typeface="Arial" charset="0"/>
              </a:rPr>
              <a:t>, но больше 90</a:t>
            </a:r>
            <a:r>
              <a:rPr lang="ru-RU" sz="3600" baseline="30000">
                <a:latin typeface="Arial" charset="0"/>
              </a:rPr>
              <a:t>0</a:t>
            </a:r>
          </a:p>
        </p:txBody>
      </p:sp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1619250" y="1989138"/>
            <a:ext cx="25209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острый</a:t>
            </a:r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1619250" y="3068638"/>
            <a:ext cx="20891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тупой</a:t>
            </a: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1835150" y="4365625"/>
            <a:ext cx="25209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прямой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684213" y="18288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84213" y="3068638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684213" y="4508500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395288" y="836613"/>
            <a:ext cx="84248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Arial" charset="0"/>
              </a:rPr>
              <a:t>3. Чему равен угол, если смежный с ним равен 47</a:t>
            </a:r>
            <a:r>
              <a:rPr lang="ru-RU" sz="3600" baseline="30000">
                <a:latin typeface="Arial" charset="0"/>
              </a:rPr>
              <a:t>0</a:t>
            </a:r>
            <a:r>
              <a:rPr lang="ru-RU" sz="3600">
                <a:latin typeface="Arial" charset="0"/>
              </a:rPr>
              <a:t>?</a:t>
            </a:r>
            <a:endParaRPr lang="ru-RU" sz="3600" baseline="30000">
              <a:latin typeface="Arial" charset="0"/>
            </a:endParaRP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1476375" y="2060575"/>
            <a:ext cx="16573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133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1547813" y="3141663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47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1547813" y="4365625"/>
            <a:ext cx="16573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43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684213" y="4508500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684213" y="3068638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684213" y="18288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49275"/>
            <a:ext cx="8229600" cy="1371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smtClean="0"/>
              <a:t>Давай</a:t>
            </a:r>
            <a:r>
              <a:rPr lang="ru-RU" smtClean="0"/>
              <a:t> </a:t>
            </a:r>
            <a:r>
              <a:rPr lang="ru-RU" sz="5400" smtClean="0"/>
              <a:t>вспомним!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76475"/>
            <a:ext cx="5267325" cy="3819525"/>
          </a:xfrm>
        </p:spPr>
        <p:txBody>
          <a:bodyPr/>
          <a:lstStyle/>
          <a:p>
            <a:r>
              <a:rPr lang="ru-RU" sz="4800" smtClean="0"/>
              <a:t>Что такое угол?</a:t>
            </a:r>
          </a:p>
        </p:txBody>
      </p:sp>
      <p:pic>
        <p:nvPicPr>
          <p:cNvPr id="9220" name="Picture 4" descr="j02321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2060575"/>
            <a:ext cx="3649662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539750" y="765175"/>
            <a:ext cx="82089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Arial" charset="0"/>
              </a:rPr>
              <a:t>4. Какой угол образуют часовая и минутная стрелки часов, когда они показывают 6 часов?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1187450" y="2565400"/>
            <a:ext cx="25209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тупой</a:t>
            </a: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1116013" y="3644900"/>
            <a:ext cx="4537075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развернутый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476375" y="4652963"/>
            <a:ext cx="25209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прямой</a:t>
            </a:r>
          </a:p>
        </p:txBody>
      </p:sp>
      <p:sp>
        <p:nvSpPr>
          <p:cNvPr id="44038" name="Text Box 7"/>
          <p:cNvSpPr txBox="1">
            <a:spLocks noChangeArrowheads="1"/>
          </p:cNvSpPr>
          <p:nvPr/>
        </p:nvSpPr>
        <p:spPr bwMode="auto">
          <a:xfrm>
            <a:off x="684213" y="4508500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44039" name="Text Box 9"/>
          <p:cNvSpPr txBox="1">
            <a:spLocks noChangeArrowheads="1"/>
          </p:cNvSpPr>
          <p:nvPr/>
        </p:nvSpPr>
        <p:spPr bwMode="auto">
          <a:xfrm>
            <a:off x="250825" y="3573463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4040" name="Text Box 11"/>
          <p:cNvSpPr txBox="1">
            <a:spLocks noChangeArrowheads="1"/>
          </p:cNvSpPr>
          <p:nvPr/>
        </p:nvSpPr>
        <p:spPr bwMode="auto">
          <a:xfrm>
            <a:off x="395288" y="2492375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691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Arial" charset="0"/>
              </a:rPr>
              <a:t>5. Найдите </a:t>
            </a:r>
            <a:r>
              <a:rPr lang="en-US" sz="3600">
                <a:latin typeface="Arial" charset="0"/>
              </a:rPr>
              <a:t>&lt;AOC.</a:t>
            </a:r>
            <a:endParaRPr lang="ru-RU" sz="3600">
              <a:latin typeface="Arial" charset="0"/>
            </a:endParaRPr>
          </a:p>
        </p:txBody>
      </p:sp>
      <p:grpSp>
        <p:nvGrpSpPr>
          <p:cNvPr id="45059" name="Group 3"/>
          <p:cNvGrpSpPr>
            <a:grpSpLocks/>
          </p:cNvGrpSpPr>
          <p:nvPr/>
        </p:nvGrpSpPr>
        <p:grpSpPr bwMode="auto">
          <a:xfrm>
            <a:off x="3132138" y="1989138"/>
            <a:ext cx="5327650" cy="2311400"/>
            <a:chOff x="793" y="1570"/>
            <a:chExt cx="3403" cy="1456"/>
          </a:xfrm>
        </p:grpSpPr>
        <p:sp>
          <p:nvSpPr>
            <p:cNvPr id="45066" name="Line 4"/>
            <p:cNvSpPr>
              <a:spLocks noChangeShapeType="1"/>
            </p:cNvSpPr>
            <p:nvPr/>
          </p:nvSpPr>
          <p:spPr bwMode="auto">
            <a:xfrm flipV="1">
              <a:off x="975" y="2205"/>
              <a:ext cx="3130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7" name="Line 5"/>
            <p:cNvSpPr>
              <a:spLocks noChangeShapeType="1"/>
            </p:cNvSpPr>
            <p:nvPr/>
          </p:nvSpPr>
          <p:spPr bwMode="auto">
            <a:xfrm flipH="1">
              <a:off x="1429" y="1616"/>
              <a:ext cx="1632" cy="12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8" name="Text Box 6"/>
            <p:cNvSpPr txBox="1">
              <a:spLocks noChangeArrowheads="1"/>
            </p:cNvSpPr>
            <p:nvPr/>
          </p:nvSpPr>
          <p:spPr bwMode="auto">
            <a:xfrm>
              <a:off x="793" y="2251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А</a:t>
              </a:r>
            </a:p>
          </p:txBody>
        </p:sp>
        <p:sp>
          <p:nvSpPr>
            <p:cNvPr id="45069" name="Text Box 7"/>
            <p:cNvSpPr txBox="1">
              <a:spLocks noChangeArrowheads="1"/>
            </p:cNvSpPr>
            <p:nvPr/>
          </p:nvSpPr>
          <p:spPr bwMode="auto">
            <a:xfrm>
              <a:off x="3969" y="220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В</a:t>
              </a:r>
            </a:p>
          </p:txBody>
        </p:sp>
        <p:sp>
          <p:nvSpPr>
            <p:cNvPr id="45070" name="Text Box 8"/>
            <p:cNvSpPr txBox="1">
              <a:spLocks noChangeArrowheads="1"/>
            </p:cNvSpPr>
            <p:nvPr/>
          </p:nvSpPr>
          <p:spPr bwMode="auto">
            <a:xfrm>
              <a:off x="3061" y="157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С</a:t>
              </a:r>
            </a:p>
          </p:txBody>
        </p:sp>
        <p:sp>
          <p:nvSpPr>
            <p:cNvPr id="45071" name="Text Box 9"/>
            <p:cNvSpPr txBox="1">
              <a:spLocks noChangeArrowheads="1"/>
            </p:cNvSpPr>
            <p:nvPr/>
          </p:nvSpPr>
          <p:spPr bwMode="auto">
            <a:xfrm>
              <a:off x="1519" y="279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>
                  <a:latin typeface="Arial" charset="0"/>
                </a:rPr>
                <a:t>D</a:t>
              </a:r>
              <a:endParaRPr lang="ru-RU" sz="1800" b="1">
                <a:latin typeface="Arial" charset="0"/>
              </a:endParaRPr>
            </a:p>
          </p:txBody>
        </p:sp>
        <p:sp>
          <p:nvSpPr>
            <p:cNvPr id="45072" name="Text Box 10"/>
            <p:cNvSpPr txBox="1">
              <a:spLocks noChangeArrowheads="1"/>
            </p:cNvSpPr>
            <p:nvPr/>
          </p:nvSpPr>
          <p:spPr bwMode="auto">
            <a:xfrm>
              <a:off x="2018" y="1979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О</a:t>
              </a:r>
            </a:p>
          </p:txBody>
        </p:sp>
        <p:sp>
          <p:nvSpPr>
            <p:cNvPr id="45073" name="Arc 11"/>
            <p:cNvSpPr>
              <a:spLocks/>
            </p:cNvSpPr>
            <p:nvPr/>
          </p:nvSpPr>
          <p:spPr bwMode="auto">
            <a:xfrm rot="5400000">
              <a:off x="2113" y="2164"/>
              <a:ext cx="180" cy="360"/>
            </a:xfrm>
            <a:custGeom>
              <a:avLst/>
              <a:gdLst>
                <a:gd name="T0" fmla="*/ 0 w 28567"/>
                <a:gd name="T1" fmla="*/ 0 h 34206"/>
                <a:gd name="T2" fmla="*/ 0 w 28567"/>
                <a:gd name="T3" fmla="*/ 0 h 34206"/>
                <a:gd name="T4" fmla="*/ 0 w 28567"/>
                <a:gd name="T5" fmla="*/ 0 h 34206"/>
                <a:gd name="T6" fmla="*/ 0 60000 65536"/>
                <a:gd name="T7" fmla="*/ 0 60000 65536"/>
                <a:gd name="T8" fmla="*/ 0 60000 65536"/>
                <a:gd name="T9" fmla="*/ 0 w 28567"/>
                <a:gd name="T10" fmla="*/ 0 h 34206"/>
                <a:gd name="T11" fmla="*/ 28567 w 28567"/>
                <a:gd name="T12" fmla="*/ 34206 h 342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567" h="34206" fill="none" extrusionOk="0">
                  <a:moveTo>
                    <a:pt x="0" y="1154"/>
                  </a:moveTo>
                  <a:cubicBezTo>
                    <a:pt x="2243" y="390"/>
                    <a:pt x="4597" y="-1"/>
                    <a:pt x="6967" y="0"/>
                  </a:cubicBezTo>
                  <a:cubicBezTo>
                    <a:pt x="18896" y="0"/>
                    <a:pt x="28567" y="9670"/>
                    <a:pt x="28567" y="21600"/>
                  </a:cubicBezTo>
                  <a:cubicBezTo>
                    <a:pt x="28567" y="26123"/>
                    <a:pt x="27146" y="30532"/>
                    <a:pt x="24506" y="34205"/>
                  </a:cubicBezTo>
                </a:path>
                <a:path w="28567" h="34206" stroke="0" extrusionOk="0">
                  <a:moveTo>
                    <a:pt x="0" y="1154"/>
                  </a:moveTo>
                  <a:cubicBezTo>
                    <a:pt x="2243" y="390"/>
                    <a:pt x="4597" y="-1"/>
                    <a:pt x="6967" y="0"/>
                  </a:cubicBezTo>
                  <a:cubicBezTo>
                    <a:pt x="18896" y="0"/>
                    <a:pt x="28567" y="9670"/>
                    <a:pt x="28567" y="21600"/>
                  </a:cubicBezTo>
                  <a:cubicBezTo>
                    <a:pt x="28567" y="26123"/>
                    <a:pt x="27146" y="30532"/>
                    <a:pt x="24506" y="34205"/>
                  </a:cubicBezTo>
                  <a:lnTo>
                    <a:pt x="6967" y="21600"/>
                  </a:lnTo>
                  <a:lnTo>
                    <a:pt x="0" y="1154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4" name="Text Box 12"/>
            <p:cNvSpPr txBox="1">
              <a:spLocks noChangeArrowheads="1"/>
            </p:cNvSpPr>
            <p:nvPr/>
          </p:nvSpPr>
          <p:spPr bwMode="auto">
            <a:xfrm>
              <a:off x="2154" y="2387"/>
              <a:ext cx="5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>
                  <a:latin typeface="Arial" charset="0"/>
                </a:rPr>
                <a:t>103</a:t>
              </a:r>
              <a:r>
                <a:rPr lang="en-US" sz="1800" b="1" baseline="30000">
                  <a:latin typeface="Arial" charset="0"/>
                </a:rPr>
                <a:t>0</a:t>
              </a:r>
              <a:endParaRPr lang="ru-RU" sz="1800" b="1" baseline="30000">
                <a:latin typeface="Arial" charset="0"/>
              </a:endParaRPr>
            </a:p>
          </p:txBody>
        </p:sp>
      </p:grpSp>
      <p:sp>
        <p:nvSpPr>
          <p:cNvPr id="89101" name="Text Box 13"/>
          <p:cNvSpPr txBox="1">
            <a:spLocks noChangeArrowheads="1"/>
          </p:cNvSpPr>
          <p:nvPr/>
        </p:nvSpPr>
        <p:spPr bwMode="auto">
          <a:xfrm>
            <a:off x="1042988" y="4437063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10</a:t>
            </a:r>
            <a:r>
              <a:rPr lang="en-US" b="1">
                <a:latin typeface="Arial" charset="0"/>
              </a:rPr>
              <a:t>3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1042988" y="2997200"/>
            <a:ext cx="16573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latin typeface="Arial" charset="0"/>
              </a:rPr>
              <a:t>77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89103" name="Text Box 15"/>
          <p:cNvSpPr txBox="1">
            <a:spLocks noChangeArrowheads="1"/>
          </p:cNvSpPr>
          <p:nvPr/>
        </p:nvSpPr>
        <p:spPr bwMode="auto">
          <a:xfrm>
            <a:off x="1476375" y="5805488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latin typeface="Arial" charset="0"/>
              </a:rPr>
              <a:t>3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45063" name="Text Box 16"/>
          <p:cNvSpPr txBox="1">
            <a:spLocks noChangeArrowheads="1"/>
          </p:cNvSpPr>
          <p:nvPr/>
        </p:nvSpPr>
        <p:spPr bwMode="auto">
          <a:xfrm>
            <a:off x="611188" y="5876925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45064" name="Text Box 17"/>
          <p:cNvSpPr txBox="1">
            <a:spLocks noChangeArrowheads="1"/>
          </p:cNvSpPr>
          <p:nvPr/>
        </p:nvSpPr>
        <p:spPr bwMode="auto">
          <a:xfrm>
            <a:off x="250825" y="4437063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5065" name="Text Box 18"/>
          <p:cNvSpPr txBox="1">
            <a:spLocks noChangeArrowheads="1"/>
          </p:cNvSpPr>
          <p:nvPr/>
        </p:nvSpPr>
        <p:spPr bwMode="auto">
          <a:xfrm>
            <a:off x="250825" y="32131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691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Arial" charset="0"/>
              </a:rPr>
              <a:t>6. Найдите </a:t>
            </a:r>
            <a:r>
              <a:rPr lang="en-US" sz="3600">
                <a:latin typeface="Arial" charset="0"/>
              </a:rPr>
              <a:t>&lt;DOB.</a:t>
            </a:r>
            <a:endParaRPr lang="ru-RU" sz="3600">
              <a:latin typeface="Arial" charset="0"/>
            </a:endParaRPr>
          </a:p>
        </p:txBody>
      </p:sp>
      <p:grpSp>
        <p:nvGrpSpPr>
          <p:cNvPr id="46083" name="Group 3"/>
          <p:cNvGrpSpPr>
            <a:grpSpLocks/>
          </p:cNvGrpSpPr>
          <p:nvPr/>
        </p:nvGrpSpPr>
        <p:grpSpPr bwMode="auto">
          <a:xfrm>
            <a:off x="3741738" y="1844675"/>
            <a:ext cx="5402262" cy="2311400"/>
            <a:chOff x="975" y="1253"/>
            <a:chExt cx="3403" cy="1456"/>
          </a:xfrm>
        </p:grpSpPr>
        <p:sp>
          <p:nvSpPr>
            <p:cNvPr id="46090" name="Line 4"/>
            <p:cNvSpPr>
              <a:spLocks noChangeShapeType="1"/>
            </p:cNvSpPr>
            <p:nvPr/>
          </p:nvSpPr>
          <p:spPr bwMode="auto">
            <a:xfrm flipV="1">
              <a:off x="1157" y="1888"/>
              <a:ext cx="3130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1" name="Line 5"/>
            <p:cNvSpPr>
              <a:spLocks noChangeShapeType="1"/>
            </p:cNvSpPr>
            <p:nvPr/>
          </p:nvSpPr>
          <p:spPr bwMode="auto">
            <a:xfrm flipH="1">
              <a:off x="1611" y="1299"/>
              <a:ext cx="1632" cy="12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2" name="Text Box 6"/>
            <p:cNvSpPr txBox="1">
              <a:spLocks noChangeArrowheads="1"/>
            </p:cNvSpPr>
            <p:nvPr/>
          </p:nvSpPr>
          <p:spPr bwMode="auto">
            <a:xfrm>
              <a:off x="975" y="1934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А</a:t>
              </a:r>
            </a:p>
          </p:txBody>
        </p:sp>
        <p:sp>
          <p:nvSpPr>
            <p:cNvPr id="46093" name="Text Box 7"/>
            <p:cNvSpPr txBox="1">
              <a:spLocks noChangeArrowheads="1"/>
            </p:cNvSpPr>
            <p:nvPr/>
          </p:nvSpPr>
          <p:spPr bwMode="auto">
            <a:xfrm>
              <a:off x="4151" y="1888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В</a:t>
              </a:r>
            </a:p>
          </p:txBody>
        </p:sp>
        <p:sp>
          <p:nvSpPr>
            <p:cNvPr id="46094" name="Text Box 8"/>
            <p:cNvSpPr txBox="1">
              <a:spLocks noChangeArrowheads="1"/>
            </p:cNvSpPr>
            <p:nvPr/>
          </p:nvSpPr>
          <p:spPr bwMode="auto">
            <a:xfrm>
              <a:off x="3243" y="1253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С</a:t>
              </a:r>
            </a:p>
          </p:txBody>
        </p:sp>
        <p:sp>
          <p:nvSpPr>
            <p:cNvPr id="46095" name="Text Box 9"/>
            <p:cNvSpPr txBox="1">
              <a:spLocks noChangeArrowheads="1"/>
            </p:cNvSpPr>
            <p:nvPr/>
          </p:nvSpPr>
          <p:spPr bwMode="auto">
            <a:xfrm>
              <a:off x="1701" y="2478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>
                  <a:latin typeface="Arial" charset="0"/>
                </a:rPr>
                <a:t>D</a:t>
              </a:r>
              <a:endParaRPr lang="ru-RU" sz="1800" b="1">
                <a:latin typeface="Arial" charset="0"/>
              </a:endParaRPr>
            </a:p>
          </p:txBody>
        </p:sp>
        <p:sp>
          <p:nvSpPr>
            <p:cNvPr id="46096" name="Text Box 10"/>
            <p:cNvSpPr txBox="1">
              <a:spLocks noChangeArrowheads="1"/>
            </p:cNvSpPr>
            <p:nvPr/>
          </p:nvSpPr>
          <p:spPr bwMode="auto">
            <a:xfrm>
              <a:off x="2200" y="1662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О</a:t>
              </a:r>
            </a:p>
          </p:txBody>
        </p:sp>
        <p:sp>
          <p:nvSpPr>
            <p:cNvPr id="46097" name="Arc 11"/>
            <p:cNvSpPr>
              <a:spLocks/>
            </p:cNvSpPr>
            <p:nvPr/>
          </p:nvSpPr>
          <p:spPr bwMode="auto">
            <a:xfrm rot="-10469580">
              <a:off x="1926" y="1916"/>
              <a:ext cx="136" cy="328"/>
            </a:xfrm>
            <a:custGeom>
              <a:avLst/>
              <a:gdLst>
                <a:gd name="T0" fmla="*/ 0 w 21600"/>
                <a:gd name="T1" fmla="*/ 0 h 31183"/>
                <a:gd name="T2" fmla="*/ 0 w 21600"/>
                <a:gd name="T3" fmla="*/ 0 h 31183"/>
                <a:gd name="T4" fmla="*/ 0 w 21600"/>
                <a:gd name="T5" fmla="*/ 0 h 3118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183"/>
                <a:gd name="T11" fmla="*/ 21600 w 21600"/>
                <a:gd name="T12" fmla="*/ 31183 h 3118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183" fill="none" extrusionOk="0">
                  <a:moveTo>
                    <a:pt x="2504" y="-1"/>
                  </a:moveTo>
                  <a:cubicBezTo>
                    <a:pt x="13390" y="1270"/>
                    <a:pt x="21600" y="10493"/>
                    <a:pt x="21600" y="21454"/>
                  </a:cubicBezTo>
                  <a:cubicBezTo>
                    <a:pt x="21600" y="24833"/>
                    <a:pt x="20807" y="28165"/>
                    <a:pt x="19284" y="31182"/>
                  </a:cubicBezTo>
                </a:path>
                <a:path w="21600" h="31183" stroke="0" extrusionOk="0">
                  <a:moveTo>
                    <a:pt x="2504" y="-1"/>
                  </a:moveTo>
                  <a:cubicBezTo>
                    <a:pt x="13390" y="1270"/>
                    <a:pt x="21600" y="10493"/>
                    <a:pt x="21600" y="21454"/>
                  </a:cubicBezTo>
                  <a:cubicBezTo>
                    <a:pt x="21600" y="24833"/>
                    <a:pt x="20807" y="28165"/>
                    <a:pt x="19284" y="31182"/>
                  </a:cubicBezTo>
                  <a:lnTo>
                    <a:pt x="0" y="21454"/>
                  </a:lnTo>
                  <a:lnTo>
                    <a:pt x="2504" y="-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8" name="Text Box 12"/>
            <p:cNvSpPr txBox="1">
              <a:spLocks noChangeArrowheads="1"/>
            </p:cNvSpPr>
            <p:nvPr/>
          </p:nvSpPr>
          <p:spPr bwMode="auto">
            <a:xfrm>
              <a:off x="1565" y="1979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>
                  <a:latin typeface="Arial" charset="0"/>
                </a:rPr>
                <a:t>54</a:t>
              </a:r>
              <a:r>
                <a:rPr lang="en-US" sz="1800" b="1" baseline="30000">
                  <a:latin typeface="Arial" charset="0"/>
                </a:rPr>
                <a:t>0</a:t>
              </a:r>
              <a:endParaRPr lang="ru-RU" sz="1800" b="1" baseline="30000">
                <a:latin typeface="Arial" charset="0"/>
              </a:endParaRPr>
            </a:p>
          </p:txBody>
        </p:sp>
      </p:grp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1619250" y="4652963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latin typeface="Arial" charset="0"/>
              </a:rPr>
              <a:t>36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1331913" y="2997200"/>
            <a:ext cx="16573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latin typeface="Arial" charset="0"/>
              </a:rPr>
              <a:t>126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0127" name="Text Box 15"/>
          <p:cNvSpPr txBox="1">
            <a:spLocks noChangeArrowheads="1"/>
          </p:cNvSpPr>
          <p:nvPr/>
        </p:nvSpPr>
        <p:spPr bwMode="auto">
          <a:xfrm>
            <a:off x="1331913" y="1773238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latin typeface="Arial" charset="0"/>
              </a:rPr>
              <a:t>54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46087" name="Text Box 16"/>
          <p:cNvSpPr txBox="1">
            <a:spLocks noChangeArrowheads="1"/>
          </p:cNvSpPr>
          <p:nvPr/>
        </p:nvSpPr>
        <p:spPr bwMode="auto">
          <a:xfrm>
            <a:off x="684213" y="3068638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6088" name="Text Box 17"/>
          <p:cNvSpPr txBox="1">
            <a:spLocks noChangeArrowheads="1"/>
          </p:cNvSpPr>
          <p:nvPr/>
        </p:nvSpPr>
        <p:spPr bwMode="auto">
          <a:xfrm>
            <a:off x="684213" y="18288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  <p:sp>
        <p:nvSpPr>
          <p:cNvPr id="46089" name="Text Box 18"/>
          <p:cNvSpPr txBox="1">
            <a:spLocks noChangeArrowheads="1"/>
          </p:cNvSpPr>
          <p:nvPr/>
        </p:nvSpPr>
        <p:spPr bwMode="auto">
          <a:xfrm>
            <a:off x="900113" y="4724400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539750" y="836613"/>
            <a:ext cx="82089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Arial" charset="0"/>
              </a:rPr>
              <a:t>7. Найдите смежные углы, если один из них в два раза больше другого.</a:t>
            </a: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1547813" y="2997200"/>
            <a:ext cx="3240087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60</a:t>
            </a:r>
            <a:r>
              <a:rPr lang="ru-RU" b="1" baseline="30000">
                <a:latin typeface="Arial" charset="0"/>
              </a:rPr>
              <a:t>0</a:t>
            </a:r>
            <a:r>
              <a:rPr lang="ru-RU" b="1">
                <a:latin typeface="Arial" charset="0"/>
              </a:rPr>
              <a:t> и 120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1547813" y="1916113"/>
            <a:ext cx="3097212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90</a:t>
            </a:r>
            <a:r>
              <a:rPr lang="ru-RU" b="1" baseline="30000">
                <a:latin typeface="Arial" charset="0"/>
              </a:rPr>
              <a:t>0 </a:t>
            </a:r>
            <a:r>
              <a:rPr lang="ru-RU" b="1">
                <a:latin typeface="Arial" charset="0"/>
              </a:rPr>
              <a:t>и 100</a:t>
            </a:r>
            <a:r>
              <a:rPr lang="ru-RU" b="1" baseline="30000">
                <a:latin typeface="Arial" charset="0"/>
              </a:rPr>
              <a:t>0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1547813" y="4365625"/>
            <a:ext cx="2881312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40</a:t>
            </a:r>
            <a:r>
              <a:rPr lang="ru-RU" b="1" baseline="30000">
                <a:latin typeface="Arial" charset="0"/>
              </a:rPr>
              <a:t>0 </a:t>
            </a:r>
            <a:r>
              <a:rPr lang="ru-RU" b="1">
                <a:latin typeface="Arial" charset="0"/>
              </a:rPr>
              <a:t>и 80</a:t>
            </a:r>
            <a:r>
              <a:rPr lang="ru-RU" b="1" baseline="30000">
                <a:latin typeface="Arial" charset="0"/>
              </a:rPr>
              <a:t>0</a:t>
            </a:r>
            <a:r>
              <a:rPr lang="ru-RU" b="1">
                <a:latin typeface="Arial" charset="0"/>
              </a:rPr>
              <a:t> 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684213" y="4508500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684213" y="3068638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684213" y="18288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95288" y="765175"/>
            <a:ext cx="8353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Arial" charset="0"/>
              </a:rPr>
              <a:t>8. Угол равен 72</a:t>
            </a:r>
            <a:r>
              <a:rPr lang="ru-RU" sz="3200" baseline="30000">
                <a:latin typeface="Arial" charset="0"/>
              </a:rPr>
              <a:t>0</a:t>
            </a:r>
            <a:r>
              <a:rPr lang="ru-RU" sz="3200">
                <a:latin typeface="Arial" charset="0"/>
              </a:rPr>
              <a:t>. Чему равен вертикальный ему угол?</a:t>
            </a: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1547813" y="4437063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72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1476375" y="3068638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108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1476375" y="1916113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18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684213" y="4508500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84213" y="3068638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684213" y="18288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539750" y="765175"/>
            <a:ext cx="82089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Arial" charset="0"/>
              </a:rPr>
              <a:t>9. Какой угол образуют часовая и минутная стрелки часов, когда они показывают три часа?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331913" y="2708275"/>
            <a:ext cx="25209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острый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1187450" y="3789363"/>
            <a:ext cx="25209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тупой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1116013" y="5445125"/>
            <a:ext cx="25209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прямой</a:t>
            </a: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>
            <a:off x="323850" y="5516563"/>
            <a:ext cx="550863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49159" name="Text Box 8"/>
          <p:cNvSpPr txBox="1">
            <a:spLocks noChangeArrowheads="1"/>
          </p:cNvSpPr>
          <p:nvPr/>
        </p:nvSpPr>
        <p:spPr bwMode="auto">
          <a:xfrm>
            <a:off x="395288" y="3789363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9160" name="Text Box 9"/>
          <p:cNvSpPr txBox="1">
            <a:spLocks noChangeArrowheads="1"/>
          </p:cNvSpPr>
          <p:nvPr/>
        </p:nvSpPr>
        <p:spPr bwMode="auto">
          <a:xfrm>
            <a:off x="250825" y="2708275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229600" cy="1371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Проверь себя.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8413"/>
            <a:ext cx="2016125" cy="5184775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1. </a:t>
            </a:r>
            <a:r>
              <a:rPr lang="en-US" smtClean="0"/>
              <a:t>C</a:t>
            </a:r>
            <a:endParaRPr lang="ru-RU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2. </a:t>
            </a:r>
            <a:r>
              <a:rPr lang="en-US" smtClean="0"/>
              <a:t>B</a:t>
            </a:r>
            <a:endParaRPr lang="ru-RU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3. </a:t>
            </a:r>
            <a:r>
              <a:rPr lang="en-US" smtClean="0"/>
              <a:t>A</a:t>
            </a:r>
            <a:endParaRPr lang="ru-RU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4. </a:t>
            </a:r>
            <a:r>
              <a:rPr lang="en-US" smtClean="0"/>
              <a:t>B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5. B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6. B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7. B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8. C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9. C</a:t>
            </a: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00113" y="620713"/>
            <a:ext cx="6781800" cy="3968750"/>
            <a:chOff x="604" y="436"/>
            <a:chExt cx="4272" cy="2500"/>
          </a:xfrm>
        </p:grpSpPr>
        <p:grpSp>
          <p:nvGrpSpPr>
            <p:cNvPr id="10266" name="Group 3"/>
            <p:cNvGrpSpPr>
              <a:grpSpLocks/>
            </p:cNvGrpSpPr>
            <p:nvPr/>
          </p:nvGrpSpPr>
          <p:grpSpPr bwMode="auto">
            <a:xfrm rot="989364">
              <a:off x="604" y="2483"/>
              <a:ext cx="438" cy="453"/>
              <a:chOff x="793" y="2167"/>
              <a:chExt cx="1663" cy="1762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auto">
              <a:xfrm>
                <a:off x="784" y="2205"/>
                <a:ext cx="1636" cy="1708"/>
              </a:xfrm>
              <a:custGeom>
                <a:avLst/>
                <a:gdLst>
                  <a:gd name="T0" fmla="*/ 0 w 1633"/>
                  <a:gd name="T1" fmla="*/ 1452 h 1724"/>
                  <a:gd name="T2" fmla="*/ 908 w 1633"/>
                  <a:gd name="T3" fmla="*/ 454 h 1724"/>
                  <a:gd name="T4" fmla="*/ 862 w 1633"/>
                  <a:gd name="T5" fmla="*/ 182 h 1724"/>
                  <a:gd name="T6" fmla="*/ 1044 w 1633"/>
                  <a:gd name="T7" fmla="*/ 0 h 1724"/>
                  <a:gd name="T8" fmla="*/ 1633 w 1633"/>
                  <a:gd name="T9" fmla="*/ 590 h 1724"/>
                  <a:gd name="T10" fmla="*/ 1463 w 1633"/>
                  <a:gd name="T11" fmla="*/ 763 h 1724"/>
                  <a:gd name="T12" fmla="*/ 1225 w 1633"/>
                  <a:gd name="T13" fmla="*/ 681 h 1724"/>
                  <a:gd name="T14" fmla="*/ 318 w 1633"/>
                  <a:gd name="T15" fmla="*/ 1724 h 1724"/>
                  <a:gd name="T16" fmla="*/ 182 w 1633"/>
                  <a:gd name="T17" fmla="*/ 1724 h 1724"/>
                  <a:gd name="T18" fmla="*/ 46 w 1633"/>
                  <a:gd name="T19" fmla="*/ 1679 h 1724"/>
                  <a:gd name="T20" fmla="*/ 0 w 1633"/>
                  <a:gd name="T21" fmla="*/ 1588 h 1724"/>
                  <a:gd name="T22" fmla="*/ 0 w 1633"/>
                  <a:gd name="T23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33" h="1724">
                    <a:moveTo>
                      <a:pt x="0" y="1452"/>
                    </a:moveTo>
                    <a:lnTo>
                      <a:pt x="908" y="454"/>
                    </a:lnTo>
                    <a:lnTo>
                      <a:pt x="862" y="182"/>
                    </a:lnTo>
                    <a:lnTo>
                      <a:pt x="1044" y="0"/>
                    </a:lnTo>
                    <a:lnTo>
                      <a:pt x="1633" y="590"/>
                    </a:lnTo>
                    <a:lnTo>
                      <a:pt x="1463" y="763"/>
                    </a:lnTo>
                    <a:lnTo>
                      <a:pt x="1225" y="681"/>
                    </a:lnTo>
                    <a:lnTo>
                      <a:pt x="318" y="1724"/>
                    </a:lnTo>
                    <a:lnTo>
                      <a:pt x="182" y="1724"/>
                    </a:lnTo>
                    <a:lnTo>
                      <a:pt x="46" y="1679"/>
                    </a:lnTo>
                    <a:lnTo>
                      <a:pt x="0" y="1588"/>
                    </a:lnTo>
                    <a:lnTo>
                      <a:pt x="0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71" name="Freeform 5"/>
              <p:cNvSpPr>
                <a:spLocks/>
              </p:cNvSpPr>
              <p:nvPr/>
            </p:nvSpPr>
            <p:spPr bwMode="auto">
              <a:xfrm>
                <a:off x="1807" y="2167"/>
                <a:ext cx="649" cy="666"/>
              </a:xfrm>
              <a:custGeom>
                <a:avLst/>
                <a:gdLst>
                  <a:gd name="T0" fmla="*/ 30 w 649"/>
                  <a:gd name="T1" fmla="*/ 38 h 666"/>
                  <a:gd name="T2" fmla="*/ 393 w 649"/>
                  <a:gd name="T3" fmla="*/ 174 h 666"/>
                  <a:gd name="T4" fmla="*/ 619 w 649"/>
                  <a:gd name="T5" fmla="*/ 628 h 666"/>
                  <a:gd name="T6" fmla="*/ 211 w 649"/>
                  <a:gd name="T7" fmla="*/ 401 h 666"/>
                  <a:gd name="T8" fmla="*/ 30 w 649"/>
                  <a:gd name="T9" fmla="*/ 38 h 6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9"/>
                  <a:gd name="T16" fmla="*/ 0 h 666"/>
                  <a:gd name="T17" fmla="*/ 649 w 649"/>
                  <a:gd name="T18" fmla="*/ 666 h 6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9" h="666">
                    <a:moveTo>
                      <a:pt x="30" y="38"/>
                    </a:moveTo>
                    <a:cubicBezTo>
                      <a:pt x="60" y="0"/>
                      <a:pt x="295" y="76"/>
                      <a:pt x="393" y="174"/>
                    </a:cubicBezTo>
                    <a:cubicBezTo>
                      <a:pt x="491" y="272"/>
                      <a:pt x="649" y="590"/>
                      <a:pt x="619" y="628"/>
                    </a:cubicBezTo>
                    <a:cubicBezTo>
                      <a:pt x="589" y="666"/>
                      <a:pt x="309" y="499"/>
                      <a:pt x="211" y="401"/>
                    </a:cubicBezTo>
                    <a:cubicBezTo>
                      <a:pt x="113" y="303"/>
                      <a:pt x="0" y="76"/>
                      <a:pt x="30" y="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2" name="Freeform 6"/>
              <p:cNvSpPr>
                <a:spLocks/>
              </p:cNvSpPr>
              <p:nvPr/>
            </p:nvSpPr>
            <p:spPr bwMode="auto">
              <a:xfrm>
                <a:off x="1760" y="2294"/>
                <a:ext cx="576" cy="592"/>
              </a:xfrm>
              <a:custGeom>
                <a:avLst/>
                <a:gdLst>
                  <a:gd name="T0" fmla="*/ 0 w 576"/>
                  <a:gd name="T1" fmla="*/ 0 h 592"/>
                  <a:gd name="T2" fmla="*/ 184 w 576"/>
                  <a:gd name="T3" fmla="*/ 368 h 592"/>
                  <a:gd name="T4" fmla="*/ 576 w 576"/>
                  <a:gd name="T5" fmla="*/ 592 h 592"/>
                  <a:gd name="T6" fmla="*/ 0 60000 65536"/>
                  <a:gd name="T7" fmla="*/ 0 60000 65536"/>
                  <a:gd name="T8" fmla="*/ 0 60000 65536"/>
                  <a:gd name="T9" fmla="*/ 0 w 576"/>
                  <a:gd name="T10" fmla="*/ 0 h 592"/>
                  <a:gd name="T11" fmla="*/ 576 w 576"/>
                  <a:gd name="T12" fmla="*/ 592 h 5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6" h="592">
                    <a:moveTo>
                      <a:pt x="0" y="0"/>
                    </a:moveTo>
                    <a:cubicBezTo>
                      <a:pt x="31" y="61"/>
                      <a:pt x="88" y="269"/>
                      <a:pt x="184" y="368"/>
                    </a:cubicBezTo>
                    <a:cubicBezTo>
                      <a:pt x="280" y="467"/>
                      <a:pt x="494" y="545"/>
                      <a:pt x="576" y="59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3" name="Oval 7"/>
              <p:cNvSpPr>
                <a:spLocks noChangeArrowheads="1"/>
              </p:cNvSpPr>
              <p:nvPr/>
            </p:nvSpPr>
            <p:spPr bwMode="auto">
              <a:xfrm>
                <a:off x="1701" y="2704"/>
                <a:ext cx="90" cy="90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4" name="Oval 8"/>
              <p:cNvSpPr>
                <a:spLocks noChangeArrowheads="1"/>
              </p:cNvSpPr>
              <p:nvPr/>
            </p:nvSpPr>
            <p:spPr bwMode="auto">
              <a:xfrm>
                <a:off x="1701" y="2387"/>
                <a:ext cx="90" cy="90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5" name="Oval 9"/>
              <p:cNvSpPr>
                <a:spLocks noChangeArrowheads="1"/>
              </p:cNvSpPr>
              <p:nvPr/>
            </p:nvSpPr>
            <p:spPr bwMode="auto">
              <a:xfrm>
                <a:off x="1610" y="2795"/>
                <a:ext cx="90" cy="90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267" name="Group 10"/>
            <p:cNvGrpSpPr>
              <a:grpSpLocks/>
            </p:cNvGrpSpPr>
            <p:nvPr/>
          </p:nvGrpSpPr>
          <p:grpSpPr bwMode="auto">
            <a:xfrm>
              <a:off x="975" y="436"/>
              <a:ext cx="3901" cy="2177"/>
              <a:chOff x="975" y="43"/>
              <a:chExt cx="3273" cy="2525"/>
            </a:xfrm>
          </p:grpSpPr>
          <p:sp>
            <p:nvSpPr>
              <p:cNvPr id="4107" name="Freeform 11"/>
              <p:cNvSpPr>
                <a:spLocks/>
              </p:cNvSpPr>
              <p:nvPr/>
            </p:nvSpPr>
            <p:spPr bwMode="auto">
              <a:xfrm>
                <a:off x="975" y="73"/>
                <a:ext cx="3220" cy="2495"/>
              </a:xfrm>
              <a:custGeom>
                <a:avLst/>
                <a:gdLst>
                  <a:gd name="T0" fmla="*/ 0 w 3220"/>
                  <a:gd name="T1" fmla="*/ 2405 h 2495"/>
                  <a:gd name="T2" fmla="*/ 3039 w 3220"/>
                  <a:gd name="T3" fmla="*/ 0 h 2495"/>
                  <a:gd name="T4" fmla="*/ 3220 w 3220"/>
                  <a:gd name="T5" fmla="*/ 273 h 2495"/>
                  <a:gd name="T6" fmla="*/ 91 w 3220"/>
                  <a:gd name="T7" fmla="*/ 2495 h 2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20" h="2495">
                    <a:moveTo>
                      <a:pt x="0" y="2405"/>
                    </a:moveTo>
                    <a:lnTo>
                      <a:pt x="3039" y="0"/>
                    </a:lnTo>
                    <a:lnTo>
                      <a:pt x="3220" y="273"/>
                    </a:lnTo>
                    <a:lnTo>
                      <a:pt x="91" y="2495"/>
                    </a:lnTo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50000">
                    <a:schemeClr val="bg1"/>
                  </a:gs>
                  <a:gs pos="100000">
                    <a:srgbClr val="FFFF00"/>
                  </a:gs>
                </a:gsLst>
                <a:lin ang="18900000" scaled="1"/>
              </a:gradFill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9" name="Freeform 12"/>
              <p:cNvSpPr>
                <a:spLocks/>
              </p:cNvSpPr>
              <p:nvPr/>
            </p:nvSpPr>
            <p:spPr bwMode="auto">
              <a:xfrm>
                <a:off x="3984" y="43"/>
                <a:ext cx="264" cy="310"/>
              </a:xfrm>
              <a:custGeom>
                <a:avLst/>
                <a:gdLst>
                  <a:gd name="T0" fmla="*/ 30 w 264"/>
                  <a:gd name="T1" fmla="*/ 30 h 310"/>
                  <a:gd name="T2" fmla="*/ 30 w 264"/>
                  <a:gd name="T3" fmla="*/ 212 h 310"/>
                  <a:gd name="T4" fmla="*/ 211 w 264"/>
                  <a:gd name="T5" fmla="*/ 303 h 310"/>
                  <a:gd name="T6" fmla="*/ 257 w 264"/>
                  <a:gd name="T7" fmla="*/ 167 h 310"/>
                  <a:gd name="T8" fmla="*/ 166 w 264"/>
                  <a:gd name="T9" fmla="*/ 30 h 310"/>
                  <a:gd name="T10" fmla="*/ 30 w 264"/>
                  <a:gd name="T11" fmla="*/ 30 h 3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4"/>
                  <a:gd name="T19" fmla="*/ 0 h 310"/>
                  <a:gd name="T20" fmla="*/ 264 w 264"/>
                  <a:gd name="T21" fmla="*/ 310 h 3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4" h="310">
                    <a:moveTo>
                      <a:pt x="30" y="30"/>
                    </a:moveTo>
                    <a:cubicBezTo>
                      <a:pt x="7" y="60"/>
                      <a:pt x="0" y="167"/>
                      <a:pt x="30" y="212"/>
                    </a:cubicBezTo>
                    <a:cubicBezTo>
                      <a:pt x="60" y="257"/>
                      <a:pt x="173" y="310"/>
                      <a:pt x="211" y="303"/>
                    </a:cubicBezTo>
                    <a:cubicBezTo>
                      <a:pt x="249" y="296"/>
                      <a:pt x="264" y="212"/>
                      <a:pt x="257" y="167"/>
                    </a:cubicBezTo>
                    <a:cubicBezTo>
                      <a:pt x="250" y="122"/>
                      <a:pt x="204" y="53"/>
                      <a:pt x="166" y="30"/>
                    </a:cubicBezTo>
                    <a:cubicBezTo>
                      <a:pt x="128" y="7"/>
                      <a:pt x="53" y="0"/>
                      <a:pt x="30" y="3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109" name="Freeform 13"/>
          <p:cNvSpPr>
            <a:spLocks/>
          </p:cNvSpPr>
          <p:nvPr/>
        </p:nvSpPr>
        <p:spPr bwMode="auto">
          <a:xfrm>
            <a:off x="1663700" y="990600"/>
            <a:ext cx="5219700" cy="3022600"/>
          </a:xfrm>
          <a:custGeom>
            <a:avLst/>
            <a:gdLst>
              <a:gd name="T0" fmla="*/ 0 w 3288"/>
              <a:gd name="T1" fmla="*/ 2147483647 h 1904"/>
              <a:gd name="T2" fmla="*/ 2147483647 w 3288"/>
              <a:gd name="T3" fmla="*/ 0 h 1904"/>
              <a:gd name="T4" fmla="*/ 0 60000 65536"/>
              <a:gd name="T5" fmla="*/ 0 60000 65536"/>
              <a:gd name="T6" fmla="*/ 0 w 3288"/>
              <a:gd name="T7" fmla="*/ 0 h 1904"/>
              <a:gd name="T8" fmla="*/ 3288 w 3288"/>
              <a:gd name="T9" fmla="*/ 1904 h 190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88" h="1904">
                <a:moveTo>
                  <a:pt x="0" y="1904"/>
                </a:moveTo>
                <a:lnTo>
                  <a:pt x="3288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oval" w="med" len="med"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619250" y="3932238"/>
            <a:ext cx="6337300" cy="1512887"/>
            <a:chOff x="884" y="2341"/>
            <a:chExt cx="3992" cy="953"/>
          </a:xfrm>
        </p:grpSpPr>
        <p:sp>
          <p:nvSpPr>
            <p:cNvPr id="10264" name="Line 15"/>
            <p:cNvSpPr>
              <a:spLocks noChangeShapeType="1"/>
            </p:cNvSpPr>
            <p:nvPr/>
          </p:nvSpPr>
          <p:spPr bwMode="auto">
            <a:xfrm>
              <a:off x="930" y="2387"/>
              <a:ext cx="3946" cy="9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Oval 16"/>
            <p:cNvSpPr>
              <a:spLocks noChangeArrowheads="1"/>
            </p:cNvSpPr>
            <p:nvPr/>
          </p:nvSpPr>
          <p:spPr bwMode="auto">
            <a:xfrm>
              <a:off x="884" y="2341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1042988" y="404813"/>
            <a:ext cx="142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Times New Roman" pitchFamily="18" charset="0"/>
                <a:cs typeface="Arial" charset="0"/>
              </a:rPr>
              <a:t>  </a:t>
            </a:r>
            <a:r>
              <a:rPr lang="ru-RU" sz="3600" b="1">
                <a:latin typeface="Times New Roman" pitchFamily="18" charset="0"/>
                <a:cs typeface="Arial" charset="0"/>
              </a:rPr>
              <a:t>АОВ</a:t>
            </a:r>
          </a:p>
        </p:txBody>
      </p:sp>
      <p:sp>
        <p:nvSpPr>
          <p:cNvPr id="10246" name="Text Box 18"/>
          <p:cNvSpPr txBox="1">
            <a:spLocks noChangeArrowheads="1"/>
          </p:cNvSpPr>
          <p:nvPr/>
        </p:nvSpPr>
        <p:spPr bwMode="auto">
          <a:xfrm>
            <a:off x="1547813" y="3932238"/>
            <a:ext cx="53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Arial" charset="0"/>
              </a:rPr>
              <a:t>О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380288" y="5300663"/>
            <a:ext cx="48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Arial" charset="0"/>
              </a:rPr>
              <a:t>В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042988" y="981075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Arial" charset="0"/>
              </a:rPr>
              <a:t>ВОА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6443663" y="476250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Arial" charset="0"/>
              </a:rPr>
              <a:t>А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1116013" y="1557338"/>
            <a:ext cx="53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Arial" charset="0"/>
              </a:rPr>
              <a:t>О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 rot="-1660345">
            <a:off x="3635375" y="1700213"/>
            <a:ext cx="1811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Arial" charset="0"/>
              </a:rPr>
              <a:t>Луч ОА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 rot="623214">
            <a:off x="4932363" y="4362450"/>
            <a:ext cx="1785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Arial" charset="0"/>
              </a:rPr>
              <a:t>Луч ОВ</a:t>
            </a:r>
          </a:p>
        </p:txBody>
      </p:sp>
      <p:sp>
        <p:nvSpPr>
          <p:cNvPr id="10253" name="Oval 26"/>
          <p:cNvSpPr>
            <a:spLocks noChangeArrowheads="1"/>
          </p:cNvSpPr>
          <p:nvPr/>
        </p:nvSpPr>
        <p:spPr bwMode="auto">
          <a:xfrm>
            <a:off x="1619250" y="3932238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900113" y="476250"/>
            <a:ext cx="287337" cy="360363"/>
            <a:chOff x="567" y="300"/>
            <a:chExt cx="181" cy="227"/>
          </a:xfrm>
        </p:grpSpPr>
        <p:sp>
          <p:nvSpPr>
            <p:cNvPr id="10262" name="Line 41"/>
            <p:cNvSpPr>
              <a:spLocks noChangeShapeType="1"/>
            </p:cNvSpPr>
            <p:nvPr/>
          </p:nvSpPr>
          <p:spPr bwMode="auto">
            <a:xfrm flipH="1">
              <a:off x="567" y="300"/>
              <a:ext cx="181" cy="22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Line 42"/>
            <p:cNvSpPr>
              <a:spLocks noChangeShapeType="1"/>
            </p:cNvSpPr>
            <p:nvPr/>
          </p:nvSpPr>
          <p:spPr bwMode="auto">
            <a:xfrm>
              <a:off x="567" y="527"/>
              <a:ext cx="18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4"/>
          <p:cNvGrpSpPr>
            <a:grpSpLocks/>
          </p:cNvGrpSpPr>
          <p:nvPr/>
        </p:nvGrpSpPr>
        <p:grpSpPr bwMode="auto">
          <a:xfrm>
            <a:off x="684213" y="1125538"/>
            <a:ext cx="287337" cy="360362"/>
            <a:chOff x="567" y="300"/>
            <a:chExt cx="181" cy="227"/>
          </a:xfrm>
        </p:grpSpPr>
        <p:sp>
          <p:nvSpPr>
            <p:cNvPr id="10260" name="Line 45"/>
            <p:cNvSpPr>
              <a:spLocks noChangeShapeType="1"/>
            </p:cNvSpPr>
            <p:nvPr/>
          </p:nvSpPr>
          <p:spPr bwMode="auto">
            <a:xfrm flipH="1">
              <a:off x="567" y="300"/>
              <a:ext cx="181" cy="22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Line 46"/>
            <p:cNvSpPr>
              <a:spLocks noChangeShapeType="1"/>
            </p:cNvSpPr>
            <p:nvPr/>
          </p:nvSpPr>
          <p:spPr bwMode="auto">
            <a:xfrm>
              <a:off x="567" y="527"/>
              <a:ext cx="18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47"/>
          <p:cNvGrpSpPr>
            <a:grpSpLocks/>
          </p:cNvGrpSpPr>
          <p:nvPr/>
        </p:nvGrpSpPr>
        <p:grpSpPr bwMode="auto">
          <a:xfrm>
            <a:off x="684213" y="1700213"/>
            <a:ext cx="287337" cy="360362"/>
            <a:chOff x="567" y="300"/>
            <a:chExt cx="181" cy="227"/>
          </a:xfrm>
        </p:grpSpPr>
        <p:sp>
          <p:nvSpPr>
            <p:cNvPr id="10258" name="Line 48"/>
            <p:cNvSpPr>
              <a:spLocks noChangeShapeType="1"/>
            </p:cNvSpPr>
            <p:nvPr/>
          </p:nvSpPr>
          <p:spPr bwMode="auto">
            <a:xfrm flipH="1">
              <a:off x="567" y="300"/>
              <a:ext cx="181" cy="22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49"/>
            <p:cNvSpPr>
              <a:spLocks noChangeShapeType="1"/>
            </p:cNvSpPr>
            <p:nvPr/>
          </p:nvSpPr>
          <p:spPr bwMode="auto">
            <a:xfrm>
              <a:off x="567" y="527"/>
              <a:ext cx="18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47" name="Rectangle 51"/>
          <p:cNvSpPr>
            <a:spLocks noChangeArrowheads="1"/>
          </p:cNvSpPr>
          <p:nvPr/>
        </p:nvSpPr>
        <p:spPr bwMode="auto">
          <a:xfrm>
            <a:off x="2843213" y="-17463"/>
            <a:ext cx="6199187" cy="701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Как обозначаются углы?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C 0.01076 0.0375 0.0217 0.07569 0.02622 0.12546 C 0.03073 0.17546 0.0283 0.23681 0.02622 0.29861 " pathEditMode="relative" rAng="0" ptsTypes="aaA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14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500188" y="142875"/>
            <a:ext cx="5715000" cy="3214688"/>
          </a:xfrm>
          <a:prstGeom prst="cloudCallout">
            <a:avLst>
              <a:gd name="adj1" fmla="val -54246"/>
              <a:gd name="adj2" fmla="val 494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>
                <a:solidFill>
                  <a:srgbClr val="00002E"/>
                </a:solidFill>
                <a:latin typeface="Verdana" pitchFamily="34" charset="0"/>
              </a:rPr>
              <a:t>Для измерения  углов используют транспортир </a:t>
            </a:r>
            <a:r>
              <a:rPr lang="ru-RU" sz="1800">
                <a:solidFill>
                  <a:srgbClr val="00002E"/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5" name="Стрелка вправо 4"/>
          <p:cNvSpPr>
            <a:spLocks noChangeArrowheads="1"/>
          </p:cNvSpPr>
          <p:nvPr/>
        </p:nvSpPr>
        <p:spPr bwMode="auto">
          <a:xfrm rot="28251806">
            <a:off x="1493044" y="2043907"/>
            <a:ext cx="2160587" cy="609600"/>
          </a:xfrm>
          <a:prstGeom prst="rightArrow">
            <a:avLst>
              <a:gd name="adj1" fmla="val 50000"/>
              <a:gd name="adj2" fmla="val 29601"/>
            </a:avLst>
          </a:prstGeom>
          <a:solidFill>
            <a:srgbClr val="FF0000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>
              <a:defRPr/>
            </a:pPr>
            <a:endParaRPr lang="ru-RU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1268" name="Picture 6" descr="C:\Program Files\Microsoft Office\Media\CntCD1\Photo1\j02850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9650" y="3638550"/>
            <a:ext cx="2798763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71563" y="5357813"/>
            <a:ext cx="778668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chemeClr val="accent5">
                  <a:lumMod val="10000"/>
                </a:schemeClr>
              </a:solidFill>
              <a:latin typeface="Verdana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71750" y="571500"/>
            <a:ext cx="37147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Verdana" pitchFamily="34" charset="0"/>
              </a:rPr>
              <a:t>Какой инструмент можно использовать для измерения углов?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79388" y="3644900"/>
            <a:ext cx="3276600" cy="2311400"/>
            <a:chOff x="49" y="1885"/>
            <a:chExt cx="2064" cy="1456"/>
          </a:xfrm>
        </p:grpSpPr>
        <p:sp>
          <p:nvSpPr>
            <p:cNvPr id="11314" name="AutoShape 11"/>
            <p:cNvSpPr>
              <a:spLocks noChangeArrowheads="1"/>
            </p:cNvSpPr>
            <p:nvPr/>
          </p:nvSpPr>
          <p:spPr bwMode="auto">
            <a:xfrm rot="-1492333">
              <a:off x="186" y="1885"/>
              <a:ext cx="1680" cy="14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90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523" y="10923"/>
                  </a:moveTo>
                  <a:cubicBezTo>
                    <a:pt x="3522" y="10882"/>
                    <a:pt x="3522" y="10841"/>
                    <a:pt x="3522" y="10800"/>
                  </a:cubicBezTo>
                  <a:cubicBezTo>
                    <a:pt x="3522" y="6780"/>
                    <a:pt x="6780" y="3522"/>
                    <a:pt x="10800" y="3522"/>
                  </a:cubicBezTo>
                  <a:cubicBezTo>
                    <a:pt x="14819" y="3522"/>
                    <a:pt x="18078" y="6780"/>
                    <a:pt x="18078" y="10800"/>
                  </a:cubicBezTo>
                  <a:cubicBezTo>
                    <a:pt x="18078" y="10841"/>
                    <a:pt x="18077" y="10882"/>
                    <a:pt x="18076" y="10923"/>
                  </a:cubicBezTo>
                  <a:lnTo>
                    <a:pt x="21598" y="10984"/>
                  </a:lnTo>
                  <a:cubicBezTo>
                    <a:pt x="21599" y="10922"/>
                    <a:pt x="21600" y="1086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61"/>
                    <a:pt x="0" y="10922"/>
                    <a:pt x="1" y="10984"/>
                  </a:cubicBezTo>
                  <a:lnTo>
                    <a:pt x="3523" y="1092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15" name="Line 12"/>
            <p:cNvSpPr>
              <a:spLocks noChangeShapeType="1"/>
            </p:cNvSpPr>
            <p:nvPr/>
          </p:nvSpPr>
          <p:spPr bwMode="auto">
            <a:xfrm rot="20107667" flipH="1">
              <a:off x="231" y="2805"/>
              <a:ext cx="81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6" name="Line 13"/>
            <p:cNvSpPr>
              <a:spLocks noChangeShapeType="1"/>
            </p:cNvSpPr>
            <p:nvPr/>
          </p:nvSpPr>
          <p:spPr bwMode="auto">
            <a:xfrm rot="-1492333" flipH="1" flipV="1">
              <a:off x="210" y="2714"/>
              <a:ext cx="816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7" name="Line 14"/>
            <p:cNvSpPr>
              <a:spLocks noChangeShapeType="1"/>
            </p:cNvSpPr>
            <p:nvPr/>
          </p:nvSpPr>
          <p:spPr bwMode="auto">
            <a:xfrm rot="20107667" flipV="1">
              <a:off x="949" y="2360"/>
              <a:ext cx="864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8" name="Line 15"/>
            <p:cNvSpPr>
              <a:spLocks noChangeShapeType="1"/>
            </p:cNvSpPr>
            <p:nvPr/>
          </p:nvSpPr>
          <p:spPr bwMode="auto">
            <a:xfrm rot="-1492333" flipH="1" flipV="1">
              <a:off x="236" y="2612"/>
              <a:ext cx="768" cy="1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9" name="Line 16"/>
            <p:cNvSpPr>
              <a:spLocks noChangeShapeType="1"/>
            </p:cNvSpPr>
            <p:nvPr/>
          </p:nvSpPr>
          <p:spPr bwMode="auto">
            <a:xfrm rot="20107667" flipV="1">
              <a:off x="931" y="2279"/>
              <a:ext cx="816" cy="1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0" name="Line 17"/>
            <p:cNvSpPr>
              <a:spLocks noChangeShapeType="1"/>
            </p:cNvSpPr>
            <p:nvPr/>
          </p:nvSpPr>
          <p:spPr bwMode="auto">
            <a:xfrm rot="-1492333" flipH="1" flipV="1">
              <a:off x="262" y="2510"/>
              <a:ext cx="72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1" name="Line 18"/>
            <p:cNvSpPr>
              <a:spLocks noChangeShapeType="1"/>
            </p:cNvSpPr>
            <p:nvPr/>
          </p:nvSpPr>
          <p:spPr bwMode="auto">
            <a:xfrm rot="20107667" flipV="1">
              <a:off x="913" y="2197"/>
              <a:ext cx="768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2" name="Line 19"/>
            <p:cNvSpPr>
              <a:spLocks noChangeShapeType="1"/>
            </p:cNvSpPr>
            <p:nvPr/>
          </p:nvSpPr>
          <p:spPr bwMode="auto">
            <a:xfrm rot="-1492333" flipH="1" flipV="1">
              <a:off x="287" y="2409"/>
              <a:ext cx="672" cy="3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3" name="Line 20"/>
            <p:cNvSpPr>
              <a:spLocks noChangeShapeType="1"/>
            </p:cNvSpPr>
            <p:nvPr/>
          </p:nvSpPr>
          <p:spPr bwMode="auto">
            <a:xfrm rot="20107667" flipV="1">
              <a:off x="895" y="2116"/>
              <a:ext cx="720" cy="3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4" name="Line 21"/>
            <p:cNvSpPr>
              <a:spLocks noChangeShapeType="1"/>
            </p:cNvSpPr>
            <p:nvPr/>
          </p:nvSpPr>
          <p:spPr bwMode="auto">
            <a:xfrm rot="-1492333" flipH="1" flipV="1">
              <a:off x="359" y="2297"/>
              <a:ext cx="576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5" name="Line 22"/>
            <p:cNvSpPr>
              <a:spLocks noChangeShapeType="1"/>
            </p:cNvSpPr>
            <p:nvPr/>
          </p:nvSpPr>
          <p:spPr bwMode="auto">
            <a:xfrm rot="20107667" flipV="1">
              <a:off x="879" y="2045"/>
              <a:ext cx="624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6" name="Line 23"/>
            <p:cNvSpPr>
              <a:spLocks noChangeShapeType="1"/>
            </p:cNvSpPr>
            <p:nvPr/>
          </p:nvSpPr>
          <p:spPr bwMode="auto">
            <a:xfrm rot="20107667" flipV="1">
              <a:off x="857" y="1947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7" name="Line 24"/>
            <p:cNvSpPr>
              <a:spLocks noChangeShapeType="1"/>
            </p:cNvSpPr>
            <p:nvPr/>
          </p:nvSpPr>
          <p:spPr bwMode="auto">
            <a:xfrm rot="20107667" flipV="1">
              <a:off x="853" y="1927"/>
              <a:ext cx="96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8" name="Line 25"/>
            <p:cNvSpPr>
              <a:spLocks noChangeShapeType="1"/>
            </p:cNvSpPr>
            <p:nvPr/>
          </p:nvSpPr>
          <p:spPr bwMode="auto">
            <a:xfrm rot="-1492333" flipH="1" flipV="1">
              <a:off x="766" y="1967"/>
              <a:ext cx="96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9" name="Line 26"/>
            <p:cNvSpPr>
              <a:spLocks noChangeShapeType="1"/>
            </p:cNvSpPr>
            <p:nvPr/>
          </p:nvSpPr>
          <p:spPr bwMode="auto">
            <a:xfrm rot="20107667" flipV="1">
              <a:off x="848" y="1906"/>
              <a:ext cx="192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0" name="Line 27"/>
            <p:cNvSpPr>
              <a:spLocks noChangeShapeType="1"/>
            </p:cNvSpPr>
            <p:nvPr/>
          </p:nvSpPr>
          <p:spPr bwMode="auto">
            <a:xfrm rot="-1492333" flipH="1" flipV="1">
              <a:off x="674" y="1987"/>
              <a:ext cx="192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1" name="Line 28"/>
            <p:cNvSpPr>
              <a:spLocks noChangeShapeType="1"/>
            </p:cNvSpPr>
            <p:nvPr/>
          </p:nvSpPr>
          <p:spPr bwMode="auto">
            <a:xfrm rot="20107667" flipV="1">
              <a:off x="863" y="1973"/>
              <a:ext cx="528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2" name="Line 29"/>
            <p:cNvSpPr>
              <a:spLocks noChangeShapeType="1"/>
            </p:cNvSpPr>
            <p:nvPr/>
          </p:nvSpPr>
          <p:spPr bwMode="auto">
            <a:xfrm rot="-1492333" flipH="1" flipV="1">
              <a:off x="430" y="2185"/>
              <a:ext cx="48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3" name="Line 30"/>
            <p:cNvSpPr>
              <a:spLocks noChangeShapeType="1"/>
            </p:cNvSpPr>
            <p:nvPr/>
          </p:nvSpPr>
          <p:spPr bwMode="auto">
            <a:xfrm rot="20107667" flipV="1">
              <a:off x="854" y="1932"/>
              <a:ext cx="288" cy="6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4" name="Line 31"/>
            <p:cNvSpPr>
              <a:spLocks noChangeShapeType="1"/>
            </p:cNvSpPr>
            <p:nvPr/>
          </p:nvSpPr>
          <p:spPr bwMode="auto">
            <a:xfrm rot="-1492333" flipH="1" flipV="1">
              <a:off x="593" y="2053"/>
              <a:ext cx="288" cy="6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5" name="Line 32"/>
            <p:cNvSpPr>
              <a:spLocks noChangeShapeType="1"/>
            </p:cNvSpPr>
            <p:nvPr/>
          </p:nvSpPr>
          <p:spPr bwMode="auto">
            <a:xfrm rot="20107667" flipV="1">
              <a:off x="860" y="1958"/>
              <a:ext cx="384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6" name="Line 33"/>
            <p:cNvSpPr>
              <a:spLocks noChangeShapeType="1"/>
            </p:cNvSpPr>
            <p:nvPr/>
          </p:nvSpPr>
          <p:spPr bwMode="auto">
            <a:xfrm rot="-1492333" flipH="1" flipV="1">
              <a:off x="511" y="2119"/>
              <a:ext cx="384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7" name="AutoShape 34"/>
            <p:cNvSpPr>
              <a:spLocks noChangeArrowheads="1"/>
            </p:cNvSpPr>
            <p:nvPr/>
          </p:nvSpPr>
          <p:spPr bwMode="auto">
            <a:xfrm rot="-1492333">
              <a:off x="287" y="1951"/>
              <a:ext cx="1488" cy="13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92 w 21600"/>
                <a:gd name="T13" fmla="*/ 0 h 21600"/>
                <a:gd name="T14" fmla="*/ 21208 w 21600"/>
                <a:gd name="T15" fmla="*/ 130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613" y="10671"/>
                  </a:moveTo>
                  <a:cubicBezTo>
                    <a:pt x="2683" y="6199"/>
                    <a:pt x="6328" y="2611"/>
                    <a:pt x="10800" y="2612"/>
                  </a:cubicBezTo>
                  <a:cubicBezTo>
                    <a:pt x="15271" y="2612"/>
                    <a:pt x="18916" y="6199"/>
                    <a:pt x="18986" y="10671"/>
                  </a:cubicBezTo>
                  <a:lnTo>
                    <a:pt x="21598" y="10629"/>
                  </a:lnTo>
                  <a:cubicBezTo>
                    <a:pt x="21505" y="4732"/>
                    <a:pt x="16698" y="-1"/>
                    <a:pt x="10799" y="0"/>
                  </a:cubicBezTo>
                  <a:cubicBezTo>
                    <a:pt x="4901" y="0"/>
                    <a:pt x="94" y="4732"/>
                    <a:pt x="1" y="10629"/>
                  </a:cubicBezTo>
                  <a:lnTo>
                    <a:pt x="2613" y="1067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38" name="AutoShape 35"/>
            <p:cNvSpPr>
              <a:spLocks noChangeArrowheads="1"/>
            </p:cNvSpPr>
            <p:nvPr/>
          </p:nvSpPr>
          <p:spPr bwMode="auto">
            <a:xfrm rot="3907667">
              <a:off x="628" y="1827"/>
              <a:ext cx="624" cy="1200"/>
            </a:xfrm>
            <a:prstGeom prst="moon">
              <a:avLst>
                <a:gd name="adj" fmla="val 875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39" name="Rectangle 36"/>
            <p:cNvSpPr>
              <a:spLocks noChangeArrowheads="1"/>
            </p:cNvSpPr>
            <p:nvPr/>
          </p:nvSpPr>
          <p:spPr bwMode="auto">
            <a:xfrm rot="-1492333">
              <a:off x="49" y="2612"/>
              <a:ext cx="2064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1306692">
            <a:off x="755650" y="44450"/>
            <a:ext cx="1333500" cy="3076575"/>
            <a:chOff x="726" y="2304"/>
            <a:chExt cx="840" cy="1938"/>
          </a:xfrm>
        </p:grpSpPr>
        <p:sp>
          <p:nvSpPr>
            <p:cNvPr id="11308" name="Rectangle 39"/>
            <p:cNvSpPr>
              <a:spLocks noChangeArrowheads="1"/>
            </p:cNvSpPr>
            <p:nvPr/>
          </p:nvSpPr>
          <p:spPr bwMode="auto">
            <a:xfrm rot="900000">
              <a:off x="912" y="2544"/>
              <a:ext cx="96" cy="1584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9" name="Rectangle 40"/>
            <p:cNvSpPr>
              <a:spLocks noChangeArrowheads="1"/>
            </p:cNvSpPr>
            <p:nvPr/>
          </p:nvSpPr>
          <p:spPr bwMode="auto">
            <a:xfrm rot="-900000">
              <a:off x="1296" y="2544"/>
              <a:ext cx="96" cy="1584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10" name="AutoShape 41"/>
            <p:cNvSpPr>
              <a:spLocks noChangeArrowheads="1"/>
            </p:cNvSpPr>
            <p:nvPr/>
          </p:nvSpPr>
          <p:spPr bwMode="auto">
            <a:xfrm rot="10800000">
              <a:off x="726" y="4098"/>
              <a:ext cx="48" cy="144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11" name="AutoShape 42"/>
            <p:cNvSpPr>
              <a:spLocks noChangeArrowheads="1"/>
            </p:cNvSpPr>
            <p:nvPr/>
          </p:nvSpPr>
          <p:spPr bwMode="auto">
            <a:xfrm rot="10800000">
              <a:off x="1518" y="4096"/>
              <a:ext cx="48" cy="144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12" name="AutoShape 43"/>
            <p:cNvSpPr>
              <a:spLocks noChangeArrowheads="1"/>
            </p:cNvSpPr>
            <p:nvPr/>
          </p:nvSpPr>
          <p:spPr bwMode="auto">
            <a:xfrm>
              <a:off x="1056" y="2496"/>
              <a:ext cx="192" cy="288"/>
            </a:xfrm>
            <a:prstGeom prst="flowChartOffpageConnector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13" name="Rectangle 44"/>
            <p:cNvSpPr>
              <a:spLocks noChangeArrowheads="1"/>
            </p:cNvSpPr>
            <p:nvPr/>
          </p:nvSpPr>
          <p:spPr bwMode="auto">
            <a:xfrm>
              <a:off x="1104" y="2304"/>
              <a:ext cx="96" cy="192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454545"/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45"/>
          <p:cNvGrpSpPr>
            <a:grpSpLocks/>
          </p:cNvGrpSpPr>
          <p:nvPr/>
        </p:nvGrpSpPr>
        <p:grpSpPr bwMode="auto">
          <a:xfrm rot="1547119">
            <a:off x="4211638" y="3789363"/>
            <a:ext cx="4724400" cy="457200"/>
            <a:chOff x="1152" y="1728"/>
            <a:chExt cx="2976" cy="288"/>
          </a:xfrm>
        </p:grpSpPr>
        <p:sp>
          <p:nvSpPr>
            <p:cNvPr id="11277" name="Rectangle 46"/>
            <p:cNvSpPr>
              <a:spLocks noChangeArrowheads="1"/>
            </p:cNvSpPr>
            <p:nvPr/>
          </p:nvSpPr>
          <p:spPr bwMode="auto">
            <a:xfrm>
              <a:off x="1152" y="1728"/>
              <a:ext cx="2976" cy="288"/>
            </a:xfrm>
            <a:prstGeom prst="rect">
              <a:avLst/>
            </a:pr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8" name="Line 47"/>
            <p:cNvSpPr>
              <a:spLocks noChangeShapeType="1"/>
            </p:cNvSpPr>
            <p:nvPr/>
          </p:nvSpPr>
          <p:spPr bwMode="auto">
            <a:xfrm>
              <a:off x="1344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9" name="Text Box 48"/>
            <p:cNvSpPr txBox="1">
              <a:spLocks noChangeArrowheads="1"/>
            </p:cNvSpPr>
            <p:nvPr/>
          </p:nvSpPr>
          <p:spPr bwMode="auto">
            <a:xfrm>
              <a:off x="1320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11280" name="Line 49"/>
            <p:cNvSpPr>
              <a:spLocks noChangeShapeType="1"/>
            </p:cNvSpPr>
            <p:nvPr/>
          </p:nvSpPr>
          <p:spPr bwMode="auto">
            <a:xfrm>
              <a:off x="1536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1" name="Text Box 50"/>
            <p:cNvSpPr txBox="1">
              <a:spLocks noChangeArrowheads="1"/>
            </p:cNvSpPr>
            <p:nvPr/>
          </p:nvSpPr>
          <p:spPr bwMode="auto">
            <a:xfrm>
              <a:off x="1512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11282" name="Line 51"/>
            <p:cNvSpPr>
              <a:spLocks noChangeShapeType="1"/>
            </p:cNvSpPr>
            <p:nvPr/>
          </p:nvSpPr>
          <p:spPr bwMode="auto">
            <a:xfrm>
              <a:off x="1728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3" name="Text Box 52"/>
            <p:cNvSpPr txBox="1">
              <a:spLocks noChangeArrowheads="1"/>
            </p:cNvSpPr>
            <p:nvPr/>
          </p:nvSpPr>
          <p:spPr bwMode="auto">
            <a:xfrm>
              <a:off x="1704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11284" name="Line 53"/>
            <p:cNvSpPr>
              <a:spLocks noChangeShapeType="1"/>
            </p:cNvSpPr>
            <p:nvPr/>
          </p:nvSpPr>
          <p:spPr bwMode="auto">
            <a:xfrm>
              <a:off x="1920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Text Box 54"/>
            <p:cNvSpPr txBox="1">
              <a:spLocks noChangeArrowheads="1"/>
            </p:cNvSpPr>
            <p:nvPr/>
          </p:nvSpPr>
          <p:spPr bwMode="auto">
            <a:xfrm>
              <a:off x="1896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11286" name="Line 55"/>
            <p:cNvSpPr>
              <a:spLocks noChangeShapeType="1"/>
            </p:cNvSpPr>
            <p:nvPr/>
          </p:nvSpPr>
          <p:spPr bwMode="auto">
            <a:xfrm>
              <a:off x="2112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7" name="Text Box 56"/>
            <p:cNvSpPr txBox="1">
              <a:spLocks noChangeArrowheads="1"/>
            </p:cNvSpPr>
            <p:nvPr/>
          </p:nvSpPr>
          <p:spPr bwMode="auto">
            <a:xfrm>
              <a:off x="2088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11288" name="Line 57"/>
            <p:cNvSpPr>
              <a:spLocks noChangeShapeType="1"/>
            </p:cNvSpPr>
            <p:nvPr/>
          </p:nvSpPr>
          <p:spPr bwMode="auto">
            <a:xfrm>
              <a:off x="2304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9" name="Text Box 58"/>
            <p:cNvSpPr txBox="1">
              <a:spLocks noChangeArrowheads="1"/>
            </p:cNvSpPr>
            <p:nvPr/>
          </p:nvSpPr>
          <p:spPr bwMode="auto">
            <a:xfrm>
              <a:off x="2280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11290" name="Line 59"/>
            <p:cNvSpPr>
              <a:spLocks noChangeShapeType="1"/>
            </p:cNvSpPr>
            <p:nvPr/>
          </p:nvSpPr>
          <p:spPr bwMode="auto">
            <a:xfrm>
              <a:off x="2496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1" name="Text Box 60"/>
            <p:cNvSpPr txBox="1">
              <a:spLocks noChangeArrowheads="1"/>
            </p:cNvSpPr>
            <p:nvPr/>
          </p:nvSpPr>
          <p:spPr bwMode="auto">
            <a:xfrm>
              <a:off x="2472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7</a:t>
              </a:r>
            </a:p>
          </p:txBody>
        </p:sp>
        <p:sp>
          <p:nvSpPr>
            <p:cNvPr id="11292" name="Line 61"/>
            <p:cNvSpPr>
              <a:spLocks noChangeShapeType="1"/>
            </p:cNvSpPr>
            <p:nvPr/>
          </p:nvSpPr>
          <p:spPr bwMode="auto">
            <a:xfrm>
              <a:off x="2688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3" name="Text Box 62"/>
            <p:cNvSpPr txBox="1">
              <a:spLocks noChangeArrowheads="1"/>
            </p:cNvSpPr>
            <p:nvPr/>
          </p:nvSpPr>
          <p:spPr bwMode="auto">
            <a:xfrm>
              <a:off x="2664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11294" name="Line 63"/>
            <p:cNvSpPr>
              <a:spLocks noChangeShapeType="1"/>
            </p:cNvSpPr>
            <p:nvPr/>
          </p:nvSpPr>
          <p:spPr bwMode="auto">
            <a:xfrm>
              <a:off x="2880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5" name="Text Box 64"/>
            <p:cNvSpPr txBox="1">
              <a:spLocks noChangeArrowheads="1"/>
            </p:cNvSpPr>
            <p:nvPr/>
          </p:nvSpPr>
          <p:spPr bwMode="auto">
            <a:xfrm>
              <a:off x="2856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9</a:t>
              </a:r>
            </a:p>
          </p:txBody>
        </p:sp>
        <p:sp>
          <p:nvSpPr>
            <p:cNvPr id="11296" name="Line 65"/>
            <p:cNvSpPr>
              <a:spLocks noChangeShapeType="1"/>
            </p:cNvSpPr>
            <p:nvPr/>
          </p:nvSpPr>
          <p:spPr bwMode="auto">
            <a:xfrm>
              <a:off x="3072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7" name="Text Box 66"/>
            <p:cNvSpPr txBox="1">
              <a:spLocks noChangeArrowheads="1"/>
            </p:cNvSpPr>
            <p:nvPr/>
          </p:nvSpPr>
          <p:spPr bwMode="auto">
            <a:xfrm>
              <a:off x="3048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10</a:t>
              </a:r>
            </a:p>
          </p:txBody>
        </p:sp>
        <p:sp>
          <p:nvSpPr>
            <p:cNvPr id="11298" name="Line 67"/>
            <p:cNvSpPr>
              <a:spLocks noChangeShapeType="1"/>
            </p:cNvSpPr>
            <p:nvPr/>
          </p:nvSpPr>
          <p:spPr bwMode="auto">
            <a:xfrm>
              <a:off x="3264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Text Box 68"/>
            <p:cNvSpPr txBox="1">
              <a:spLocks noChangeArrowheads="1"/>
            </p:cNvSpPr>
            <p:nvPr/>
          </p:nvSpPr>
          <p:spPr bwMode="auto">
            <a:xfrm>
              <a:off x="3240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11</a:t>
              </a:r>
            </a:p>
          </p:txBody>
        </p:sp>
        <p:sp>
          <p:nvSpPr>
            <p:cNvPr id="11300" name="Line 69"/>
            <p:cNvSpPr>
              <a:spLocks noChangeShapeType="1"/>
            </p:cNvSpPr>
            <p:nvPr/>
          </p:nvSpPr>
          <p:spPr bwMode="auto">
            <a:xfrm>
              <a:off x="3456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1" name="Text Box 70"/>
            <p:cNvSpPr txBox="1">
              <a:spLocks noChangeArrowheads="1"/>
            </p:cNvSpPr>
            <p:nvPr/>
          </p:nvSpPr>
          <p:spPr bwMode="auto">
            <a:xfrm>
              <a:off x="3432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12</a:t>
              </a:r>
            </a:p>
          </p:txBody>
        </p:sp>
        <p:sp>
          <p:nvSpPr>
            <p:cNvPr id="11302" name="Line 71"/>
            <p:cNvSpPr>
              <a:spLocks noChangeShapeType="1"/>
            </p:cNvSpPr>
            <p:nvPr/>
          </p:nvSpPr>
          <p:spPr bwMode="auto">
            <a:xfrm>
              <a:off x="3648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3" name="Text Box 72"/>
            <p:cNvSpPr txBox="1">
              <a:spLocks noChangeArrowheads="1"/>
            </p:cNvSpPr>
            <p:nvPr/>
          </p:nvSpPr>
          <p:spPr bwMode="auto">
            <a:xfrm>
              <a:off x="3624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13</a:t>
              </a:r>
            </a:p>
          </p:txBody>
        </p:sp>
        <p:sp>
          <p:nvSpPr>
            <p:cNvPr id="11304" name="Line 73"/>
            <p:cNvSpPr>
              <a:spLocks noChangeShapeType="1"/>
            </p:cNvSpPr>
            <p:nvPr/>
          </p:nvSpPr>
          <p:spPr bwMode="auto">
            <a:xfrm>
              <a:off x="3840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5" name="Text Box 74"/>
            <p:cNvSpPr txBox="1">
              <a:spLocks noChangeArrowheads="1"/>
            </p:cNvSpPr>
            <p:nvPr/>
          </p:nvSpPr>
          <p:spPr bwMode="auto">
            <a:xfrm>
              <a:off x="3816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14</a:t>
              </a:r>
            </a:p>
          </p:txBody>
        </p:sp>
        <p:sp>
          <p:nvSpPr>
            <p:cNvPr id="11306" name="Line 75"/>
            <p:cNvSpPr>
              <a:spLocks noChangeShapeType="1"/>
            </p:cNvSpPr>
            <p:nvPr/>
          </p:nvSpPr>
          <p:spPr bwMode="auto">
            <a:xfrm>
              <a:off x="4032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7" name="Text Box 76"/>
            <p:cNvSpPr txBox="1">
              <a:spLocks noChangeArrowheads="1"/>
            </p:cNvSpPr>
            <p:nvPr/>
          </p:nvSpPr>
          <p:spPr bwMode="auto">
            <a:xfrm>
              <a:off x="4008" y="183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  <a:latin typeface="Arial" charset="0"/>
                </a:rPr>
                <a:t>15</a:t>
              </a:r>
            </a:p>
          </p:txBody>
        </p:sp>
      </p:grpSp>
      <p:grpSp>
        <p:nvGrpSpPr>
          <p:cNvPr id="7" name="Group 77"/>
          <p:cNvGrpSpPr>
            <a:grpSpLocks/>
          </p:cNvGrpSpPr>
          <p:nvPr/>
        </p:nvGrpSpPr>
        <p:grpSpPr bwMode="auto">
          <a:xfrm rot="2987781">
            <a:off x="5364163" y="4652963"/>
            <a:ext cx="152400" cy="1447800"/>
            <a:chOff x="1968" y="1488"/>
            <a:chExt cx="240" cy="2112"/>
          </a:xfrm>
        </p:grpSpPr>
        <p:sp>
          <p:nvSpPr>
            <p:cNvPr id="11275" name="Rectangle 78"/>
            <p:cNvSpPr>
              <a:spLocks noChangeArrowheads="1"/>
            </p:cNvSpPr>
            <p:nvPr/>
          </p:nvSpPr>
          <p:spPr bwMode="auto">
            <a:xfrm>
              <a:off x="1968" y="1488"/>
              <a:ext cx="240" cy="187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6" name="AutoShape 79"/>
            <p:cNvSpPr>
              <a:spLocks noChangeArrowheads="1"/>
            </p:cNvSpPr>
            <p:nvPr/>
          </p:nvSpPr>
          <p:spPr bwMode="auto">
            <a:xfrm rot="10800000">
              <a:off x="1968" y="3360"/>
              <a:ext cx="240" cy="24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4D4D4D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6" presetClass="entr" presetSubtype="0" repeatCount="200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6013" y="2427288"/>
            <a:ext cx="5973762" cy="2960687"/>
            <a:chOff x="514" y="754"/>
            <a:chExt cx="3763" cy="1865"/>
          </a:xfrm>
        </p:grpSpPr>
        <p:sp>
          <p:nvSpPr>
            <p:cNvPr id="12317" name="Freeform 3"/>
            <p:cNvSpPr>
              <a:spLocks/>
            </p:cNvSpPr>
            <p:nvPr/>
          </p:nvSpPr>
          <p:spPr bwMode="auto">
            <a:xfrm>
              <a:off x="612" y="2548"/>
              <a:ext cx="3662" cy="3"/>
            </a:xfrm>
            <a:custGeom>
              <a:avLst/>
              <a:gdLst>
                <a:gd name="T0" fmla="*/ 140 w 4554"/>
                <a:gd name="T1" fmla="*/ 0 h 3"/>
                <a:gd name="T2" fmla="*/ 0 w 4554"/>
                <a:gd name="T3" fmla="*/ 3 h 3"/>
                <a:gd name="T4" fmla="*/ 0 60000 65536"/>
                <a:gd name="T5" fmla="*/ 0 60000 65536"/>
                <a:gd name="T6" fmla="*/ 0 w 4554"/>
                <a:gd name="T7" fmla="*/ 0 h 3"/>
                <a:gd name="T8" fmla="*/ 4554 w 4554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54" h="3">
                  <a:moveTo>
                    <a:pt x="4554" y="0"/>
                  </a:moveTo>
                  <a:lnTo>
                    <a:pt x="0" y="3"/>
                  </a:lnTo>
                </a:path>
              </a:pathLst>
            </a:cu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8" name="Oval 4"/>
            <p:cNvSpPr>
              <a:spLocks noChangeArrowheads="1"/>
            </p:cNvSpPr>
            <p:nvPr/>
          </p:nvSpPr>
          <p:spPr bwMode="auto">
            <a:xfrm>
              <a:off x="2436" y="2478"/>
              <a:ext cx="36" cy="14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9" name="Text Box 5"/>
            <p:cNvSpPr txBox="1">
              <a:spLocks noChangeArrowheads="1"/>
            </p:cNvSpPr>
            <p:nvPr/>
          </p:nvSpPr>
          <p:spPr bwMode="auto">
            <a:xfrm>
              <a:off x="4013" y="210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10</a:t>
              </a:r>
            </a:p>
          </p:txBody>
        </p:sp>
        <p:sp>
          <p:nvSpPr>
            <p:cNvPr id="12320" name="Text Box 6"/>
            <p:cNvSpPr txBox="1">
              <a:spLocks noChangeArrowheads="1"/>
            </p:cNvSpPr>
            <p:nvPr/>
          </p:nvSpPr>
          <p:spPr bwMode="auto">
            <a:xfrm>
              <a:off x="3872" y="1855"/>
              <a:ext cx="3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20</a:t>
              </a:r>
            </a:p>
          </p:txBody>
        </p:sp>
        <p:sp>
          <p:nvSpPr>
            <p:cNvPr id="12321" name="Text Box 7"/>
            <p:cNvSpPr txBox="1">
              <a:spLocks noChangeArrowheads="1"/>
            </p:cNvSpPr>
            <p:nvPr/>
          </p:nvSpPr>
          <p:spPr bwMode="auto">
            <a:xfrm>
              <a:off x="3485" y="120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50</a:t>
              </a:r>
            </a:p>
          </p:txBody>
        </p:sp>
        <p:sp>
          <p:nvSpPr>
            <p:cNvPr id="12322" name="Text Box 8"/>
            <p:cNvSpPr txBox="1">
              <a:spLocks noChangeArrowheads="1"/>
            </p:cNvSpPr>
            <p:nvPr/>
          </p:nvSpPr>
          <p:spPr bwMode="auto">
            <a:xfrm>
              <a:off x="3245" y="103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60</a:t>
              </a:r>
            </a:p>
          </p:txBody>
        </p:sp>
        <p:sp>
          <p:nvSpPr>
            <p:cNvPr id="12323" name="Text Box 9"/>
            <p:cNvSpPr txBox="1">
              <a:spLocks noChangeArrowheads="1"/>
            </p:cNvSpPr>
            <p:nvPr/>
          </p:nvSpPr>
          <p:spPr bwMode="auto">
            <a:xfrm>
              <a:off x="2970" y="87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70</a:t>
              </a:r>
            </a:p>
          </p:txBody>
        </p:sp>
        <p:sp>
          <p:nvSpPr>
            <p:cNvPr id="12324" name="Text Box 10"/>
            <p:cNvSpPr txBox="1">
              <a:spLocks noChangeArrowheads="1"/>
            </p:cNvSpPr>
            <p:nvPr/>
          </p:nvSpPr>
          <p:spPr bwMode="auto">
            <a:xfrm>
              <a:off x="2629" y="769"/>
              <a:ext cx="34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80</a:t>
              </a:r>
            </a:p>
          </p:txBody>
        </p:sp>
        <p:sp>
          <p:nvSpPr>
            <p:cNvPr id="12325" name="Text Box 11"/>
            <p:cNvSpPr txBox="1">
              <a:spLocks noChangeArrowheads="1"/>
            </p:cNvSpPr>
            <p:nvPr/>
          </p:nvSpPr>
          <p:spPr bwMode="auto">
            <a:xfrm>
              <a:off x="2347" y="967"/>
              <a:ext cx="27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FF0000"/>
                  </a:solidFill>
                  <a:latin typeface="Batang" pitchFamily="18" charset="-127"/>
                  <a:cs typeface="Arial" charset="0"/>
                </a:rPr>
                <a:t>90</a:t>
              </a:r>
            </a:p>
          </p:txBody>
        </p:sp>
        <p:sp>
          <p:nvSpPr>
            <p:cNvPr id="12326" name="Text Box 12"/>
            <p:cNvSpPr txBox="1">
              <a:spLocks noChangeArrowheads="1"/>
            </p:cNvSpPr>
            <p:nvPr/>
          </p:nvSpPr>
          <p:spPr bwMode="auto">
            <a:xfrm>
              <a:off x="2038" y="769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100</a:t>
              </a:r>
            </a:p>
          </p:txBody>
        </p:sp>
        <p:sp>
          <p:nvSpPr>
            <p:cNvPr id="12327" name="Text Box 13"/>
            <p:cNvSpPr txBox="1">
              <a:spLocks noChangeArrowheads="1"/>
            </p:cNvSpPr>
            <p:nvPr/>
          </p:nvSpPr>
          <p:spPr bwMode="auto">
            <a:xfrm>
              <a:off x="1723" y="845"/>
              <a:ext cx="28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110</a:t>
              </a:r>
            </a:p>
          </p:txBody>
        </p:sp>
        <p:sp>
          <p:nvSpPr>
            <p:cNvPr id="12328" name="Text Box 14"/>
            <p:cNvSpPr txBox="1">
              <a:spLocks noChangeArrowheads="1"/>
            </p:cNvSpPr>
            <p:nvPr/>
          </p:nvSpPr>
          <p:spPr bwMode="auto">
            <a:xfrm>
              <a:off x="1493" y="956"/>
              <a:ext cx="2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120</a:t>
              </a:r>
            </a:p>
          </p:txBody>
        </p:sp>
        <p:sp>
          <p:nvSpPr>
            <p:cNvPr id="12329" name="Text Box 15"/>
            <p:cNvSpPr txBox="1">
              <a:spLocks noChangeArrowheads="1"/>
            </p:cNvSpPr>
            <p:nvPr/>
          </p:nvSpPr>
          <p:spPr bwMode="auto">
            <a:xfrm>
              <a:off x="1247" y="115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130</a:t>
              </a:r>
            </a:p>
          </p:txBody>
        </p:sp>
        <p:sp>
          <p:nvSpPr>
            <p:cNvPr id="12330" name="Text Box 16"/>
            <p:cNvSpPr txBox="1">
              <a:spLocks noChangeArrowheads="1"/>
            </p:cNvSpPr>
            <p:nvPr/>
          </p:nvSpPr>
          <p:spPr bwMode="auto">
            <a:xfrm>
              <a:off x="1045" y="1307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140</a:t>
              </a:r>
            </a:p>
          </p:txBody>
        </p:sp>
        <p:sp>
          <p:nvSpPr>
            <p:cNvPr id="12331" name="Text Box 17"/>
            <p:cNvSpPr txBox="1">
              <a:spLocks noChangeArrowheads="1"/>
            </p:cNvSpPr>
            <p:nvPr/>
          </p:nvSpPr>
          <p:spPr bwMode="auto">
            <a:xfrm>
              <a:off x="881" y="1543"/>
              <a:ext cx="2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150</a:t>
              </a:r>
            </a:p>
          </p:txBody>
        </p:sp>
        <p:sp>
          <p:nvSpPr>
            <p:cNvPr id="12332" name="Text Box 18"/>
            <p:cNvSpPr txBox="1">
              <a:spLocks noChangeArrowheads="1"/>
            </p:cNvSpPr>
            <p:nvPr/>
          </p:nvSpPr>
          <p:spPr bwMode="auto">
            <a:xfrm>
              <a:off x="735" y="1818"/>
              <a:ext cx="28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160</a:t>
              </a:r>
            </a:p>
          </p:txBody>
        </p:sp>
        <p:sp>
          <p:nvSpPr>
            <p:cNvPr id="12333" name="Text Box 19"/>
            <p:cNvSpPr txBox="1">
              <a:spLocks noChangeArrowheads="1"/>
            </p:cNvSpPr>
            <p:nvPr/>
          </p:nvSpPr>
          <p:spPr bwMode="auto">
            <a:xfrm>
              <a:off x="612" y="2082"/>
              <a:ext cx="4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170</a:t>
              </a:r>
            </a:p>
          </p:txBody>
        </p:sp>
        <p:sp>
          <p:nvSpPr>
            <p:cNvPr id="12334" name="Text Box 20"/>
            <p:cNvSpPr txBox="1">
              <a:spLocks noChangeArrowheads="1"/>
            </p:cNvSpPr>
            <p:nvPr/>
          </p:nvSpPr>
          <p:spPr bwMode="auto">
            <a:xfrm>
              <a:off x="514" y="2374"/>
              <a:ext cx="36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   180</a:t>
              </a:r>
            </a:p>
          </p:txBody>
        </p:sp>
        <p:sp>
          <p:nvSpPr>
            <p:cNvPr id="12335" name="Text Box 21"/>
            <p:cNvSpPr txBox="1">
              <a:spLocks noChangeArrowheads="1"/>
            </p:cNvSpPr>
            <p:nvPr/>
          </p:nvSpPr>
          <p:spPr bwMode="auto">
            <a:xfrm>
              <a:off x="3685" y="2365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180</a:t>
              </a:r>
            </a:p>
          </p:txBody>
        </p:sp>
        <p:sp>
          <p:nvSpPr>
            <p:cNvPr id="12336" name="Text Box 22"/>
            <p:cNvSpPr txBox="1">
              <a:spLocks noChangeArrowheads="1"/>
            </p:cNvSpPr>
            <p:nvPr/>
          </p:nvSpPr>
          <p:spPr bwMode="auto">
            <a:xfrm>
              <a:off x="3639" y="2160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170</a:t>
              </a:r>
            </a:p>
          </p:txBody>
        </p:sp>
        <p:sp>
          <p:nvSpPr>
            <p:cNvPr id="12337" name="Text Box 23"/>
            <p:cNvSpPr txBox="1">
              <a:spLocks noChangeArrowheads="1"/>
            </p:cNvSpPr>
            <p:nvPr/>
          </p:nvSpPr>
          <p:spPr bwMode="auto">
            <a:xfrm>
              <a:off x="3560" y="1968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160</a:t>
              </a:r>
            </a:p>
          </p:txBody>
        </p:sp>
        <p:sp>
          <p:nvSpPr>
            <p:cNvPr id="12338" name="Text Box 24"/>
            <p:cNvSpPr txBox="1">
              <a:spLocks noChangeArrowheads="1"/>
            </p:cNvSpPr>
            <p:nvPr/>
          </p:nvSpPr>
          <p:spPr bwMode="auto">
            <a:xfrm>
              <a:off x="3470" y="183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150</a:t>
              </a:r>
            </a:p>
          </p:txBody>
        </p:sp>
        <p:sp>
          <p:nvSpPr>
            <p:cNvPr id="12339" name="Text Box 25"/>
            <p:cNvSpPr txBox="1">
              <a:spLocks noChangeArrowheads="1"/>
            </p:cNvSpPr>
            <p:nvPr/>
          </p:nvSpPr>
          <p:spPr bwMode="auto">
            <a:xfrm>
              <a:off x="3367" y="1661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140</a:t>
              </a:r>
            </a:p>
          </p:txBody>
        </p:sp>
        <p:sp>
          <p:nvSpPr>
            <p:cNvPr id="12340" name="Text Box 26"/>
            <p:cNvSpPr txBox="1">
              <a:spLocks noChangeArrowheads="1"/>
            </p:cNvSpPr>
            <p:nvPr/>
          </p:nvSpPr>
          <p:spPr bwMode="auto">
            <a:xfrm>
              <a:off x="3198" y="1480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130</a:t>
              </a:r>
            </a:p>
          </p:txBody>
        </p:sp>
        <p:sp>
          <p:nvSpPr>
            <p:cNvPr id="12341" name="Text Box 27"/>
            <p:cNvSpPr txBox="1">
              <a:spLocks noChangeArrowheads="1"/>
            </p:cNvSpPr>
            <p:nvPr/>
          </p:nvSpPr>
          <p:spPr bwMode="auto">
            <a:xfrm>
              <a:off x="3016" y="1344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120</a:t>
              </a:r>
            </a:p>
          </p:txBody>
        </p:sp>
        <p:sp>
          <p:nvSpPr>
            <p:cNvPr id="12342" name="Text Box 28"/>
            <p:cNvSpPr txBox="1">
              <a:spLocks noChangeArrowheads="1"/>
            </p:cNvSpPr>
            <p:nvPr/>
          </p:nvSpPr>
          <p:spPr bwMode="auto">
            <a:xfrm>
              <a:off x="2777" y="124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110</a:t>
              </a:r>
            </a:p>
          </p:txBody>
        </p:sp>
        <p:sp>
          <p:nvSpPr>
            <p:cNvPr id="12343" name="Text Box 29"/>
            <p:cNvSpPr txBox="1">
              <a:spLocks noChangeArrowheads="1"/>
            </p:cNvSpPr>
            <p:nvPr/>
          </p:nvSpPr>
          <p:spPr bwMode="auto">
            <a:xfrm>
              <a:off x="2551" y="116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100</a:t>
              </a:r>
            </a:p>
          </p:txBody>
        </p:sp>
        <p:sp>
          <p:nvSpPr>
            <p:cNvPr id="12344" name="Text Box 30"/>
            <p:cNvSpPr txBox="1">
              <a:spLocks noChangeArrowheads="1"/>
            </p:cNvSpPr>
            <p:nvPr/>
          </p:nvSpPr>
          <p:spPr bwMode="auto">
            <a:xfrm>
              <a:off x="2153" y="119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80</a:t>
              </a:r>
            </a:p>
          </p:txBody>
        </p:sp>
        <p:sp>
          <p:nvSpPr>
            <p:cNvPr id="12345" name="Text Box 31"/>
            <p:cNvSpPr txBox="1">
              <a:spLocks noChangeArrowheads="1"/>
            </p:cNvSpPr>
            <p:nvPr/>
          </p:nvSpPr>
          <p:spPr bwMode="auto">
            <a:xfrm>
              <a:off x="1030" y="2387"/>
              <a:ext cx="1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0</a:t>
              </a:r>
            </a:p>
          </p:txBody>
        </p:sp>
        <p:sp>
          <p:nvSpPr>
            <p:cNvPr id="12346" name="Text Box 32"/>
            <p:cNvSpPr txBox="1">
              <a:spLocks noChangeArrowheads="1"/>
            </p:cNvSpPr>
            <p:nvPr/>
          </p:nvSpPr>
          <p:spPr bwMode="auto">
            <a:xfrm>
              <a:off x="1019" y="2192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10</a:t>
              </a:r>
            </a:p>
          </p:txBody>
        </p:sp>
        <p:sp>
          <p:nvSpPr>
            <p:cNvPr id="12347" name="Text Box 33"/>
            <p:cNvSpPr txBox="1">
              <a:spLocks noChangeArrowheads="1"/>
            </p:cNvSpPr>
            <p:nvPr/>
          </p:nvSpPr>
          <p:spPr bwMode="auto">
            <a:xfrm>
              <a:off x="1111" y="197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20</a:t>
              </a:r>
            </a:p>
          </p:txBody>
        </p:sp>
        <p:sp>
          <p:nvSpPr>
            <p:cNvPr id="12348" name="Text Box 34"/>
            <p:cNvSpPr txBox="1">
              <a:spLocks noChangeArrowheads="1"/>
            </p:cNvSpPr>
            <p:nvPr/>
          </p:nvSpPr>
          <p:spPr bwMode="auto">
            <a:xfrm>
              <a:off x="1202" y="1797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30</a:t>
              </a:r>
            </a:p>
          </p:txBody>
        </p:sp>
        <p:sp>
          <p:nvSpPr>
            <p:cNvPr id="12349" name="Text Box 35"/>
            <p:cNvSpPr txBox="1">
              <a:spLocks noChangeArrowheads="1"/>
            </p:cNvSpPr>
            <p:nvPr/>
          </p:nvSpPr>
          <p:spPr bwMode="auto">
            <a:xfrm>
              <a:off x="1382" y="161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40</a:t>
              </a:r>
            </a:p>
          </p:txBody>
        </p:sp>
        <p:sp>
          <p:nvSpPr>
            <p:cNvPr id="12350" name="Text Box 36"/>
            <p:cNvSpPr txBox="1">
              <a:spLocks noChangeArrowheads="1"/>
            </p:cNvSpPr>
            <p:nvPr/>
          </p:nvSpPr>
          <p:spPr bwMode="auto">
            <a:xfrm>
              <a:off x="1518" y="148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50</a:t>
              </a:r>
            </a:p>
          </p:txBody>
        </p:sp>
        <p:sp>
          <p:nvSpPr>
            <p:cNvPr id="12351" name="Text Box 37"/>
            <p:cNvSpPr txBox="1">
              <a:spLocks noChangeArrowheads="1"/>
            </p:cNvSpPr>
            <p:nvPr/>
          </p:nvSpPr>
          <p:spPr bwMode="auto">
            <a:xfrm>
              <a:off x="1699" y="1344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60</a:t>
              </a:r>
            </a:p>
          </p:txBody>
        </p:sp>
        <p:sp>
          <p:nvSpPr>
            <p:cNvPr id="12352" name="Text Box 38"/>
            <p:cNvSpPr txBox="1">
              <a:spLocks noChangeArrowheads="1"/>
            </p:cNvSpPr>
            <p:nvPr/>
          </p:nvSpPr>
          <p:spPr bwMode="auto">
            <a:xfrm>
              <a:off x="1926" y="126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70</a:t>
              </a:r>
            </a:p>
          </p:txBody>
        </p:sp>
        <p:sp>
          <p:nvSpPr>
            <p:cNvPr id="12353" name="Text Box 39"/>
            <p:cNvSpPr txBox="1">
              <a:spLocks noChangeArrowheads="1"/>
            </p:cNvSpPr>
            <p:nvPr/>
          </p:nvSpPr>
          <p:spPr bwMode="auto">
            <a:xfrm>
              <a:off x="4069" y="2358"/>
              <a:ext cx="1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0</a:t>
              </a:r>
            </a:p>
          </p:txBody>
        </p:sp>
        <p:sp>
          <p:nvSpPr>
            <p:cNvPr id="12354" name="Text Box 40"/>
            <p:cNvSpPr txBox="1">
              <a:spLocks noChangeArrowheads="1"/>
            </p:cNvSpPr>
            <p:nvPr/>
          </p:nvSpPr>
          <p:spPr bwMode="auto">
            <a:xfrm>
              <a:off x="3659" y="141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40</a:t>
              </a:r>
            </a:p>
          </p:txBody>
        </p:sp>
        <p:sp>
          <p:nvSpPr>
            <p:cNvPr id="12355" name="Text Box 41"/>
            <p:cNvSpPr txBox="1">
              <a:spLocks noChangeArrowheads="1"/>
            </p:cNvSpPr>
            <p:nvPr/>
          </p:nvSpPr>
          <p:spPr bwMode="auto">
            <a:xfrm>
              <a:off x="3810" y="163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30</a:t>
              </a:r>
            </a:p>
          </p:txBody>
        </p:sp>
        <p:sp>
          <p:nvSpPr>
            <p:cNvPr id="12356" name="Freeform 42"/>
            <p:cNvSpPr>
              <a:spLocks/>
            </p:cNvSpPr>
            <p:nvPr/>
          </p:nvSpPr>
          <p:spPr bwMode="auto">
            <a:xfrm>
              <a:off x="622" y="754"/>
              <a:ext cx="3637" cy="1801"/>
            </a:xfrm>
            <a:custGeom>
              <a:avLst/>
              <a:gdLst>
                <a:gd name="T0" fmla="*/ 0 w 4524"/>
                <a:gd name="T1" fmla="*/ 41 h 2319"/>
                <a:gd name="T2" fmla="*/ 2 w 4524"/>
                <a:gd name="T3" fmla="*/ 32 h 2319"/>
                <a:gd name="T4" fmla="*/ 6 w 4524"/>
                <a:gd name="T5" fmla="*/ 26 h 2319"/>
                <a:gd name="T6" fmla="*/ 11 w 4524"/>
                <a:gd name="T7" fmla="*/ 20 h 2319"/>
                <a:gd name="T8" fmla="*/ 18 w 4524"/>
                <a:gd name="T9" fmla="*/ 14 h 2319"/>
                <a:gd name="T10" fmla="*/ 27 w 4524"/>
                <a:gd name="T11" fmla="*/ 9 h 2319"/>
                <a:gd name="T12" fmla="*/ 37 w 4524"/>
                <a:gd name="T13" fmla="*/ 5 h 2319"/>
                <a:gd name="T14" fmla="*/ 47 w 4524"/>
                <a:gd name="T15" fmla="*/ 2 h 2319"/>
                <a:gd name="T16" fmla="*/ 59 w 4524"/>
                <a:gd name="T17" fmla="*/ 2 h 2319"/>
                <a:gd name="T18" fmla="*/ 71 w 4524"/>
                <a:gd name="T19" fmla="*/ 2 h 2319"/>
                <a:gd name="T20" fmla="*/ 83 w 4524"/>
                <a:gd name="T21" fmla="*/ 2 h 2319"/>
                <a:gd name="T22" fmla="*/ 95 w 4524"/>
                <a:gd name="T23" fmla="*/ 3 h 2319"/>
                <a:gd name="T24" fmla="*/ 107 w 4524"/>
                <a:gd name="T25" fmla="*/ 7 h 2319"/>
                <a:gd name="T26" fmla="*/ 116 w 4524"/>
                <a:gd name="T27" fmla="*/ 11 h 2319"/>
                <a:gd name="T28" fmla="*/ 125 w 4524"/>
                <a:gd name="T29" fmla="*/ 18 h 2319"/>
                <a:gd name="T30" fmla="*/ 130 w 4524"/>
                <a:gd name="T31" fmla="*/ 23 h 2319"/>
                <a:gd name="T32" fmla="*/ 133 w 4524"/>
                <a:gd name="T33" fmla="*/ 27 h 2319"/>
                <a:gd name="T34" fmla="*/ 137 w 4524"/>
                <a:gd name="T35" fmla="*/ 33 h 2319"/>
                <a:gd name="T36" fmla="*/ 137 w 4524"/>
                <a:gd name="T37" fmla="*/ 41 h 23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24"/>
                <a:gd name="T58" fmla="*/ 0 h 2319"/>
                <a:gd name="T59" fmla="*/ 4524 w 4524"/>
                <a:gd name="T60" fmla="*/ 2319 h 23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24" h="2319">
                  <a:moveTo>
                    <a:pt x="0" y="2313"/>
                  </a:moveTo>
                  <a:cubicBezTo>
                    <a:pt x="13" y="2230"/>
                    <a:pt x="47" y="1958"/>
                    <a:pt x="79" y="1811"/>
                  </a:cubicBezTo>
                  <a:cubicBezTo>
                    <a:pt x="111" y="1664"/>
                    <a:pt x="146" y="1547"/>
                    <a:pt x="192" y="1431"/>
                  </a:cubicBezTo>
                  <a:cubicBezTo>
                    <a:pt x="238" y="1315"/>
                    <a:pt x="285" y="1224"/>
                    <a:pt x="354" y="1113"/>
                  </a:cubicBezTo>
                  <a:cubicBezTo>
                    <a:pt x="423" y="1002"/>
                    <a:pt x="516" y="868"/>
                    <a:pt x="606" y="765"/>
                  </a:cubicBezTo>
                  <a:cubicBezTo>
                    <a:pt x="696" y="662"/>
                    <a:pt x="793" y="578"/>
                    <a:pt x="895" y="496"/>
                  </a:cubicBezTo>
                  <a:cubicBezTo>
                    <a:pt x="997" y="414"/>
                    <a:pt x="1112" y="333"/>
                    <a:pt x="1218" y="273"/>
                  </a:cubicBezTo>
                  <a:cubicBezTo>
                    <a:pt x="1324" y="213"/>
                    <a:pt x="1409" y="174"/>
                    <a:pt x="1530" y="133"/>
                  </a:cubicBezTo>
                  <a:cubicBezTo>
                    <a:pt x="1651" y="92"/>
                    <a:pt x="1814" y="49"/>
                    <a:pt x="1944" y="27"/>
                  </a:cubicBezTo>
                  <a:cubicBezTo>
                    <a:pt x="2074" y="5"/>
                    <a:pt x="2181" y="0"/>
                    <a:pt x="2310" y="3"/>
                  </a:cubicBezTo>
                  <a:cubicBezTo>
                    <a:pt x="2439" y="6"/>
                    <a:pt x="2582" y="16"/>
                    <a:pt x="2718" y="45"/>
                  </a:cubicBezTo>
                  <a:cubicBezTo>
                    <a:pt x="2854" y="74"/>
                    <a:pt x="2991" y="117"/>
                    <a:pt x="3126" y="177"/>
                  </a:cubicBezTo>
                  <a:cubicBezTo>
                    <a:pt x="3261" y="237"/>
                    <a:pt x="3414" y="329"/>
                    <a:pt x="3526" y="405"/>
                  </a:cubicBezTo>
                  <a:cubicBezTo>
                    <a:pt x="3638" y="481"/>
                    <a:pt x="3705" y="540"/>
                    <a:pt x="3798" y="632"/>
                  </a:cubicBezTo>
                  <a:cubicBezTo>
                    <a:pt x="3891" y="724"/>
                    <a:pt x="4007" y="851"/>
                    <a:pt x="4086" y="957"/>
                  </a:cubicBezTo>
                  <a:cubicBezTo>
                    <a:pt x="4165" y="1063"/>
                    <a:pt x="4222" y="1172"/>
                    <a:pt x="4272" y="1269"/>
                  </a:cubicBezTo>
                  <a:cubicBezTo>
                    <a:pt x="4322" y="1366"/>
                    <a:pt x="4353" y="1433"/>
                    <a:pt x="4388" y="1539"/>
                  </a:cubicBezTo>
                  <a:cubicBezTo>
                    <a:pt x="4423" y="1645"/>
                    <a:pt x="4456" y="1772"/>
                    <a:pt x="4479" y="1902"/>
                  </a:cubicBezTo>
                  <a:cubicBezTo>
                    <a:pt x="4502" y="2032"/>
                    <a:pt x="4515" y="2232"/>
                    <a:pt x="4524" y="2319"/>
                  </a:cubicBezTo>
                </a:path>
              </a:pathLst>
            </a:cu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7" name="Freeform 43"/>
            <p:cNvSpPr>
              <a:spLocks/>
            </p:cNvSpPr>
            <p:nvPr/>
          </p:nvSpPr>
          <p:spPr bwMode="auto">
            <a:xfrm>
              <a:off x="1172" y="1344"/>
              <a:ext cx="2561" cy="1225"/>
            </a:xfrm>
            <a:custGeom>
              <a:avLst/>
              <a:gdLst>
                <a:gd name="T0" fmla="*/ 0 w 3186"/>
                <a:gd name="T1" fmla="*/ 29 h 1577"/>
                <a:gd name="T2" fmla="*/ 4 w 3186"/>
                <a:gd name="T3" fmla="*/ 19 h 1577"/>
                <a:gd name="T4" fmla="*/ 11 w 3186"/>
                <a:gd name="T5" fmla="*/ 12 h 1577"/>
                <a:gd name="T6" fmla="*/ 19 w 3186"/>
                <a:gd name="T7" fmla="*/ 7 h 1577"/>
                <a:gd name="T8" fmla="*/ 28 w 3186"/>
                <a:gd name="T9" fmla="*/ 3 h 1577"/>
                <a:gd name="T10" fmla="*/ 39 w 3186"/>
                <a:gd name="T11" fmla="*/ 2 h 1577"/>
                <a:gd name="T12" fmla="*/ 50 w 3186"/>
                <a:gd name="T13" fmla="*/ 2 h 1577"/>
                <a:gd name="T14" fmla="*/ 61 w 3186"/>
                <a:gd name="T15" fmla="*/ 2 h 1577"/>
                <a:gd name="T16" fmla="*/ 72 w 3186"/>
                <a:gd name="T17" fmla="*/ 4 h 1577"/>
                <a:gd name="T18" fmla="*/ 82 w 3186"/>
                <a:gd name="T19" fmla="*/ 9 h 1577"/>
                <a:gd name="T20" fmla="*/ 90 w 3186"/>
                <a:gd name="T21" fmla="*/ 15 h 1577"/>
                <a:gd name="T22" fmla="*/ 94 w 3186"/>
                <a:gd name="T23" fmla="*/ 21 h 1577"/>
                <a:gd name="T24" fmla="*/ 97 w 3186"/>
                <a:gd name="T25" fmla="*/ 27 h 15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86"/>
                <a:gd name="T40" fmla="*/ 0 h 1577"/>
                <a:gd name="T41" fmla="*/ 3186 w 3186"/>
                <a:gd name="T42" fmla="*/ 1577 h 157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86" h="1577">
                  <a:moveTo>
                    <a:pt x="0" y="1577"/>
                  </a:moveTo>
                  <a:cubicBezTo>
                    <a:pt x="23" y="1494"/>
                    <a:pt x="77" y="1223"/>
                    <a:pt x="138" y="1073"/>
                  </a:cubicBezTo>
                  <a:cubicBezTo>
                    <a:pt x="199" y="923"/>
                    <a:pt x="284" y="792"/>
                    <a:pt x="366" y="677"/>
                  </a:cubicBezTo>
                  <a:cubicBezTo>
                    <a:pt x="448" y="562"/>
                    <a:pt x="539" y="467"/>
                    <a:pt x="630" y="383"/>
                  </a:cubicBezTo>
                  <a:cubicBezTo>
                    <a:pt x="721" y="299"/>
                    <a:pt x="799" y="232"/>
                    <a:pt x="912" y="173"/>
                  </a:cubicBezTo>
                  <a:cubicBezTo>
                    <a:pt x="1025" y="114"/>
                    <a:pt x="1187" y="57"/>
                    <a:pt x="1308" y="29"/>
                  </a:cubicBezTo>
                  <a:cubicBezTo>
                    <a:pt x="1429" y="1"/>
                    <a:pt x="1521" y="0"/>
                    <a:pt x="1638" y="5"/>
                  </a:cubicBezTo>
                  <a:cubicBezTo>
                    <a:pt x="1755" y="10"/>
                    <a:pt x="1885" y="21"/>
                    <a:pt x="2010" y="59"/>
                  </a:cubicBezTo>
                  <a:cubicBezTo>
                    <a:pt x="2135" y="97"/>
                    <a:pt x="2270" y="158"/>
                    <a:pt x="2388" y="234"/>
                  </a:cubicBezTo>
                  <a:cubicBezTo>
                    <a:pt x="2506" y="310"/>
                    <a:pt x="2623" y="411"/>
                    <a:pt x="2718" y="515"/>
                  </a:cubicBezTo>
                  <a:cubicBezTo>
                    <a:pt x="2813" y="619"/>
                    <a:pt x="2892" y="742"/>
                    <a:pt x="2958" y="857"/>
                  </a:cubicBezTo>
                  <a:cubicBezTo>
                    <a:pt x="3024" y="972"/>
                    <a:pt x="3076" y="1092"/>
                    <a:pt x="3114" y="1205"/>
                  </a:cubicBezTo>
                  <a:cubicBezTo>
                    <a:pt x="3152" y="1318"/>
                    <a:pt x="3171" y="1466"/>
                    <a:pt x="3186" y="1535"/>
                  </a:cubicBezTo>
                </a:path>
              </a:pathLst>
            </a:cu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8" name="Freeform 44"/>
            <p:cNvSpPr>
              <a:spLocks/>
            </p:cNvSpPr>
            <p:nvPr/>
          </p:nvSpPr>
          <p:spPr bwMode="auto">
            <a:xfrm>
              <a:off x="3713" y="2546"/>
              <a:ext cx="564" cy="2"/>
            </a:xfrm>
            <a:custGeom>
              <a:avLst/>
              <a:gdLst>
                <a:gd name="T0" fmla="*/ 22 w 702"/>
                <a:gd name="T1" fmla="*/ 0 h 3"/>
                <a:gd name="T2" fmla="*/ 0 w 702"/>
                <a:gd name="T3" fmla="*/ 1 h 3"/>
                <a:gd name="T4" fmla="*/ 0 60000 65536"/>
                <a:gd name="T5" fmla="*/ 0 60000 65536"/>
                <a:gd name="T6" fmla="*/ 0 w 702"/>
                <a:gd name="T7" fmla="*/ 0 h 3"/>
                <a:gd name="T8" fmla="*/ 702 w 702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02" h="3">
                  <a:moveTo>
                    <a:pt x="702" y="0"/>
                  </a:moveTo>
                  <a:lnTo>
                    <a:pt x="0" y="3"/>
                  </a:lnTo>
                </a:path>
              </a:pathLst>
            </a:cu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9" name="Freeform 45"/>
            <p:cNvSpPr>
              <a:spLocks/>
            </p:cNvSpPr>
            <p:nvPr/>
          </p:nvSpPr>
          <p:spPr bwMode="auto">
            <a:xfrm>
              <a:off x="2469" y="1240"/>
              <a:ext cx="3" cy="106"/>
            </a:xfrm>
            <a:custGeom>
              <a:avLst/>
              <a:gdLst>
                <a:gd name="T0" fmla="*/ 0 w 3"/>
                <a:gd name="T1" fmla="*/ 0 h 106"/>
                <a:gd name="T2" fmla="*/ 3 w 3"/>
                <a:gd name="T3" fmla="*/ 106 h 106"/>
                <a:gd name="T4" fmla="*/ 0 60000 65536"/>
                <a:gd name="T5" fmla="*/ 0 60000 65536"/>
                <a:gd name="T6" fmla="*/ 0 w 3"/>
                <a:gd name="T7" fmla="*/ 0 h 106"/>
                <a:gd name="T8" fmla="*/ 3 w 3"/>
                <a:gd name="T9" fmla="*/ 106 h 10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06">
                  <a:moveTo>
                    <a:pt x="0" y="0"/>
                  </a:moveTo>
                  <a:lnTo>
                    <a:pt x="3" y="10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0" name="Freeform 46"/>
            <p:cNvSpPr>
              <a:spLocks/>
            </p:cNvSpPr>
            <p:nvPr/>
          </p:nvSpPr>
          <p:spPr bwMode="auto">
            <a:xfrm>
              <a:off x="2469" y="754"/>
              <a:ext cx="2" cy="110"/>
            </a:xfrm>
            <a:custGeom>
              <a:avLst/>
              <a:gdLst>
                <a:gd name="T0" fmla="*/ 2 w 2"/>
                <a:gd name="T1" fmla="*/ 0 h 110"/>
                <a:gd name="T2" fmla="*/ 0 w 2"/>
                <a:gd name="T3" fmla="*/ 110 h 110"/>
                <a:gd name="T4" fmla="*/ 0 60000 65536"/>
                <a:gd name="T5" fmla="*/ 0 60000 65536"/>
                <a:gd name="T6" fmla="*/ 0 w 2"/>
                <a:gd name="T7" fmla="*/ 0 h 110"/>
                <a:gd name="T8" fmla="*/ 2 w 2"/>
                <a:gd name="T9" fmla="*/ 110 h 1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10">
                  <a:moveTo>
                    <a:pt x="2" y="0"/>
                  </a:moveTo>
                  <a:lnTo>
                    <a:pt x="0" y="11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1" name="Freeform 47"/>
            <p:cNvSpPr>
              <a:spLocks/>
            </p:cNvSpPr>
            <p:nvPr/>
          </p:nvSpPr>
          <p:spPr bwMode="auto">
            <a:xfrm>
              <a:off x="4105" y="2046"/>
              <a:ext cx="77" cy="24"/>
            </a:xfrm>
            <a:custGeom>
              <a:avLst/>
              <a:gdLst>
                <a:gd name="T0" fmla="*/ 0 w 77"/>
                <a:gd name="T1" fmla="*/ 24 h 24"/>
                <a:gd name="T2" fmla="*/ 77 w 77"/>
                <a:gd name="T3" fmla="*/ 0 h 24"/>
                <a:gd name="T4" fmla="*/ 0 60000 65536"/>
                <a:gd name="T5" fmla="*/ 0 60000 65536"/>
                <a:gd name="T6" fmla="*/ 0 w 77"/>
                <a:gd name="T7" fmla="*/ 0 h 24"/>
                <a:gd name="T8" fmla="*/ 77 w 7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7" h="24">
                  <a:moveTo>
                    <a:pt x="0" y="24"/>
                  </a:moveTo>
                  <a:lnTo>
                    <a:pt x="7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2" name="Freeform 48"/>
            <p:cNvSpPr>
              <a:spLocks/>
            </p:cNvSpPr>
            <p:nvPr/>
          </p:nvSpPr>
          <p:spPr bwMode="auto">
            <a:xfrm>
              <a:off x="4014" y="1788"/>
              <a:ext cx="78" cy="33"/>
            </a:xfrm>
            <a:custGeom>
              <a:avLst/>
              <a:gdLst>
                <a:gd name="T0" fmla="*/ 0 w 78"/>
                <a:gd name="T1" fmla="*/ 33 h 33"/>
                <a:gd name="T2" fmla="*/ 78 w 78"/>
                <a:gd name="T3" fmla="*/ 0 h 33"/>
                <a:gd name="T4" fmla="*/ 0 60000 65536"/>
                <a:gd name="T5" fmla="*/ 0 60000 65536"/>
                <a:gd name="T6" fmla="*/ 0 w 78"/>
                <a:gd name="T7" fmla="*/ 0 h 33"/>
                <a:gd name="T8" fmla="*/ 78 w 78"/>
                <a:gd name="T9" fmla="*/ 33 h 3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8" h="33">
                  <a:moveTo>
                    <a:pt x="0" y="33"/>
                  </a:moveTo>
                  <a:lnTo>
                    <a:pt x="7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3" name="Freeform 49"/>
            <p:cNvSpPr>
              <a:spLocks/>
            </p:cNvSpPr>
            <p:nvPr/>
          </p:nvSpPr>
          <p:spPr bwMode="auto">
            <a:xfrm>
              <a:off x="3882" y="1563"/>
              <a:ext cx="63" cy="39"/>
            </a:xfrm>
            <a:custGeom>
              <a:avLst/>
              <a:gdLst>
                <a:gd name="T0" fmla="*/ 0 w 63"/>
                <a:gd name="T1" fmla="*/ 39 h 39"/>
                <a:gd name="T2" fmla="*/ 63 w 63"/>
                <a:gd name="T3" fmla="*/ 0 h 39"/>
                <a:gd name="T4" fmla="*/ 0 60000 65536"/>
                <a:gd name="T5" fmla="*/ 0 60000 65536"/>
                <a:gd name="T6" fmla="*/ 0 w 63"/>
                <a:gd name="T7" fmla="*/ 0 h 39"/>
                <a:gd name="T8" fmla="*/ 63 w 63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39">
                  <a:moveTo>
                    <a:pt x="0" y="39"/>
                  </a:moveTo>
                  <a:lnTo>
                    <a:pt x="6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4" name="Freeform 50"/>
            <p:cNvSpPr>
              <a:spLocks/>
            </p:cNvSpPr>
            <p:nvPr/>
          </p:nvSpPr>
          <p:spPr bwMode="auto">
            <a:xfrm>
              <a:off x="4144" y="2336"/>
              <a:ext cx="88" cy="16"/>
            </a:xfrm>
            <a:custGeom>
              <a:avLst/>
              <a:gdLst>
                <a:gd name="T0" fmla="*/ 0 w 88"/>
                <a:gd name="T1" fmla="*/ 16 h 16"/>
                <a:gd name="T2" fmla="*/ 88 w 88"/>
                <a:gd name="T3" fmla="*/ 0 h 16"/>
                <a:gd name="T4" fmla="*/ 0 60000 65536"/>
                <a:gd name="T5" fmla="*/ 0 60000 65536"/>
                <a:gd name="T6" fmla="*/ 0 w 88"/>
                <a:gd name="T7" fmla="*/ 0 h 16"/>
                <a:gd name="T8" fmla="*/ 88 w 88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8" h="16">
                  <a:moveTo>
                    <a:pt x="0" y="16"/>
                  </a:moveTo>
                  <a:lnTo>
                    <a:pt x="8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5" name="Freeform 51"/>
            <p:cNvSpPr>
              <a:spLocks/>
            </p:cNvSpPr>
            <p:nvPr/>
          </p:nvSpPr>
          <p:spPr bwMode="auto">
            <a:xfrm>
              <a:off x="3813" y="1446"/>
              <a:ext cx="54" cy="42"/>
            </a:xfrm>
            <a:custGeom>
              <a:avLst/>
              <a:gdLst>
                <a:gd name="T0" fmla="*/ 0 w 54"/>
                <a:gd name="T1" fmla="*/ 42 h 42"/>
                <a:gd name="T2" fmla="*/ 54 w 54"/>
                <a:gd name="T3" fmla="*/ 0 h 42"/>
                <a:gd name="T4" fmla="*/ 0 60000 65536"/>
                <a:gd name="T5" fmla="*/ 0 60000 65536"/>
                <a:gd name="T6" fmla="*/ 0 w 54"/>
                <a:gd name="T7" fmla="*/ 0 h 42"/>
                <a:gd name="T8" fmla="*/ 54 w 54"/>
                <a:gd name="T9" fmla="*/ 42 h 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" h="42">
                  <a:moveTo>
                    <a:pt x="0" y="42"/>
                  </a:moveTo>
                  <a:lnTo>
                    <a:pt x="5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6" name="Freeform 52"/>
            <p:cNvSpPr>
              <a:spLocks/>
            </p:cNvSpPr>
            <p:nvPr/>
          </p:nvSpPr>
          <p:spPr bwMode="auto">
            <a:xfrm>
              <a:off x="3966" y="1689"/>
              <a:ext cx="54" cy="27"/>
            </a:xfrm>
            <a:custGeom>
              <a:avLst/>
              <a:gdLst>
                <a:gd name="T0" fmla="*/ 0 w 54"/>
                <a:gd name="T1" fmla="*/ 27 h 27"/>
                <a:gd name="T2" fmla="*/ 54 w 54"/>
                <a:gd name="T3" fmla="*/ 0 h 27"/>
                <a:gd name="T4" fmla="*/ 0 60000 65536"/>
                <a:gd name="T5" fmla="*/ 0 60000 65536"/>
                <a:gd name="T6" fmla="*/ 0 w 54"/>
                <a:gd name="T7" fmla="*/ 0 h 27"/>
                <a:gd name="T8" fmla="*/ 54 w 54"/>
                <a:gd name="T9" fmla="*/ 27 h 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" h="27">
                  <a:moveTo>
                    <a:pt x="0" y="27"/>
                  </a:moveTo>
                  <a:lnTo>
                    <a:pt x="5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7" name="Freeform 53"/>
            <p:cNvSpPr>
              <a:spLocks/>
            </p:cNvSpPr>
            <p:nvPr/>
          </p:nvSpPr>
          <p:spPr bwMode="auto">
            <a:xfrm>
              <a:off x="4077" y="1933"/>
              <a:ext cx="59" cy="17"/>
            </a:xfrm>
            <a:custGeom>
              <a:avLst/>
              <a:gdLst>
                <a:gd name="T0" fmla="*/ 0 w 59"/>
                <a:gd name="T1" fmla="*/ 17 h 17"/>
                <a:gd name="T2" fmla="*/ 59 w 59"/>
                <a:gd name="T3" fmla="*/ 0 h 17"/>
                <a:gd name="T4" fmla="*/ 0 60000 65536"/>
                <a:gd name="T5" fmla="*/ 0 60000 65536"/>
                <a:gd name="T6" fmla="*/ 0 w 59"/>
                <a:gd name="T7" fmla="*/ 0 h 17"/>
                <a:gd name="T8" fmla="*/ 59 w 59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17">
                  <a:moveTo>
                    <a:pt x="0" y="17"/>
                  </a:moveTo>
                  <a:lnTo>
                    <a:pt x="5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8" name="Freeform 54"/>
            <p:cNvSpPr>
              <a:spLocks/>
            </p:cNvSpPr>
            <p:nvPr/>
          </p:nvSpPr>
          <p:spPr bwMode="auto">
            <a:xfrm>
              <a:off x="4155" y="2190"/>
              <a:ext cx="60" cy="12"/>
            </a:xfrm>
            <a:custGeom>
              <a:avLst/>
              <a:gdLst>
                <a:gd name="T0" fmla="*/ 0 w 60"/>
                <a:gd name="T1" fmla="*/ 12 h 12"/>
                <a:gd name="T2" fmla="*/ 60 w 60"/>
                <a:gd name="T3" fmla="*/ 0 h 12"/>
                <a:gd name="T4" fmla="*/ 0 60000 65536"/>
                <a:gd name="T5" fmla="*/ 0 60000 65536"/>
                <a:gd name="T6" fmla="*/ 0 w 60"/>
                <a:gd name="T7" fmla="*/ 0 h 12"/>
                <a:gd name="T8" fmla="*/ 60 w 60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" h="12">
                  <a:moveTo>
                    <a:pt x="0" y="12"/>
                  </a:moveTo>
                  <a:lnTo>
                    <a:pt x="6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9" name="Freeform 55"/>
            <p:cNvSpPr>
              <a:spLocks/>
            </p:cNvSpPr>
            <p:nvPr/>
          </p:nvSpPr>
          <p:spPr bwMode="auto">
            <a:xfrm>
              <a:off x="3723" y="1344"/>
              <a:ext cx="57" cy="45"/>
            </a:xfrm>
            <a:custGeom>
              <a:avLst/>
              <a:gdLst>
                <a:gd name="T0" fmla="*/ 0 w 57"/>
                <a:gd name="T1" fmla="*/ 45 h 45"/>
                <a:gd name="T2" fmla="*/ 57 w 57"/>
                <a:gd name="T3" fmla="*/ 0 h 45"/>
                <a:gd name="T4" fmla="*/ 0 60000 65536"/>
                <a:gd name="T5" fmla="*/ 0 60000 65536"/>
                <a:gd name="T6" fmla="*/ 0 w 57"/>
                <a:gd name="T7" fmla="*/ 0 h 45"/>
                <a:gd name="T8" fmla="*/ 57 w 57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45">
                  <a:moveTo>
                    <a:pt x="0" y="45"/>
                  </a:moveTo>
                  <a:lnTo>
                    <a:pt x="5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0" name="Freeform 56"/>
            <p:cNvSpPr>
              <a:spLocks/>
            </p:cNvSpPr>
            <p:nvPr/>
          </p:nvSpPr>
          <p:spPr bwMode="auto">
            <a:xfrm>
              <a:off x="3639" y="1253"/>
              <a:ext cx="30" cy="25"/>
            </a:xfrm>
            <a:custGeom>
              <a:avLst/>
              <a:gdLst>
                <a:gd name="T0" fmla="*/ 0 w 30"/>
                <a:gd name="T1" fmla="*/ 25 h 25"/>
                <a:gd name="T2" fmla="*/ 30 w 30"/>
                <a:gd name="T3" fmla="*/ 0 h 25"/>
                <a:gd name="T4" fmla="*/ 0 60000 65536"/>
                <a:gd name="T5" fmla="*/ 0 60000 65536"/>
                <a:gd name="T6" fmla="*/ 0 w 30"/>
                <a:gd name="T7" fmla="*/ 0 h 25"/>
                <a:gd name="T8" fmla="*/ 30 w 30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25">
                  <a:moveTo>
                    <a:pt x="0" y="25"/>
                  </a:moveTo>
                  <a:lnTo>
                    <a:pt x="3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1" name="Freeform 57"/>
            <p:cNvSpPr>
              <a:spLocks/>
            </p:cNvSpPr>
            <p:nvPr/>
          </p:nvSpPr>
          <p:spPr bwMode="auto">
            <a:xfrm>
              <a:off x="3516" y="1162"/>
              <a:ext cx="29" cy="41"/>
            </a:xfrm>
            <a:custGeom>
              <a:avLst/>
              <a:gdLst>
                <a:gd name="T0" fmla="*/ 0 w 29"/>
                <a:gd name="T1" fmla="*/ 41 h 41"/>
                <a:gd name="T2" fmla="*/ 29 w 29"/>
                <a:gd name="T3" fmla="*/ 0 h 41"/>
                <a:gd name="T4" fmla="*/ 0 60000 65536"/>
                <a:gd name="T5" fmla="*/ 0 60000 65536"/>
                <a:gd name="T6" fmla="*/ 0 w 29"/>
                <a:gd name="T7" fmla="*/ 0 h 41"/>
                <a:gd name="T8" fmla="*/ 29 w 29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41">
                  <a:moveTo>
                    <a:pt x="0" y="41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2" name="Freeform 58"/>
            <p:cNvSpPr>
              <a:spLocks/>
            </p:cNvSpPr>
            <p:nvPr/>
          </p:nvSpPr>
          <p:spPr bwMode="auto">
            <a:xfrm>
              <a:off x="3402" y="1062"/>
              <a:ext cx="36" cy="51"/>
            </a:xfrm>
            <a:custGeom>
              <a:avLst/>
              <a:gdLst>
                <a:gd name="T0" fmla="*/ 0 w 36"/>
                <a:gd name="T1" fmla="*/ 51 h 51"/>
                <a:gd name="T2" fmla="*/ 36 w 36"/>
                <a:gd name="T3" fmla="*/ 0 h 51"/>
                <a:gd name="T4" fmla="*/ 0 60000 65536"/>
                <a:gd name="T5" fmla="*/ 0 60000 65536"/>
                <a:gd name="T6" fmla="*/ 0 w 36"/>
                <a:gd name="T7" fmla="*/ 0 h 51"/>
                <a:gd name="T8" fmla="*/ 36 w 36"/>
                <a:gd name="T9" fmla="*/ 51 h 5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51">
                  <a:moveTo>
                    <a:pt x="0" y="51"/>
                  </a:moveTo>
                  <a:lnTo>
                    <a:pt x="3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3" name="Freeform 59"/>
            <p:cNvSpPr>
              <a:spLocks/>
            </p:cNvSpPr>
            <p:nvPr/>
          </p:nvSpPr>
          <p:spPr bwMode="auto">
            <a:xfrm>
              <a:off x="3258" y="984"/>
              <a:ext cx="33" cy="60"/>
            </a:xfrm>
            <a:custGeom>
              <a:avLst/>
              <a:gdLst>
                <a:gd name="T0" fmla="*/ 0 w 33"/>
                <a:gd name="T1" fmla="*/ 60 h 60"/>
                <a:gd name="T2" fmla="*/ 33 w 33"/>
                <a:gd name="T3" fmla="*/ 0 h 60"/>
                <a:gd name="T4" fmla="*/ 0 60000 65536"/>
                <a:gd name="T5" fmla="*/ 0 60000 65536"/>
                <a:gd name="T6" fmla="*/ 0 w 33"/>
                <a:gd name="T7" fmla="*/ 0 h 60"/>
                <a:gd name="T8" fmla="*/ 33 w 33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60">
                  <a:moveTo>
                    <a:pt x="0" y="60"/>
                  </a:moveTo>
                  <a:lnTo>
                    <a:pt x="3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4" name="Freeform 60"/>
            <p:cNvSpPr>
              <a:spLocks/>
            </p:cNvSpPr>
            <p:nvPr/>
          </p:nvSpPr>
          <p:spPr bwMode="auto">
            <a:xfrm>
              <a:off x="3114" y="885"/>
              <a:ext cx="29" cy="66"/>
            </a:xfrm>
            <a:custGeom>
              <a:avLst/>
              <a:gdLst>
                <a:gd name="T0" fmla="*/ 0 w 29"/>
                <a:gd name="T1" fmla="*/ 66 h 66"/>
                <a:gd name="T2" fmla="*/ 29 w 29"/>
                <a:gd name="T3" fmla="*/ 0 h 66"/>
                <a:gd name="T4" fmla="*/ 0 60000 65536"/>
                <a:gd name="T5" fmla="*/ 0 60000 65536"/>
                <a:gd name="T6" fmla="*/ 0 w 29"/>
                <a:gd name="T7" fmla="*/ 0 h 66"/>
                <a:gd name="T8" fmla="*/ 29 w 29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66">
                  <a:moveTo>
                    <a:pt x="0" y="66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5" name="Freeform 61"/>
            <p:cNvSpPr>
              <a:spLocks/>
            </p:cNvSpPr>
            <p:nvPr/>
          </p:nvSpPr>
          <p:spPr bwMode="auto">
            <a:xfrm>
              <a:off x="2949" y="837"/>
              <a:ext cx="21" cy="66"/>
            </a:xfrm>
            <a:custGeom>
              <a:avLst/>
              <a:gdLst>
                <a:gd name="T0" fmla="*/ 0 w 21"/>
                <a:gd name="T1" fmla="*/ 66 h 66"/>
                <a:gd name="T2" fmla="*/ 21 w 21"/>
                <a:gd name="T3" fmla="*/ 0 h 66"/>
                <a:gd name="T4" fmla="*/ 0 60000 65536"/>
                <a:gd name="T5" fmla="*/ 0 60000 65536"/>
                <a:gd name="T6" fmla="*/ 0 w 21"/>
                <a:gd name="T7" fmla="*/ 0 h 66"/>
                <a:gd name="T8" fmla="*/ 21 w 21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66">
                  <a:moveTo>
                    <a:pt x="0" y="66"/>
                  </a:moveTo>
                  <a:lnTo>
                    <a:pt x="21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6" name="Freeform 62"/>
            <p:cNvSpPr>
              <a:spLocks/>
            </p:cNvSpPr>
            <p:nvPr/>
          </p:nvSpPr>
          <p:spPr bwMode="auto">
            <a:xfrm>
              <a:off x="2781" y="780"/>
              <a:ext cx="6" cy="57"/>
            </a:xfrm>
            <a:custGeom>
              <a:avLst/>
              <a:gdLst>
                <a:gd name="T0" fmla="*/ 0 w 6"/>
                <a:gd name="T1" fmla="*/ 57 h 57"/>
                <a:gd name="T2" fmla="*/ 6 w 6"/>
                <a:gd name="T3" fmla="*/ 0 h 57"/>
                <a:gd name="T4" fmla="*/ 0 60000 65536"/>
                <a:gd name="T5" fmla="*/ 0 60000 65536"/>
                <a:gd name="T6" fmla="*/ 0 w 6"/>
                <a:gd name="T7" fmla="*/ 0 h 57"/>
                <a:gd name="T8" fmla="*/ 6 w 6"/>
                <a:gd name="T9" fmla="*/ 57 h 5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57">
                  <a:moveTo>
                    <a:pt x="0" y="57"/>
                  </a:moveTo>
                  <a:lnTo>
                    <a:pt x="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7" name="Freeform 63"/>
            <p:cNvSpPr>
              <a:spLocks/>
            </p:cNvSpPr>
            <p:nvPr/>
          </p:nvSpPr>
          <p:spPr bwMode="auto">
            <a:xfrm>
              <a:off x="2610" y="756"/>
              <a:ext cx="3" cy="87"/>
            </a:xfrm>
            <a:custGeom>
              <a:avLst/>
              <a:gdLst>
                <a:gd name="T0" fmla="*/ 0 w 3"/>
                <a:gd name="T1" fmla="*/ 87 h 87"/>
                <a:gd name="T2" fmla="*/ 3 w 3"/>
                <a:gd name="T3" fmla="*/ 0 h 87"/>
                <a:gd name="T4" fmla="*/ 0 60000 65536"/>
                <a:gd name="T5" fmla="*/ 0 60000 65536"/>
                <a:gd name="T6" fmla="*/ 0 w 3"/>
                <a:gd name="T7" fmla="*/ 0 h 87"/>
                <a:gd name="T8" fmla="*/ 3 w 3"/>
                <a:gd name="T9" fmla="*/ 87 h 8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87">
                  <a:moveTo>
                    <a:pt x="0" y="87"/>
                  </a:moveTo>
                  <a:lnTo>
                    <a:pt x="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8" name="Freeform 64"/>
            <p:cNvSpPr>
              <a:spLocks/>
            </p:cNvSpPr>
            <p:nvPr/>
          </p:nvSpPr>
          <p:spPr bwMode="auto">
            <a:xfrm>
              <a:off x="2013" y="813"/>
              <a:ext cx="18" cy="78"/>
            </a:xfrm>
            <a:custGeom>
              <a:avLst/>
              <a:gdLst>
                <a:gd name="T0" fmla="*/ 18 w 18"/>
                <a:gd name="T1" fmla="*/ 78 h 78"/>
                <a:gd name="T2" fmla="*/ 0 w 18"/>
                <a:gd name="T3" fmla="*/ 0 h 78"/>
                <a:gd name="T4" fmla="*/ 0 60000 65536"/>
                <a:gd name="T5" fmla="*/ 0 60000 65536"/>
                <a:gd name="T6" fmla="*/ 0 w 18"/>
                <a:gd name="T7" fmla="*/ 0 h 78"/>
                <a:gd name="T8" fmla="*/ 18 w 18"/>
                <a:gd name="T9" fmla="*/ 78 h 7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78">
                  <a:moveTo>
                    <a:pt x="18" y="7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9" name="Freeform 65"/>
            <p:cNvSpPr>
              <a:spLocks/>
            </p:cNvSpPr>
            <p:nvPr/>
          </p:nvSpPr>
          <p:spPr bwMode="auto">
            <a:xfrm>
              <a:off x="1854" y="864"/>
              <a:ext cx="15" cy="60"/>
            </a:xfrm>
            <a:custGeom>
              <a:avLst/>
              <a:gdLst>
                <a:gd name="T0" fmla="*/ 15 w 15"/>
                <a:gd name="T1" fmla="*/ 60 h 60"/>
                <a:gd name="T2" fmla="*/ 0 w 15"/>
                <a:gd name="T3" fmla="*/ 0 h 60"/>
                <a:gd name="T4" fmla="*/ 0 60000 65536"/>
                <a:gd name="T5" fmla="*/ 0 60000 65536"/>
                <a:gd name="T6" fmla="*/ 0 w 15"/>
                <a:gd name="T7" fmla="*/ 0 h 60"/>
                <a:gd name="T8" fmla="*/ 15 w 15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" h="60">
                  <a:moveTo>
                    <a:pt x="15" y="6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0" name="Freeform 66"/>
            <p:cNvSpPr>
              <a:spLocks/>
            </p:cNvSpPr>
            <p:nvPr/>
          </p:nvSpPr>
          <p:spPr bwMode="auto">
            <a:xfrm>
              <a:off x="2337" y="774"/>
              <a:ext cx="3" cy="69"/>
            </a:xfrm>
            <a:custGeom>
              <a:avLst/>
              <a:gdLst>
                <a:gd name="T0" fmla="*/ 3 w 3"/>
                <a:gd name="T1" fmla="*/ 69 h 69"/>
                <a:gd name="T2" fmla="*/ 0 w 3"/>
                <a:gd name="T3" fmla="*/ 0 h 69"/>
                <a:gd name="T4" fmla="*/ 0 60000 65536"/>
                <a:gd name="T5" fmla="*/ 0 60000 65536"/>
                <a:gd name="T6" fmla="*/ 0 w 3"/>
                <a:gd name="T7" fmla="*/ 0 h 69"/>
                <a:gd name="T8" fmla="*/ 3 w 3"/>
                <a:gd name="T9" fmla="*/ 69 h 6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69">
                  <a:moveTo>
                    <a:pt x="3" y="6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1" name="Freeform 67"/>
            <p:cNvSpPr>
              <a:spLocks/>
            </p:cNvSpPr>
            <p:nvPr/>
          </p:nvSpPr>
          <p:spPr bwMode="auto">
            <a:xfrm>
              <a:off x="2178" y="792"/>
              <a:ext cx="6" cy="42"/>
            </a:xfrm>
            <a:custGeom>
              <a:avLst/>
              <a:gdLst>
                <a:gd name="T0" fmla="*/ 6 w 6"/>
                <a:gd name="T1" fmla="*/ 42 h 42"/>
                <a:gd name="T2" fmla="*/ 0 w 6"/>
                <a:gd name="T3" fmla="*/ 0 h 42"/>
                <a:gd name="T4" fmla="*/ 0 60000 65536"/>
                <a:gd name="T5" fmla="*/ 0 60000 65536"/>
                <a:gd name="T6" fmla="*/ 0 w 6"/>
                <a:gd name="T7" fmla="*/ 0 h 42"/>
                <a:gd name="T8" fmla="*/ 6 w 6"/>
                <a:gd name="T9" fmla="*/ 42 h 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42">
                  <a:moveTo>
                    <a:pt x="6" y="4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2" name="Freeform 68"/>
            <p:cNvSpPr>
              <a:spLocks/>
            </p:cNvSpPr>
            <p:nvPr/>
          </p:nvSpPr>
          <p:spPr bwMode="auto">
            <a:xfrm>
              <a:off x="1701" y="935"/>
              <a:ext cx="21" cy="46"/>
            </a:xfrm>
            <a:custGeom>
              <a:avLst/>
              <a:gdLst>
                <a:gd name="T0" fmla="*/ 21 w 21"/>
                <a:gd name="T1" fmla="*/ 46 h 46"/>
                <a:gd name="T2" fmla="*/ 0 w 21"/>
                <a:gd name="T3" fmla="*/ 0 h 46"/>
                <a:gd name="T4" fmla="*/ 0 60000 65536"/>
                <a:gd name="T5" fmla="*/ 0 60000 65536"/>
                <a:gd name="T6" fmla="*/ 0 w 21"/>
                <a:gd name="T7" fmla="*/ 0 h 46"/>
                <a:gd name="T8" fmla="*/ 21 w 21"/>
                <a:gd name="T9" fmla="*/ 46 h 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46">
                  <a:moveTo>
                    <a:pt x="21" y="4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3" name="Freeform 69"/>
            <p:cNvSpPr>
              <a:spLocks/>
            </p:cNvSpPr>
            <p:nvPr/>
          </p:nvSpPr>
          <p:spPr bwMode="auto">
            <a:xfrm>
              <a:off x="1578" y="984"/>
              <a:ext cx="24" cy="54"/>
            </a:xfrm>
            <a:custGeom>
              <a:avLst/>
              <a:gdLst>
                <a:gd name="T0" fmla="*/ 24 w 24"/>
                <a:gd name="T1" fmla="*/ 54 h 54"/>
                <a:gd name="T2" fmla="*/ 0 w 24"/>
                <a:gd name="T3" fmla="*/ 0 h 54"/>
                <a:gd name="T4" fmla="*/ 0 60000 65536"/>
                <a:gd name="T5" fmla="*/ 0 60000 65536"/>
                <a:gd name="T6" fmla="*/ 0 w 24"/>
                <a:gd name="T7" fmla="*/ 0 h 54"/>
                <a:gd name="T8" fmla="*/ 24 w 24"/>
                <a:gd name="T9" fmla="*/ 54 h 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54">
                  <a:moveTo>
                    <a:pt x="24" y="5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4" name="Freeform 70"/>
            <p:cNvSpPr>
              <a:spLocks/>
            </p:cNvSpPr>
            <p:nvPr/>
          </p:nvSpPr>
          <p:spPr bwMode="auto">
            <a:xfrm>
              <a:off x="1429" y="1071"/>
              <a:ext cx="44" cy="69"/>
            </a:xfrm>
            <a:custGeom>
              <a:avLst/>
              <a:gdLst>
                <a:gd name="T0" fmla="*/ 44 w 44"/>
                <a:gd name="T1" fmla="*/ 69 h 69"/>
                <a:gd name="T2" fmla="*/ 0 w 44"/>
                <a:gd name="T3" fmla="*/ 0 h 69"/>
                <a:gd name="T4" fmla="*/ 0 60000 65536"/>
                <a:gd name="T5" fmla="*/ 0 60000 65536"/>
                <a:gd name="T6" fmla="*/ 0 w 44"/>
                <a:gd name="T7" fmla="*/ 0 h 69"/>
                <a:gd name="T8" fmla="*/ 44 w 44"/>
                <a:gd name="T9" fmla="*/ 69 h 6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4" h="69">
                  <a:moveTo>
                    <a:pt x="44" y="6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5" name="Freeform 71"/>
            <p:cNvSpPr>
              <a:spLocks/>
            </p:cNvSpPr>
            <p:nvPr/>
          </p:nvSpPr>
          <p:spPr bwMode="auto">
            <a:xfrm>
              <a:off x="1290" y="1188"/>
              <a:ext cx="36" cy="39"/>
            </a:xfrm>
            <a:custGeom>
              <a:avLst/>
              <a:gdLst>
                <a:gd name="T0" fmla="*/ 36 w 36"/>
                <a:gd name="T1" fmla="*/ 39 h 39"/>
                <a:gd name="T2" fmla="*/ 0 w 36"/>
                <a:gd name="T3" fmla="*/ 0 h 39"/>
                <a:gd name="T4" fmla="*/ 0 60000 65536"/>
                <a:gd name="T5" fmla="*/ 0 60000 65536"/>
                <a:gd name="T6" fmla="*/ 0 w 36"/>
                <a:gd name="T7" fmla="*/ 0 h 39"/>
                <a:gd name="T8" fmla="*/ 36 w 36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39">
                  <a:moveTo>
                    <a:pt x="36" y="3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6" name="Freeform 72"/>
            <p:cNvSpPr>
              <a:spLocks/>
            </p:cNvSpPr>
            <p:nvPr/>
          </p:nvSpPr>
          <p:spPr bwMode="auto">
            <a:xfrm>
              <a:off x="1200" y="1278"/>
              <a:ext cx="36" cy="36"/>
            </a:xfrm>
            <a:custGeom>
              <a:avLst/>
              <a:gdLst>
                <a:gd name="T0" fmla="*/ 36 w 36"/>
                <a:gd name="T1" fmla="*/ 36 h 36"/>
                <a:gd name="T2" fmla="*/ 0 w 36"/>
                <a:gd name="T3" fmla="*/ 0 h 36"/>
                <a:gd name="T4" fmla="*/ 0 60000 65536"/>
                <a:gd name="T5" fmla="*/ 0 60000 65536"/>
                <a:gd name="T6" fmla="*/ 0 w 36"/>
                <a:gd name="T7" fmla="*/ 0 h 36"/>
                <a:gd name="T8" fmla="*/ 36 w 36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36">
                  <a:moveTo>
                    <a:pt x="36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7" name="Freeform 73"/>
            <p:cNvSpPr>
              <a:spLocks/>
            </p:cNvSpPr>
            <p:nvPr/>
          </p:nvSpPr>
          <p:spPr bwMode="auto">
            <a:xfrm>
              <a:off x="1104" y="1365"/>
              <a:ext cx="36" cy="45"/>
            </a:xfrm>
            <a:custGeom>
              <a:avLst/>
              <a:gdLst>
                <a:gd name="T0" fmla="*/ 36 w 36"/>
                <a:gd name="T1" fmla="*/ 45 h 45"/>
                <a:gd name="T2" fmla="*/ 0 w 36"/>
                <a:gd name="T3" fmla="*/ 0 h 45"/>
                <a:gd name="T4" fmla="*/ 0 60000 65536"/>
                <a:gd name="T5" fmla="*/ 0 60000 65536"/>
                <a:gd name="T6" fmla="*/ 0 w 36"/>
                <a:gd name="T7" fmla="*/ 0 h 45"/>
                <a:gd name="T8" fmla="*/ 36 w 36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45">
                  <a:moveTo>
                    <a:pt x="36" y="4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8" name="Freeform 74"/>
            <p:cNvSpPr>
              <a:spLocks/>
            </p:cNvSpPr>
            <p:nvPr/>
          </p:nvSpPr>
          <p:spPr bwMode="auto">
            <a:xfrm>
              <a:off x="1020" y="1480"/>
              <a:ext cx="48" cy="35"/>
            </a:xfrm>
            <a:custGeom>
              <a:avLst/>
              <a:gdLst>
                <a:gd name="T0" fmla="*/ 48 w 48"/>
                <a:gd name="T1" fmla="*/ 35 h 35"/>
                <a:gd name="T2" fmla="*/ 0 w 48"/>
                <a:gd name="T3" fmla="*/ 0 h 35"/>
                <a:gd name="T4" fmla="*/ 0 60000 65536"/>
                <a:gd name="T5" fmla="*/ 0 60000 65536"/>
                <a:gd name="T6" fmla="*/ 0 w 48"/>
                <a:gd name="T7" fmla="*/ 0 h 35"/>
                <a:gd name="T8" fmla="*/ 48 w 48"/>
                <a:gd name="T9" fmla="*/ 35 h 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35">
                  <a:moveTo>
                    <a:pt x="48" y="3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9" name="Freeform 75"/>
            <p:cNvSpPr>
              <a:spLocks/>
            </p:cNvSpPr>
            <p:nvPr/>
          </p:nvSpPr>
          <p:spPr bwMode="auto">
            <a:xfrm>
              <a:off x="915" y="1605"/>
              <a:ext cx="57" cy="36"/>
            </a:xfrm>
            <a:custGeom>
              <a:avLst/>
              <a:gdLst>
                <a:gd name="T0" fmla="*/ 57 w 57"/>
                <a:gd name="T1" fmla="*/ 36 h 36"/>
                <a:gd name="T2" fmla="*/ 0 w 57"/>
                <a:gd name="T3" fmla="*/ 0 h 36"/>
                <a:gd name="T4" fmla="*/ 0 60000 65536"/>
                <a:gd name="T5" fmla="*/ 0 60000 65536"/>
                <a:gd name="T6" fmla="*/ 0 w 57"/>
                <a:gd name="T7" fmla="*/ 0 h 36"/>
                <a:gd name="T8" fmla="*/ 57 w 57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36">
                  <a:moveTo>
                    <a:pt x="57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0" name="Freeform 76"/>
            <p:cNvSpPr>
              <a:spLocks/>
            </p:cNvSpPr>
            <p:nvPr/>
          </p:nvSpPr>
          <p:spPr bwMode="auto">
            <a:xfrm>
              <a:off x="839" y="1752"/>
              <a:ext cx="57" cy="36"/>
            </a:xfrm>
            <a:custGeom>
              <a:avLst/>
              <a:gdLst>
                <a:gd name="T0" fmla="*/ 57 w 57"/>
                <a:gd name="T1" fmla="*/ 36 h 36"/>
                <a:gd name="T2" fmla="*/ 0 w 57"/>
                <a:gd name="T3" fmla="*/ 0 h 36"/>
                <a:gd name="T4" fmla="*/ 0 60000 65536"/>
                <a:gd name="T5" fmla="*/ 0 60000 65536"/>
                <a:gd name="T6" fmla="*/ 0 w 57"/>
                <a:gd name="T7" fmla="*/ 0 h 36"/>
                <a:gd name="T8" fmla="*/ 57 w 57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36">
                  <a:moveTo>
                    <a:pt x="57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1" name="Freeform 77"/>
            <p:cNvSpPr>
              <a:spLocks/>
            </p:cNvSpPr>
            <p:nvPr/>
          </p:nvSpPr>
          <p:spPr bwMode="auto">
            <a:xfrm>
              <a:off x="759" y="1887"/>
              <a:ext cx="63" cy="24"/>
            </a:xfrm>
            <a:custGeom>
              <a:avLst/>
              <a:gdLst>
                <a:gd name="T0" fmla="*/ 63 w 63"/>
                <a:gd name="T1" fmla="*/ 24 h 24"/>
                <a:gd name="T2" fmla="*/ 0 w 63"/>
                <a:gd name="T3" fmla="*/ 0 h 24"/>
                <a:gd name="T4" fmla="*/ 0 60000 65536"/>
                <a:gd name="T5" fmla="*/ 0 60000 65536"/>
                <a:gd name="T6" fmla="*/ 0 w 63"/>
                <a:gd name="T7" fmla="*/ 0 h 24"/>
                <a:gd name="T8" fmla="*/ 63 w 63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24">
                  <a:moveTo>
                    <a:pt x="63" y="2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2" name="Freeform 78"/>
            <p:cNvSpPr>
              <a:spLocks/>
            </p:cNvSpPr>
            <p:nvPr/>
          </p:nvSpPr>
          <p:spPr bwMode="auto">
            <a:xfrm>
              <a:off x="735" y="2037"/>
              <a:ext cx="57" cy="21"/>
            </a:xfrm>
            <a:custGeom>
              <a:avLst/>
              <a:gdLst>
                <a:gd name="T0" fmla="*/ 57 w 57"/>
                <a:gd name="T1" fmla="*/ 21 h 21"/>
                <a:gd name="T2" fmla="*/ 0 w 57"/>
                <a:gd name="T3" fmla="*/ 0 h 21"/>
                <a:gd name="T4" fmla="*/ 0 60000 65536"/>
                <a:gd name="T5" fmla="*/ 0 60000 65536"/>
                <a:gd name="T6" fmla="*/ 0 w 57"/>
                <a:gd name="T7" fmla="*/ 0 h 21"/>
                <a:gd name="T8" fmla="*/ 57 w 57"/>
                <a:gd name="T9" fmla="*/ 21 h 2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21">
                  <a:moveTo>
                    <a:pt x="57" y="21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3" name="Freeform 79"/>
            <p:cNvSpPr>
              <a:spLocks/>
            </p:cNvSpPr>
            <p:nvPr/>
          </p:nvSpPr>
          <p:spPr bwMode="auto">
            <a:xfrm>
              <a:off x="681" y="2178"/>
              <a:ext cx="79" cy="18"/>
            </a:xfrm>
            <a:custGeom>
              <a:avLst/>
              <a:gdLst>
                <a:gd name="T0" fmla="*/ 79 w 79"/>
                <a:gd name="T1" fmla="*/ 18 h 18"/>
                <a:gd name="T2" fmla="*/ 0 w 79"/>
                <a:gd name="T3" fmla="*/ 0 h 18"/>
                <a:gd name="T4" fmla="*/ 0 60000 65536"/>
                <a:gd name="T5" fmla="*/ 0 60000 65536"/>
                <a:gd name="T6" fmla="*/ 0 w 79"/>
                <a:gd name="T7" fmla="*/ 0 h 18"/>
                <a:gd name="T8" fmla="*/ 79 w 79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" h="18">
                  <a:moveTo>
                    <a:pt x="79" y="1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4" name="Freeform 80"/>
            <p:cNvSpPr>
              <a:spLocks/>
            </p:cNvSpPr>
            <p:nvPr/>
          </p:nvSpPr>
          <p:spPr bwMode="auto">
            <a:xfrm>
              <a:off x="651" y="2340"/>
              <a:ext cx="69" cy="12"/>
            </a:xfrm>
            <a:custGeom>
              <a:avLst/>
              <a:gdLst>
                <a:gd name="T0" fmla="*/ 69 w 69"/>
                <a:gd name="T1" fmla="*/ 12 h 12"/>
                <a:gd name="T2" fmla="*/ 0 w 69"/>
                <a:gd name="T3" fmla="*/ 0 h 12"/>
                <a:gd name="T4" fmla="*/ 0 60000 65536"/>
                <a:gd name="T5" fmla="*/ 0 60000 65536"/>
                <a:gd name="T6" fmla="*/ 0 w 69"/>
                <a:gd name="T7" fmla="*/ 0 h 12"/>
                <a:gd name="T8" fmla="*/ 69 w 69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9" h="12">
                  <a:moveTo>
                    <a:pt x="69" y="1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201" name="Freeform 81"/>
          <p:cNvSpPr>
            <a:spLocks/>
          </p:cNvSpPr>
          <p:nvPr/>
        </p:nvSpPr>
        <p:spPr bwMode="auto">
          <a:xfrm>
            <a:off x="4178300" y="5273675"/>
            <a:ext cx="3986213" cy="34925"/>
          </a:xfrm>
          <a:custGeom>
            <a:avLst/>
            <a:gdLst>
              <a:gd name="T0" fmla="*/ 2147483647 w 2511"/>
              <a:gd name="T1" fmla="*/ 0 h 22"/>
              <a:gd name="T2" fmla="*/ 0 w 2511"/>
              <a:gd name="T3" fmla="*/ 2147483647 h 22"/>
              <a:gd name="T4" fmla="*/ 0 w 2511"/>
              <a:gd name="T5" fmla="*/ 2147483647 h 22"/>
              <a:gd name="T6" fmla="*/ 0 60000 65536"/>
              <a:gd name="T7" fmla="*/ 0 60000 65536"/>
              <a:gd name="T8" fmla="*/ 0 60000 65536"/>
              <a:gd name="T9" fmla="*/ 0 w 2511"/>
              <a:gd name="T10" fmla="*/ 0 h 22"/>
              <a:gd name="T11" fmla="*/ 2511 w 2511"/>
              <a:gd name="T12" fmla="*/ 22 h 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11" h="22">
                <a:moveTo>
                  <a:pt x="2511" y="0"/>
                </a:moveTo>
                <a:lnTo>
                  <a:pt x="0" y="14"/>
                </a:lnTo>
                <a:lnTo>
                  <a:pt x="0" y="22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 type="none" w="lg" len="lg"/>
            <a:tailEnd type="oval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202" name="Text Box 82"/>
          <p:cNvSpPr txBox="1">
            <a:spLocks noChangeArrowheads="1"/>
          </p:cNvSpPr>
          <p:nvPr/>
        </p:nvSpPr>
        <p:spPr bwMode="auto">
          <a:xfrm>
            <a:off x="5364163" y="765175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Arial" charset="0"/>
              </a:rPr>
              <a:t>А</a:t>
            </a:r>
          </a:p>
        </p:txBody>
      </p:sp>
      <p:sp>
        <p:nvSpPr>
          <p:cNvPr id="5208" name="Text Box 88"/>
          <p:cNvSpPr txBox="1">
            <a:spLocks noChangeArrowheads="1"/>
          </p:cNvSpPr>
          <p:nvPr/>
        </p:nvSpPr>
        <p:spPr bwMode="auto">
          <a:xfrm rot="-2108051">
            <a:off x="4500563" y="3486150"/>
            <a:ext cx="3190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Б и с с е к т р и с а </a:t>
            </a:r>
          </a:p>
        </p:txBody>
      </p:sp>
      <p:sp>
        <p:nvSpPr>
          <p:cNvPr id="5209" name="Freeform 89"/>
          <p:cNvSpPr>
            <a:spLocks/>
          </p:cNvSpPr>
          <p:nvPr/>
        </p:nvSpPr>
        <p:spPr bwMode="auto">
          <a:xfrm>
            <a:off x="6413500" y="3606800"/>
            <a:ext cx="317500" cy="190500"/>
          </a:xfrm>
          <a:custGeom>
            <a:avLst/>
            <a:gdLst>
              <a:gd name="T0" fmla="*/ 2147483647 w 200"/>
              <a:gd name="T1" fmla="*/ 0 h 120"/>
              <a:gd name="T2" fmla="*/ 0 w 200"/>
              <a:gd name="T3" fmla="*/ 2147483647 h 120"/>
              <a:gd name="T4" fmla="*/ 0 60000 65536"/>
              <a:gd name="T5" fmla="*/ 0 60000 65536"/>
              <a:gd name="T6" fmla="*/ 0 w 200"/>
              <a:gd name="T7" fmla="*/ 0 h 120"/>
              <a:gd name="T8" fmla="*/ 200 w 200"/>
              <a:gd name="T9" fmla="*/ 120 h 1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0" h="120">
                <a:moveTo>
                  <a:pt x="200" y="0"/>
                </a:moveTo>
                <a:lnTo>
                  <a:pt x="0" y="120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10" name="Line 90"/>
          <p:cNvSpPr>
            <a:spLocks noChangeShapeType="1"/>
          </p:cNvSpPr>
          <p:nvPr/>
        </p:nvSpPr>
        <p:spPr bwMode="auto">
          <a:xfrm flipV="1">
            <a:off x="4211638" y="836613"/>
            <a:ext cx="1800225" cy="44640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91"/>
          <p:cNvGrpSpPr>
            <a:grpSpLocks/>
          </p:cNvGrpSpPr>
          <p:nvPr/>
        </p:nvGrpSpPr>
        <p:grpSpPr bwMode="auto">
          <a:xfrm rot="8762791">
            <a:off x="3348038" y="3789363"/>
            <a:ext cx="6196012" cy="646112"/>
            <a:chOff x="974" y="2304"/>
            <a:chExt cx="3903" cy="397"/>
          </a:xfrm>
        </p:grpSpPr>
        <p:sp>
          <p:nvSpPr>
            <p:cNvPr id="12313" name="Freeform 92" descr="Папирус"/>
            <p:cNvSpPr>
              <a:spLocks/>
            </p:cNvSpPr>
            <p:nvPr/>
          </p:nvSpPr>
          <p:spPr bwMode="auto">
            <a:xfrm>
              <a:off x="976" y="2304"/>
              <a:ext cx="3880" cy="344"/>
            </a:xfrm>
            <a:custGeom>
              <a:avLst/>
              <a:gdLst>
                <a:gd name="T0" fmla="*/ 0 w 3880"/>
                <a:gd name="T1" fmla="*/ 0 h 344"/>
                <a:gd name="T2" fmla="*/ 0 w 3880"/>
                <a:gd name="T3" fmla="*/ 344 h 344"/>
                <a:gd name="T4" fmla="*/ 3872 w 3880"/>
                <a:gd name="T5" fmla="*/ 344 h 344"/>
                <a:gd name="T6" fmla="*/ 3880 w 3880"/>
                <a:gd name="T7" fmla="*/ 0 h 344"/>
                <a:gd name="T8" fmla="*/ 0 w 3880"/>
                <a:gd name="T9" fmla="*/ 0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80"/>
                <a:gd name="T16" fmla="*/ 0 h 344"/>
                <a:gd name="T17" fmla="*/ 3880 w 3880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80" h="344">
                  <a:moveTo>
                    <a:pt x="0" y="0"/>
                  </a:moveTo>
                  <a:lnTo>
                    <a:pt x="0" y="344"/>
                  </a:lnTo>
                  <a:lnTo>
                    <a:pt x="3872" y="344"/>
                  </a:lnTo>
                  <a:lnTo>
                    <a:pt x="388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 cstate="print"/>
              <a:srcRect/>
              <a:tile tx="0" ty="0" sx="100000" sy="100000" flip="none" algn="tl"/>
            </a:blip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2314" name="Oval 93"/>
            <p:cNvSpPr>
              <a:spLocks noChangeArrowheads="1"/>
            </p:cNvSpPr>
            <p:nvPr/>
          </p:nvSpPr>
          <p:spPr bwMode="auto">
            <a:xfrm rot="-4023734">
              <a:off x="1155" y="2433"/>
              <a:ext cx="91" cy="8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5" name="Text Box 94"/>
            <p:cNvSpPr txBox="1">
              <a:spLocks noChangeArrowheads="1"/>
            </p:cNvSpPr>
            <p:nvPr/>
          </p:nvSpPr>
          <p:spPr bwMode="auto">
            <a:xfrm>
              <a:off x="975" y="2513"/>
              <a:ext cx="3902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endParaRPr lang="ru-RU" sz="9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316" name="Text Box 95"/>
            <p:cNvSpPr txBox="1">
              <a:spLocks noChangeArrowheads="1"/>
            </p:cNvSpPr>
            <p:nvPr/>
          </p:nvSpPr>
          <p:spPr bwMode="auto">
            <a:xfrm>
              <a:off x="974" y="2432"/>
              <a:ext cx="3903" cy="1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0       1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2       3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4        5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6        7        8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9       10      11      12       13      14      15      16      17</a:t>
              </a:r>
              <a:endParaRPr lang="ru-RU" sz="900" b="1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5216" name="Line 96"/>
          <p:cNvSpPr>
            <a:spLocks noChangeShapeType="1"/>
          </p:cNvSpPr>
          <p:nvPr/>
        </p:nvSpPr>
        <p:spPr bwMode="auto">
          <a:xfrm flipV="1">
            <a:off x="4211638" y="2708275"/>
            <a:ext cx="3816350" cy="25923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97"/>
          <p:cNvGrpSpPr>
            <a:grpSpLocks/>
          </p:cNvGrpSpPr>
          <p:nvPr/>
        </p:nvGrpSpPr>
        <p:grpSpPr bwMode="auto">
          <a:xfrm rot="18469322" flipH="1">
            <a:off x="5472906" y="1664494"/>
            <a:ext cx="3205163" cy="1406525"/>
            <a:chOff x="763" y="1945"/>
            <a:chExt cx="2019" cy="886"/>
          </a:xfrm>
        </p:grpSpPr>
        <p:sp>
          <p:nvSpPr>
            <p:cNvPr id="12307" name="Freeform 98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>
                <a:gd name="T0" fmla="*/ 0 w 1252"/>
                <a:gd name="T1" fmla="*/ 1 h 3125"/>
                <a:gd name="T2" fmla="*/ 1 w 1252"/>
                <a:gd name="T3" fmla="*/ 0 h 3125"/>
                <a:gd name="T4" fmla="*/ 2 w 1252"/>
                <a:gd name="T5" fmla="*/ 1 h 3125"/>
                <a:gd name="T6" fmla="*/ 2 w 1252"/>
                <a:gd name="T7" fmla="*/ 1 h 3125"/>
                <a:gd name="T8" fmla="*/ 2 w 1252"/>
                <a:gd name="T9" fmla="*/ 1 h 3125"/>
                <a:gd name="T10" fmla="*/ 0 w 1252"/>
                <a:gd name="T11" fmla="*/ 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 rot="-3316674">
              <a:off x="2483" y="2398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9" name="Freeform 100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>
                <a:gd name="T0" fmla="*/ 1 w 121"/>
                <a:gd name="T1" fmla="*/ 0 h 230"/>
                <a:gd name="T2" fmla="*/ 0 w 121"/>
                <a:gd name="T3" fmla="*/ 1 h 230"/>
                <a:gd name="T4" fmla="*/ 1 w 121"/>
                <a:gd name="T5" fmla="*/ 1 h 230"/>
                <a:gd name="T6" fmla="*/ 1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310" name="Group 101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12311" name="Freeform 102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>
                  <a:gd name="T0" fmla="*/ 1 w 1094"/>
                  <a:gd name="T1" fmla="*/ 1 h 2612"/>
                  <a:gd name="T2" fmla="*/ 2 w 1094"/>
                  <a:gd name="T3" fmla="*/ 1 h 2612"/>
                  <a:gd name="T4" fmla="*/ 2 w 1094"/>
                  <a:gd name="T5" fmla="*/ 1 h 2612"/>
                  <a:gd name="T6" fmla="*/ 1 w 1094"/>
                  <a:gd name="T7" fmla="*/ 0 h 2612"/>
                  <a:gd name="T8" fmla="*/ 0 w 1094"/>
                  <a:gd name="T9" fmla="*/ 1 h 2612"/>
                  <a:gd name="T10" fmla="*/ 2 w 1094"/>
                  <a:gd name="T11" fmla="*/ 1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2" name="Freeform 103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>
                  <a:gd name="T0" fmla="*/ 33 w 42"/>
                  <a:gd name="T1" fmla="*/ 0 h 155"/>
                  <a:gd name="T2" fmla="*/ 41 w 42"/>
                  <a:gd name="T3" fmla="*/ 48 h 155"/>
                  <a:gd name="T4" fmla="*/ 29 w 42"/>
                  <a:gd name="T5" fmla="*/ 116 h 155"/>
                  <a:gd name="T6" fmla="*/ 9 w 42"/>
                  <a:gd name="T7" fmla="*/ 152 h 155"/>
                  <a:gd name="T8" fmla="*/ 1 w 42"/>
                  <a:gd name="T9" fmla="*/ 96 h 155"/>
                  <a:gd name="T10" fmla="*/ 5 w 42"/>
                  <a:gd name="T11" fmla="*/ 52 h 155"/>
                  <a:gd name="T12" fmla="*/ 33 w 42"/>
                  <a:gd name="T13" fmla="*/ 0 h 1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"/>
                  <a:gd name="T22" fmla="*/ 0 h 155"/>
                  <a:gd name="T23" fmla="*/ 42 w 42"/>
                  <a:gd name="T24" fmla="*/ 155 h 1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pic>
        <p:nvPicPr>
          <p:cNvPr id="5224" name="Picture 104" descr="gr3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545487" flipH="1">
            <a:off x="3311525" y="2309813"/>
            <a:ext cx="777716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19"/>
          <p:cNvGrpSpPr>
            <a:grpSpLocks/>
          </p:cNvGrpSpPr>
          <p:nvPr/>
        </p:nvGrpSpPr>
        <p:grpSpPr bwMode="auto">
          <a:xfrm>
            <a:off x="2195513" y="1196975"/>
            <a:ext cx="2633662" cy="641350"/>
            <a:chOff x="1383" y="754"/>
            <a:chExt cx="1659" cy="404"/>
          </a:xfrm>
        </p:grpSpPr>
        <p:sp>
          <p:nvSpPr>
            <p:cNvPr id="12304" name="Text Box 86"/>
            <p:cNvSpPr txBox="1">
              <a:spLocks noChangeArrowheads="1"/>
            </p:cNvSpPr>
            <p:nvPr/>
          </p:nvSpPr>
          <p:spPr bwMode="auto">
            <a:xfrm>
              <a:off x="1610" y="754"/>
              <a:ext cx="14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Times New Roman" pitchFamily="18" charset="0"/>
                  <a:cs typeface="Arial" charset="0"/>
                </a:rPr>
                <a:t>А</a:t>
              </a:r>
              <a:r>
                <a:rPr lang="en-US" sz="3600" b="1">
                  <a:latin typeface="Times New Roman" pitchFamily="18" charset="0"/>
                  <a:cs typeface="Arial" charset="0"/>
                </a:rPr>
                <a:t>OB</a:t>
              </a:r>
              <a:r>
                <a:rPr lang="ru-RU" sz="3600" b="1">
                  <a:latin typeface="Times New Roman" pitchFamily="18" charset="0"/>
                  <a:cs typeface="Arial" charset="0"/>
                </a:rPr>
                <a:t> = 70</a:t>
              </a:r>
              <a:r>
                <a:rPr lang="ru-RU" sz="3600" b="1" baseline="30000">
                  <a:latin typeface="Times New Roman" pitchFamily="18" charset="0"/>
                  <a:cs typeface="Arial" charset="0"/>
                </a:rPr>
                <a:t>0</a:t>
              </a:r>
              <a:endParaRPr lang="ru-RU" sz="3600" b="1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305" name="Line 116"/>
            <p:cNvSpPr>
              <a:spLocks noChangeShapeType="1"/>
            </p:cNvSpPr>
            <p:nvPr/>
          </p:nvSpPr>
          <p:spPr bwMode="auto">
            <a:xfrm flipH="1">
              <a:off x="1383" y="845"/>
              <a:ext cx="181" cy="22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6" name="Line 117"/>
            <p:cNvSpPr>
              <a:spLocks noChangeShapeType="1"/>
            </p:cNvSpPr>
            <p:nvPr/>
          </p:nvSpPr>
          <p:spPr bwMode="auto">
            <a:xfrm>
              <a:off x="1383" y="1071"/>
              <a:ext cx="18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301" name="Text Box 120"/>
          <p:cNvSpPr txBox="1">
            <a:spLocks noChangeArrowheads="1"/>
          </p:cNvSpPr>
          <p:nvPr/>
        </p:nvSpPr>
        <p:spPr bwMode="auto">
          <a:xfrm>
            <a:off x="1023938" y="458788"/>
            <a:ext cx="7029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Что называется биссектрисой угла ?</a:t>
            </a:r>
          </a:p>
        </p:txBody>
      </p:sp>
      <p:sp>
        <p:nvSpPr>
          <p:cNvPr id="5329" name="Text Box 209"/>
          <p:cNvSpPr txBox="1">
            <a:spLocks noChangeArrowheads="1"/>
          </p:cNvSpPr>
          <p:nvPr/>
        </p:nvSpPr>
        <p:spPr bwMode="auto">
          <a:xfrm>
            <a:off x="7667625" y="5373688"/>
            <a:ext cx="4841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B</a:t>
            </a:r>
            <a:endParaRPr lang="ru-RU" sz="4000"/>
          </a:p>
        </p:txBody>
      </p:sp>
      <p:sp>
        <p:nvSpPr>
          <p:cNvPr id="5330" name="Text Box 210"/>
          <p:cNvSpPr txBox="1">
            <a:spLocks noChangeArrowheads="1"/>
          </p:cNvSpPr>
          <p:nvPr/>
        </p:nvSpPr>
        <p:spPr bwMode="auto">
          <a:xfrm>
            <a:off x="3995738" y="5343525"/>
            <a:ext cx="542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O</a:t>
            </a:r>
            <a:endParaRPr lang="ru-RU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0.04115 -0.04468 " pathEditMode="relative" rAng="0" ptsTypes="AA">
                                      <p:cBhvr>
                                        <p:cTn id="7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2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3000"/>
                                        <p:tgtEl>
                                          <p:spTgt spid="5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0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656 0.2074 L 0.15157 -0.13912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-173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3000"/>
                                        <p:tgtEl>
                                          <p:spTgt spid="5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1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5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5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1" grpId="0" animBg="1"/>
      <p:bldP spid="5202" grpId="0"/>
      <p:bldP spid="5208" grpId="0"/>
      <p:bldP spid="5209" grpId="0" animBg="1"/>
      <p:bldP spid="5210" grpId="0" animBg="1"/>
      <p:bldP spid="5216" grpId="0" animBg="1"/>
      <p:bldP spid="5329" grpId="0"/>
      <p:bldP spid="53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chemeClr val="accent2">
                  <a:alpha val="0"/>
                </a:schemeClr>
              </a:gs>
              <a:gs pos="50000">
                <a:schemeClr val="accent2">
                  <a:gamma/>
                  <a:shade val="25098"/>
                  <a:invGamma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anchor="ctr"/>
          <a:lstStyle/>
          <a:p>
            <a:pPr algn="ctr">
              <a:defRPr/>
            </a:pPr>
            <a:r>
              <a:rPr lang="ru-RU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Виды  углов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762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tx1"/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05200" y="1676400"/>
            <a:ext cx="1981200" cy="914400"/>
            <a:chOff x="144" y="672"/>
            <a:chExt cx="1248" cy="576"/>
          </a:xfrm>
        </p:grpSpPr>
        <p:sp>
          <p:nvSpPr>
            <p:cNvPr id="13355" name="Oval 5"/>
            <p:cNvSpPr>
              <a:spLocks noChangeArrowheads="1"/>
            </p:cNvSpPr>
            <p:nvPr/>
          </p:nvSpPr>
          <p:spPr bwMode="auto">
            <a:xfrm>
              <a:off x="144" y="1152"/>
              <a:ext cx="96" cy="96"/>
            </a:xfrm>
            <a:prstGeom prst="ellipse">
              <a:avLst/>
            </a:prstGeom>
            <a:solidFill>
              <a:srgbClr val="FFFF00"/>
            </a:solidFill>
            <a:ln w="2857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6" name="Line 6"/>
            <p:cNvSpPr>
              <a:spLocks noChangeShapeType="1"/>
            </p:cNvSpPr>
            <p:nvPr/>
          </p:nvSpPr>
          <p:spPr bwMode="auto">
            <a:xfrm>
              <a:off x="192" y="1200"/>
              <a:ext cx="1200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7" name="Line 7"/>
            <p:cNvSpPr>
              <a:spLocks noChangeShapeType="1"/>
            </p:cNvSpPr>
            <p:nvPr/>
          </p:nvSpPr>
          <p:spPr bwMode="auto">
            <a:xfrm flipV="1">
              <a:off x="192" y="672"/>
              <a:ext cx="1200" cy="528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0" y="19050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ОСТРЫЙ УГОЛ</a:t>
            </a:r>
          </a:p>
        </p:txBody>
      </p:sp>
      <p:graphicFrame>
        <p:nvGraphicFramePr>
          <p:cNvPr id="14384" name="Group 48"/>
          <p:cNvGraphicFramePr>
            <a:graphicFrameLocks noGrp="1"/>
          </p:cNvGraphicFramePr>
          <p:nvPr>
            <p:ph/>
          </p:nvPr>
        </p:nvGraphicFramePr>
        <p:xfrm>
          <a:off x="0" y="914400"/>
          <a:ext cx="9144000" cy="944648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Название угла</a:t>
                      </a:r>
                    </a:p>
                  </a:txBody>
                  <a:tcPr marT="45604" marB="456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Рисунок</a:t>
                      </a:r>
                    </a:p>
                  </a:txBody>
                  <a:tcPr marT="45604" marB="456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Градусная мера</a:t>
                      </a:r>
                    </a:p>
                  </a:txBody>
                  <a:tcPr marT="45604" marB="456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0" y="1524000"/>
            <a:ext cx="9144000" cy="5334000"/>
            <a:chOff x="0" y="960"/>
            <a:chExt cx="5760" cy="3360"/>
          </a:xfrm>
        </p:grpSpPr>
        <p:sp>
          <p:nvSpPr>
            <p:cNvPr id="13350" name="Line 20"/>
            <p:cNvSpPr>
              <a:spLocks noChangeShapeType="1"/>
            </p:cNvSpPr>
            <p:nvPr/>
          </p:nvSpPr>
          <p:spPr bwMode="auto">
            <a:xfrm>
              <a:off x="0" y="2544"/>
              <a:ext cx="57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Line 21"/>
            <p:cNvSpPr>
              <a:spLocks noChangeShapeType="1"/>
            </p:cNvSpPr>
            <p:nvPr/>
          </p:nvSpPr>
          <p:spPr bwMode="auto">
            <a:xfrm>
              <a:off x="0" y="1680"/>
              <a:ext cx="57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Line 22"/>
            <p:cNvSpPr>
              <a:spLocks noChangeShapeType="1"/>
            </p:cNvSpPr>
            <p:nvPr/>
          </p:nvSpPr>
          <p:spPr bwMode="auto">
            <a:xfrm>
              <a:off x="0" y="3360"/>
              <a:ext cx="57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Line 23"/>
            <p:cNvSpPr>
              <a:spLocks noChangeShapeType="1"/>
            </p:cNvSpPr>
            <p:nvPr/>
          </p:nvSpPr>
          <p:spPr bwMode="auto">
            <a:xfrm>
              <a:off x="1920" y="960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4" name="Line 24"/>
            <p:cNvSpPr>
              <a:spLocks noChangeShapeType="1"/>
            </p:cNvSpPr>
            <p:nvPr/>
          </p:nvSpPr>
          <p:spPr bwMode="auto">
            <a:xfrm>
              <a:off x="3840" y="960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61" name="AutoShape 25"/>
          <p:cNvSpPr>
            <a:spLocks noChangeArrowheads="1"/>
          </p:cNvSpPr>
          <p:nvPr/>
        </p:nvSpPr>
        <p:spPr bwMode="auto">
          <a:xfrm>
            <a:off x="0" y="31242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ПРЯМОЙ УГОЛ</a:t>
            </a:r>
          </a:p>
        </p:txBody>
      </p:sp>
      <p:sp>
        <p:nvSpPr>
          <p:cNvPr id="14362" name="AutoShape 26"/>
          <p:cNvSpPr>
            <a:spLocks noChangeArrowheads="1"/>
          </p:cNvSpPr>
          <p:nvPr/>
        </p:nvSpPr>
        <p:spPr bwMode="auto">
          <a:xfrm>
            <a:off x="0" y="44196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ТУПОЙ УГОЛ</a:t>
            </a:r>
          </a:p>
        </p:txBody>
      </p:sp>
      <p:sp>
        <p:nvSpPr>
          <p:cNvPr id="14363" name="AutoShape 27"/>
          <p:cNvSpPr>
            <a:spLocks noChangeArrowheads="1"/>
          </p:cNvSpPr>
          <p:nvPr/>
        </p:nvSpPr>
        <p:spPr bwMode="auto">
          <a:xfrm>
            <a:off x="0" y="57912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РАЗВЕРНУТЫЙ</a:t>
            </a:r>
          </a:p>
        </p:txBody>
      </p: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3505200" y="2819400"/>
            <a:ext cx="1981200" cy="1143000"/>
            <a:chOff x="2208" y="1776"/>
            <a:chExt cx="1248" cy="720"/>
          </a:xfrm>
        </p:grpSpPr>
        <p:sp>
          <p:nvSpPr>
            <p:cNvPr id="13346" name="Oval 29"/>
            <p:cNvSpPr>
              <a:spLocks noChangeArrowheads="1"/>
            </p:cNvSpPr>
            <p:nvPr/>
          </p:nvSpPr>
          <p:spPr bwMode="auto">
            <a:xfrm>
              <a:off x="2208" y="2400"/>
              <a:ext cx="96" cy="96"/>
            </a:xfrm>
            <a:prstGeom prst="ellipse">
              <a:avLst/>
            </a:prstGeom>
            <a:solidFill>
              <a:srgbClr val="FFFF00"/>
            </a:solidFill>
            <a:ln w="2857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7" name="Line 30"/>
            <p:cNvSpPr>
              <a:spLocks noChangeShapeType="1"/>
            </p:cNvSpPr>
            <p:nvPr/>
          </p:nvSpPr>
          <p:spPr bwMode="auto">
            <a:xfrm>
              <a:off x="2256" y="2448"/>
              <a:ext cx="1200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Line 31"/>
            <p:cNvSpPr>
              <a:spLocks noChangeShapeType="1"/>
            </p:cNvSpPr>
            <p:nvPr/>
          </p:nvSpPr>
          <p:spPr bwMode="auto">
            <a:xfrm flipV="1">
              <a:off x="2256" y="1776"/>
              <a:ext cx="0" cy="67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Rectangle 32"/>
            <p:cNvSpPr>
              <a:spLocks noChangeArrowheads="1"/>
            </p:cNvSpPr>
            <p:nvPr/>
          </p:nvSpPr>
          <p:spPr bwMode="auto">
            <a:xfrm>
              <a:off x="2256" y="2304"/>
              <a:ext cx="144" cy="144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3276600" y="4267200"/>
            <a:ext cx="2590800" cy="990600"/>
            <a:chOff x="2064" y="2688"/>
            <a:chExt cx="1632" cy="624"/>
          </a:xfrm>
        </p:grpSpPr>
        <p:sp>
          <p:nvSpPr>
            <p:cNvPr id="13343" name="Oval 34"/>
            <p:cNvSpPr>
              <a:spLocks noChangeArrowheads="1"/>
            </p:cNvSpPr>
            <p:nvPr/>
          </p:nvSpPr>
          <p:spPr bwMode="auto">
            <a:xfrm>
              <a:off x="2448" y="3216"/>
              <a:ext cx="96" cy="96"/>
            </a:xfrm>
            <a:prstGeom prst="ellipse">
              <a:avLst/>
            </a:prstGeom>
            <a:solidFill>
              <a:srgbClr val="FFFF00"/>
            </a:solidFill>
            <a:ln w="2857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4" name="Line 35"/>
            <p:cNvSpPr>
              <a:spLocks noChangeShapeType="1"/>
            </p:cNvSpPr>
            <p:nvPr/>
          </p:nvSpPr>
          <p:spPr bwMode="auto">
            <a:xfrm>
              <a:off x="2496" y="3264"/>
              <a:ext cx="1200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5" name="Line 36"/>
            <p:cNvSpPr>
              <a:spLocks noChangeShapeType="1"/>
            </p:cNvSpPr>
            <p:nvPr/>
          </p:nvSpPr>
          <p:spPr bwMode="auto">
            <a:xfrm flipH="1" flipV="1">
              <a:off x="2064" y="2688"/>
              <a:ext cx="432" cy="576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3048000" y="6553200"/>
            <a:ext cx="2971800" cy="152400"/>
            <a:chOff x="1920" y="4128"/>
            <a:chExt cx="1872" cy="96"/>
          </a:xfrm>
        </p:grpSpPr>
        <p:sp>
          <p:nvSpPr>
            <p:cNvPr id="13340" name="Oval 38"/>
            <p:cNvSpPr>
              <a:spLocks noChangeArrowheads="1"/>
            </p:cNvSpPr>
            <p:nvPr/>
          </p:nvSpPr>
          <p:spPr bwMode="auto">
            <a:xfrm>
              <a:off x="2544" y="4128"/>
              <a:ext cx="96" cy="96"/>
            </a:xfrm>
            <a:prstGeom prst="ellipse">
              <a:avLst/>
            </a:prstGeom>
            <a:solidFill>
              <a:srgbClr val="FFFF00"/>
            </a:solidFill>
            <a:ln w="2857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1" name="Line 39"/>
            <p:cNvSpPr>
              <a:spLocks noChangeShapeType="1"/>
            </p:cNvSpPr>
            <p:nvPr/>
          </p:nvSpPr>
          <p:spPr bwMode="auto">
            <a:xfrm>
              <a:off x="2592" y="4176"/>
              <a:ext cx="1200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2" name="Line 40"/>
            <p:cNvSpPr>
              <a:spLocks noChangeShapeType="1"/>
            </p:cNvSpPr>
            <p:nvPr/>
          </p:nvSpPr>
          <p:spPr bwMode="auto">
            <a:xfrm flipH="1" flipV="1">
              <a:off x="1920" y="4176"/>
              <a:ext cx="672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77" name="AutoShape 41"/>
          <p:cNvSpPr>
            <a:spLocks noChangeArrowheads="1"/>
          </p:cNvSpPr>
          <p:nvPr/>
        </p:nvSpPr>
        <p:spPr bwMode="auto">
          <a:xfrm>
            <a:off x="6096000" y="19050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менее 90</a:t>
            </a:r>
            <a: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  <a:t>˚</a:t>
            </a:r>
          </a:p>
        </p:txBody>
      </p:sp>
      <p:sp>
        <p:nvSpPr>
          <p:cNvPr id="14378" name="AutoShape 42"/>
          <p:cNvSpPr>
            <a:spLocks noChangeArrowheads="1"/>
          </p:cNvSpPr>
          <p:nvPr/>
        </p:nvSpPr>
        <p:spPr bwMode="auto">
          <a:xfrm>
            <a:off x="6096000" y="31242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90</a:t>
            </a:r>
            <a: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  <a:t>˚</a:t>
            </a:r>
          </a:p>
        </p:txBody>
      </p:sp>
      <p:sp>
        <p:nvSpPr>
          <p:cNvPr id="14379" name="AutoShape 43"/>
          <p:cNvSpPr>
            <a:spLocks noChangeArrowheads="1"/>
          </p:cNvSpPr>
          <p:nvPr/>
        </p:nvSpPr>
        <p:spPr bwMode="auto">
          <a:xfrm>
            <a:off x="6096000" y="44196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000000"/>
                </a:solidFill>
                <a:latin typeface="Arial" charset="0"/>
              </a:rPr>
              <a:t>&gt;90</a:t>
            </a:r>
            <a:r>
              <a:rPr lang="ru-RU" sz="2400" b="1">
                <a:solidFill>
                  <a:srgbClr val="000000"/>
                </a:solidFill>
                <a:latin typeface="Arial" charset="0"/>
              </a:rPr>
              <a:t>˚, но </a:t>
            </a:r>
            <a:r>
              <a:rPr lang="en-US" sz="2400" b="1">
                <a:solidFill>
                  <a:srgbClr val="000000"/>
                </a:solidFill>
                <a:latin typeface="Arial" charset="0"/>
              </a:rPr>
              <a:t>&lt;180</a:t>
            </a:r>
            <a:r>
              <a:rPr lang="ru-RU" sz="2400" b="1">
                <a:solidFill>
                  <a:srgbClr val="000000"/>
                </a:solidFill>
                <a:latin typeface="Arial" charset="0"/>
              </a:rPr>
              <a:t>˚</a:t>
            </a:r>
          </a:p>
        </p:txBody>
      </p:sp>
      <p:sp>
        <p:nvSpPr>
          <p:cNvPr id="14380" name="AutoShape 44"/>
          <p:cNvSpPr>
            <a:spLocks noChangeArrowheads="1"/>
          </p:cNvSpPr>
          <p:nvPr/>
        </p:nvSpPr>
        <p:spPr bwMode="auto">
          <a:xfrm>
            <a:off x="6096000" y="57912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000000"/>
                </a:solidFill>
                <a:latin typeface="Arial" charset="0"/>
              </a:rPr>
              <a:t>180</a:t>
            </a:r>
            <a:r>
              <a:rPr lang="ru-RU" sz="2400" b="1">
                <a:solidFill>
                  <a:srgbClr val="000000"/>
                </a:solidFill>
                <a:latin typeface="Arial" charset="0"/>
              </a:rPr>
              <a:t>˚</a:t>
            </a:r>
          </a:p>
        </p:txBody>
      </p:sp>
      <p:sp>
        <p:nvSpPr>
          <p:cNvPr id="13339" name="AutoShape 4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0"/>
            <a:ext cx="684212" cy="620713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61" grpId="0" animBg="1"/>
      <p:bldP spid="14362" grpId="0" animBg="1"/>
      <p:bldP spid="14363" grpId="0" animBg="1"/>
      <p:bldP spid="14377" grpId="0" animBg="1"/>
      <p:bldP spid="14378" grpId="0" animBg="1"/>
      <p:bldP spid="14379" grpId="0" animBg="1"/>
      <p:bldP spid="143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08963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Какой угол образует клюв вороны, когда: "Ворона сыр во рту держала?"</a:t>
            </a:r>
            <a:r>
              <a:rPr lang="ru-RU" smtClean="0"/>
              <a:t> 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 rot="10800000" flipV="1">
            <a:off x="179388" y="1557338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/>
          <a:lstStyle/>
          <a:p>
            <a:pPr>
              <a:defRPr/>
            </a:pPr>
            <a:r>
              <a:rPr lang="ru-RU" sz="3200">
                <a:solidFill>
                  <a:srgbClr val="E5FFFF"/>
                </a:solidFill>
              </a:rPr>
              <a:t>А когда "Ворона каркнула во все воронье горло?"</a:t>
            </a:r>
            <a:r>
              <a:rPr lang="ru-RU" sz="440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16399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757488"/>
            <a:ext cx="4500562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2757488"/>
            <a:ext cx="4537075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692275" y="3644900"/>
            <a:ext cx="1368425" cy="1439863"/>
            <a:chOff x="1156" y="2387"/>
            <a:chExt cx="862" cy="907"/>
          </a:xfrm>
        </p:grpSpPr>
        <p:sp>
          <p:nvSpPr>
            <p:cNvPr id="14347" name="Line 17"/>
            <p:cNvSpPr>
              <a:spLocks noChangeShapeType="1"/>
            </p:cNvSpPr>
            <p:nvPr/>
          </p:nvSpPr>
          <p:spPr bwMode="auto">
            <a:xfrm>
              <a:off x="1156" y="2387"/>
              <a:ext cx="363" cy="907"/>
            </a:xfrm>
            <a:prstGeom prst="line">
              <a:avLst/>
            </a:prstGeom>
            <a:noFill/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Line 18"/>
            <p:cNvSpPr>
              <a:spLocks noChangeShapeType="1"/>
            </p:cNvSpPr>
            <p:nvPr/>
          </p:nvSpPr>
          <p:spPr bwMode="auto">
            <a:xfrm>
              <a:off x="1156" y="2387"/>
              <a:ext cx="862" cy="726"/>
            </a:xfrm>
            <a:prstGeom prst="line">
              <a:avLst/>
            </a:prstGeom>
            <a:noFill/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Freeform 20"/>
            <p:cNvSpPr>
              <a:spLocks/>
            </p:cNvSpPr>
            <p:nvPr/>
          </p:nvSpPr>
          <p:spPr bwMode="auto">
            <a:xfrm>
              <a:off x="1358" y="2825"/>
              <a:ext cx="345" cy="192"/>
            </a:xfrm>
            <a:custGeom>
              <a:avLst/>
              <a:gdLst>
                <a:gd name="T0" fmla="*/ 315 w 345"/>
                <a:gd name="T1" fmla="*/ 0 h 192"/>
                <a:gd name="T2" fmla="*/ 242 w 345"/>
                <a:gd name="T3" fmla="*/ 192 h 192"/>
                <a:gd name="T4" fmla="*/ 96 w 345"/>
                <a:gd name="T5" fmla="*/ 183 h 192"/>
                <a:gd name="T6" fmla="*/ 59 w 345"/>
                <a:gd name="T7" fmla="*/ 174 h 1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5"/>
                <a:gd name="T13" fmla="*/ 0 h 192"/>
                <a:gd name="T14" fmla="*/ 345 w 345"/>
                <a:gd name="T15" fmla="*/ 192 h 1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5" h="192">
                  <a:moveTo>
                    <a:pt x="315" y="0"/>
                  </a:moveTo>
                  <a:cubicBezTo>
                    <a:pt x="345" y="94"/>
                    <a:pt x="330" y="163"/>
                    <a:pt x="242" y="192"/>
                  </a:cubicBezTo>
                  <a:cubicBezTo>
                    <a:pt x="193" y="189"/>
                    <a:pt x="145" y="188"/>
                    <a:pt x="96" y="183"/>
                  </a:cubicBezTo>
                  <a:cubicBezTo>
                    <a:pt x="0" y="173"/>
                    <a:pt x="98" y="174"/>
                    <a:pt x="59" y="174"/>
                  </a:cubicBezTo>
                </a:path>
              </a:pathLst>
            </a:custGeom>
            <a:noFill/>
            <a:ln w="28575">
              <a:solidFill>
                <a:srgbClr val="33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300788" y="2565400"/>
            <a:ext cx="1008062" cy="2303463"/>
            <a:chOff x="3969" y="1616"/>
            <a:chExt cx="635" cy="1451"/>
          </a:xfrm>
        </p:grpSpPr>
        <p:sp>
          <p:nvSpPr>
            <p:cNvPr id="14344" name="Line 22"/>
            <p:cNvSpPr>
              <a:spLocks noChangeShapeType="1"/>
            </p:cNvSpPr>
            <p:nvPr/>
          </p:nvSpPr>
          <p:spPr bwMode="auto">
            <a:xfrm>
              <a:off x="3969" y="2296"/>
              <a:ext cx="317" cy="77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Line 23"/>
            <p:cNvSpPr>
              <a:spLocks noChangeShapeType="1"/>
            </p:cNvSpPr>
            <p:nvPr/>
          </p:nvSpPr>
          <p:spPr bwMode="auto">
            <a:xfrm flipV="1">
              <a:off x="3969" y="1616"/>
              <a:ext cx="635" cy="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24"/>
            <p:cNvSpPr>
              <a:spLocks/>
            </p:cNvSpPr>
            <p:nvPr/>
          </p:nvSpPr>
          <p:spPr bwMode="auto">
            <a:xfrm>
              <a:off x="4160" y="1938"/>
              <a:ext cx="253" cy="787"/>
            </a:xfrm>
            <a:custGeom>
              <a:avLst/>
              <a:gdLst>
                <a:gd name="T0" fmla="*/ 155 w 253"/>
                <a:gd name="T1" fmla="*/ 0 h 787"/>
                <a:gd name="T2" fmla="*/ 183 w 253"/>
                <a:gd name="T3" fmla="*/ 485 h 787"/>
                <a:gd name="T4" fmla="*/ 146 w 253"/>
                <a:gd name="T5" fmla="*/ 567 h 787"/>
                <a:gd name="T6" fmla="*/ 0 w 253"/>
                <a:gd name="T7" fmla="*/ 787 h 7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3"/>
                <a:gd name="T13" fmla="*/ 0 h 787"/>
                <a:gd name="T14" fmla="*/ 253 w 253"/>
                <a:gd name="T15" fmla="*/ 787 h 7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3" h="787">
                  <a:moveTo>
                    <a:pt x="155" y="0"/>
                  </a:moveTo>
                  <a:cubicBezTo>
                    <a:pt x="253" y="192"/>
                    <a:pt x="200" y="61"/>
                    <a:pt x="183" y="485"/>
                  </a:cubicBezTo>
                  <a:cubicBezTo>
                    <a:pt x="182" y="515"/>
                    <a:pt x="167" y="547"/>
                    <a:pt x="146" y="567"/>
                  </a:cubicBezTo>
                  <a:cubicBezTo>
                    <a:pt x="126" y="651"/>
                    <a:pt x="78" y="744"/>
                    <a:pt x="0" y="787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940152" y="1268760"/>
            <a:ext cx="3538537" cy="13477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>Острый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Тупой</a:t>
            </a:r>
          </a:p>
        </p:txBody>
      </p:sp>
      <p:pic>
        <p:nvPicPr>
          <p:cNvPr id="15363" name="Picture 4" descr="orig anim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20688"/>
            <a:ext cx="5543550" cy="4611687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2749</TotalTime>
  <Words>1236</Words>
  <Application>Microsoft Office PowerPoint</Application>
  <PresentationFormat>Экран (4:3)</PresentationFormat>
  <Paragraphs>353</Paragraphs>
  <Slides>36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36</vt:i4>
      </vt:variant>
    </vt:vector>
  </HeadingPairs>
  <TitlesOfParts>
    <vt:vector size="52" baseType="lpstr">
      <vt:lpstr>Tahoma</vt:lpstr>
      <vt:lpstr>Arial</vt:lpstr>
      <vt:lpstr>Wingdings</vt:lpstr>
      <vt:lpstr>Times New Roman</vt:lpstr>
      <vt:lpstr>Wingdings 2</vt:lpstr>
      <vt:lpstr>Wingdings 3</vt:lpstr>
      <vt:lpstr>Verdana</vt:lpstr>
      <vt:lpstr>Batang</vt:lpstr>
      <vt:lpstr>Bookman Old Style</vt:lpstr>
      <vt:lpstr>Book Antiqua</vt:lpstr>
      <vt:lpstr>Comic Sans MS</vt:lpstr>
      <vt:lpstr>Symbol</vt:lpstr>
      <vt:lpstr>Arial Black</vt:lpstr>
      <vt:lpstr>Calibri</vt:lpstr>
      <vt:lpstr>1_Текстура</vt:lpstr>
      <vt:lpstr>Трек</vt:lpstr>
      <vt:lpstr>Тема урока: Смежные и вертикальные углы.</vt:lpstr>
      <vt:lpstr>Слайд 2</vt:lpstr>
      <vt:lpstr>Давай вспомним!</vt:lpstr>
      <vt:lpstr>Слайд 4</vt:lpstr>
      <vt:lpstr>Слайд 5</vt:lpstr>
      <vt:lpstr>Слайд 6</vt:lpstr>
      <vt:lpstr>Слайд 7</vt:lpstr>
      <vt:lpstr>Какой угол образует клюв вороны, когда: "Ворона сыр во рту держала?" </vt:lpstr>
      <vt:lpstr>Острый  Тупой</vt:lpstr>
      <vt:lpstr>Слайд 10</vt:lpstr>
      <vt:lpstr> Начертите развернутый угол АОС. Начертите произвольный луч ОB, лежащий между сторонами развернутого угла. </vt:lpstr>
      <vt:lpstr>Определение смежных углов</vt:lpstr>
      <vt:lpstr>Являются ли смежными углы   AOD и BOD  AOС и DOС AOС и DOВ  AOС и BOС? </vt:lpstr>
      <vt:lpstr>Построение смежных углов</vt:lpstr>
      <vt:lpstr>Слайд 15</vt:lpstr>
      <vt:lpstr>Cвойство смежных углов</vt:lpstr>
      <vt:lpstr>Слайд 17</vt:lpstr>
      <vt:lpstr>Начертите произвольный AOB. Постройте лучи OC и OD, противоположные к его сторонам. </vt:lpstr>
      <vt:lpstr>Слайд 19</vt:lpstr>
      <vt:lpstr>Слайд 20</vt:lpstr>
      <vt:lpstr>Свойство вертикальных углов</vt:lpstr>
      <vt:lpstr>Слайд 22</vt:lpstr>
      <vt:lpstr>Закончи предложение</vt:lpstr>
      <vt:lpstr>Образец оформления решения задачи</vt:lpstr>
      <vt:lpstr> Домашнее задание п.6 (стр.22-24), №58,62,66 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Проверь себя.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 вспомним!</dc:title>
  <dc:creator>irada</dc:creator>
  <cp:lastModifiedBy>Аsus</cp:lastModifiedBy>
  <cp:revision>112</cp:revision>
  <dcterms:created xsi:type="dcterms:W3CDTF">2008-10-12T19:10:37Z</dcterms:created>
  <dcterms:modified xsi:type="dcterms:W3CDTF">2020-11-11T18:21:28Z</dcterms:modified>
</cp:coreProperties>
</file>