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5" r:id="rId4"/>
    <p:sldId id="257" r:id="rId5"/>
    <p:sldId id="274" r:id="rId6"/>
    <p:sldId id="266" r:id="rId7"/>
    <p:sldId id="267" r:id="rId8"/>
    <p:sldId id="261" r:id="rId9"/>
    <p:sldId id="259" r:id="rId10"/>
    <p:sldId id="268" r:id="rId11"/>
    <p:sldId id="273" r:id="rId12"/>
    <p:sldId id="258" r:id="rId13"/>
    <p:sldId id="275" r:id="rId14"/>
    <p:sldId id="269" r:id="rId15"/>
    <p:sldId id="260" r:id="rId16"/>
    <p:sldId id="272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Прямоугольник 85"/>
          <p:cNvSpPr/>
          <p:nvPr userDrawn="1"/>
        </p:nvSpPr>
        <p:spPr>
          <a:xfrm>
            <a:off x="714348" y="285728"/>
            <a:ext cx="8215370" cy="63579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2556"/>
            <a:ext cx="150016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kern="12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© Фокина Лидия Петровна </a:t>
            </a:r>
            <a:endParaRPr lang="ru-RU" sz="800" kern="1200" dirty="0">
              <a:solidFill>
                <a:schemeClr val="accent5">
                  <a:lumMod val="40000"/>
                  <a:lumOff val="60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8" name="Группа 7"/>
          <p:cNvGrpSpPr/>
          <p:nvPr userDrawn="1"/>
        </p:nvGrpSpPr>
        <p:grpSpPr>
          <a:xfrm rot="10800000">
            <a:off x="357158" y="6147194"/>
            <a:ext cx="821538" cy="250033"/>
            <a:chOff x="2714612" y="1428736"/>
            <a:chExt cx="2857520" cy="785818"/>
          </a:xfrm>
        </p:grpSpPr>
        <p:sp>
          <p:nvSpPr>
            <p:cNvPr id="9" name="Овал 8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 userDrawn="1"/>
        </p:nvGrpSpPr>
        <p:grpSpPr>
          <a:xfrm rot="10800000">
            <a:off x="357158" y="5436391"/>
            <a:ext cx="821538" cy="250033"/>
            <a:chOff x="2714612" y="1428736"/>
            <a:chExt cx="2857520" cy="785818"/>
          </a:xfrm>
        </p:grpSpPr>
        <p:sp>
          <p:nvSpPr>
            <p:cNvPr id="15" name="Овал 14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7" name="Группа 86"/>
          <p:cNvGrpSpPr/>
          <p:nvPr userDrawn="1"/>
        </p:nvGrpSpPr>
        <p:grpSpPr>
          <a:xfrm rot="10800000">
            <a:off x="357158" y="4725588"/>
            <a:ext cx="821538" cy="250033"/>
            <a:chOff x="2714612" y="1428736"/>
            <a:chExt cx="2857520" cy="785818"/>
          </a:xfrm>
        </p:grpSpPr>
        <p:sp>
          <p:nvSpPr>
            <p:cNvPr id="88" name="Овал 8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Овал 8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Овал 8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Овал 9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3" name="Группа 92"/>
          <p:cNvGrpSpPr/>
          <p:nvPr userDrawn="1"/>
        </p:nvGrpSpPr>
        <p:grpSpPr>
          <a:xfrm rot="10800000">
            <a:off x="357158" y="4014785"/>
            <a:ext cx="821538" cy="250033"/>
            <a:chOff x="2714612" y="1428736"/>
            <a:chExt cx="2857520" cy="785818"/>
          </a:xfrm>
        </p:grpSpPr>
        <p:sp>
          <p:nvSpPr>
            <p:cNvPr id="94" name="Овал 9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Овал 9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Овал 9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Скругленный прямоугольник 9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Группа 98"/>
          <p:cNvGrpSpPr/>
          <p:nvPr userDrawn="1"/>
        </p:nvGrpSpPr>
        <p:grpSpPr>
          <a:xfrm rot="10800000">
            <a:off x="357158" y="3303982"/>
            <a:ext cx="821538" cy="250033"/>
            <a:chOff x="2714612" y="1428736"/>
            <a:chExt cx="2857520" cy="785818"/>
          </a:xfrm>
        </p:grpSpPr>
        <p:sp>
          <p:nvSpPr>
            <p:cNvPr id="100" name="Овал 99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Овал 101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Овал 102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Скругленный прямоугольник 103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5" name="Группа 104"/>
          <p:cNvGrpSpPr/>
          <p:nvPr userDrawn="1"/>
        </p:nvGrpSpPr>
        <p:grpSpPr>
          <a:xfrm rot="10800000">
            <a:off x="357158" y="2593179"/>
            <a:ext cx="821538" cy="250033"/>
            <a:chOff x="2714612" y="1428736"/>
            <a:chExt cx="2857520" cy="785818"/>
          </a:xfrm>
        </p:grpSpPr>
        <p:sp>
          <p:nvSpPr>
            <p:cNvPr id="106" name="Овал 105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Овал 106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Овал 107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Овал 108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Скругленный прямоугольник 109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1" name="Группа 110"/>
          <p:cNvGrpSpPr/>
          <p:nvPr userDrawn="1"/>
        </p:nvGrpSpPr>
        <p:grpSpPr>
          <a:xfrm rot="10800000">
            <a:off x="357158" y="1882376"/>
            <a:ext cx="821538" cy="250033"/>
            <a:chOff x="2714612" y="1428736"/>
            <a:chExt cx="2857520" cy="785818"/>
          </a:xfrm>
        </p:grpSpPr>
        <p:sp>
          <p:nvSpPr>
            <p:cNvPr id="112" name="Овал 111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Овал 112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4" name="Овал 113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Овал 114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Скругленный прямоугольник 115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7" name="Группа 116"/>
          <p:cNvGrpSpPr/>
          <p:nvPr userDrawn="1"/>
        </p:nvGrpSpPr>
        <p:grpSpPr>
          <a:xfrm rot="10800000">
            <a:off x="357158" y="1171573"/>
            <a:ext cx="821538" cy="250033"/>
            <a:chOff x="2714612" y="1428736"/>
            <a:chExt cx="2857520" cy="785818"/>
          </a:xfrm>
        </p:grpSpPr>
        <p:sp>
          <p:nvSpPr>
            <p:cNvPr id="118" name="Овал 11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Овал 11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Скругленный прямоугольник 12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3" name="Группа 122"/>
          <p:cNvGrpSpPr/>
          <p:nvPr userDrawn="1"/>
        </p:nvGrpSpPr>
        <p:grpSpPr>
          <a:xfrm rot="10800000">
            <a:off x="357158" y="460770"/>
            <a:ext cx="821538" cy="250033"/>
            <a:chOff x="2714612" y="1428736"/>
            <a:chExt cx="2857520" cy="785818"/>
          </a:xfrm>
        </p:grpSpPr>
        <p:sp>
          <p:nvSpPr>
            <p:cNvPr id="124" name="Овал 12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Овал 12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Овал 12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Овал 12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Скругленный прямоугольник 12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755576" y="1268760"/>
            <a:ext cx="8731354" cy="5417443"/>
            <a:chOff x="1151891" y="973642"/>
            <a:chExt cx="7682323" cy="583612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51891" y="973642"/>
              <a:ext cx="7165477" cy="30835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Ценностные ориентиры системы воспитания Всеволожского района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749511" y="5317733"/>
              <a:ext cx="5084703" cy="1492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8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Данько Мария Владимировна</a:t>
              </a:r>
              <a:endPara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sz="28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начальных классов</a:t>
              </a:r>
            </a:p>
            <a:p>
              <a:pPr algn="ctr">
                <a:defRPr/>
              </a:pPr>
              <a:r>
                <a:rPr lang="ru-RU" sz="28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МОУ « СОШ « ЛЦО»</a:t>
              </a:r>
              <a:endPara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Dank\Pictures\n6h65mzlk4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5508104" cy="4131078"/>
          </a:xfrm>
          <a:prstGeom prst="rect">
            <a:avLst/>
          </a:prstGeom>
          <a:noFill/>
        </p:spPr>
      </p:pic>
      <p:pic>
        <p:nvPicPr>
          <p:cNvPr id="2051" name="Picture 3" descr="C:\Users\Dank\Pictures\CdYn4EqWuX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212976"/>
            <a:ext cx="4860032" cy="3645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H:\фото компьютер\2 класс\DSCN37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89434"/>
            <a:ext cx="6794599" cy="50959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411760" y="548680"/>
            <a:ext cx="541706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Заведующая школьным музеем </a:t>
            </a:r>
          </a:p>
          <a:p>
            <a:pPr algn="ctr"/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Корюкина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Юлия Васильевна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 bwMode="auto">
          <a:xfrm>
            <a:off x="714348" y="2214554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548680"/>
            <a:ext cx="730648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Памятная стела в честь 70-летия Великой Победы.</a:t>
            </a:r>
          </a:p>
          <a:p>
            <a:endParaRPr lang="ru-RU" dirty="0"/>
          </a:p>
        </p:txBody>
      </p:sp>
      <p:pic>
        <p:nvPicPr>
          <p:cNvPr id="5122" name="Picture 2" descr="C:\Users\Dank\Pictures\6tda2g1mW3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124744"/>
            <a:ext cx="4109653" cy="5479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31232" y="260648"/>
            <a:ext cx="6912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Почетный  житель деревни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Лесколово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писатель, </a:t>
            </a:r>
          </a:p>
          <a:p>
            <a:pPr algn="ctr"/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Лодяев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Николай Федорович</a:t>
            </a:r>
          </a:p>
          <a:p>
            <a:endParaRPr lang="ru-RU" dirty="0"/>
          </a:p>
        </p:txBody>
      </p:sp>
      <p:pic>
        <p:nvPicPr>
          <p:cNvPr id="6146" name="Picture 2" descr="C:\Users\Dank\Pictures\nflodya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2448272" cy="3611581"/>
          </a:xfrm>
          <a:prstGeom prst="rect">
            <a:avLst/>
          </a:prstGeom>
          <a:noFill/>
        </p:spPr>
      </p:pic>
      <p:pic>
        <p:nvPicPr>
          <p:cNvPr id="5122" name="Picture 2" descr="[​IMG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457400"/>
            <a:ext cx="5184576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Dank\Pictures\DSCN25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-243408"/>
            <a:ext cx="5004048" cy="3753036"/>
          </a:xfrm>
          <a:prstGeom prst="rect">
            <a:avLst/>
          </a:prstGeom>
          <a:noFill/>
        </p:spPr>
      </p:pic>
      <p:pic>
        <p:nvPicPr>
          <p:cNvPr id="24579" name="Picture 3" descr="C:\Users\Dank\Pictures\gtodWn9p7X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96552" y="-243408"/>
            <a:ext cx="5238090" cy="374441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985682" y="4653136"/>
            <a:ext cx="41583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  военной песни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«Песенная летопись войны»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0" name="Picture 4" descr="H:\фото компьютер\8 марта 2017\DSCN25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96552" y="3429000"/>
            <a:ext cx="5400600" cy="4050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Dank\Pictures\DXF8CiiFO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533" y="1115606"/>
            <a:ext cx="8616955" cy="574239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99792" y="332656"/>
            <a:ext cx="42401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Акция «Хором о Победе»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8126" y="404664"/>
            <a:ext cx="5756384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Главным результатом воспитания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должно стать: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1502688"/>
            <a:ext cx="763284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гражданственность и патриотизм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молодых людей, заканчивающих школу, выражающиеся в их готовности и способности нести личную ответственность, как за благополучие общества, так и за собственное благополучие, достойно отвечать на «вызовы» современного мира.</a:t>
            </a: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204864"/>
            <a:ext cx="81439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72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Спасибо за внимание!</a:t>
            </a:r>
            <a:endParaRPr lang="ru-RU" sz="72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404664"/>
            <a:ext cx="8928992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    Ценностными ориентирами системы воспитания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    во Всеволожском районе Ленинградской области являются:</a:t>
            </a:r>
          </a:p>
          <a:p>
            <a:pPr lvl="0" algn="ctr"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7030A0"/>
                </a:solidFill>
              </a:rPr>
              <a:t>Устойчивое социально-экономическое развитие Ленинградской области как динамично-развивающегося   региона с инновационной экономикой, </a:t>
            </a:r>
          </a:p>
          <a:p>
            <a:pPr lvl="0" algn="ctr"/>
            <a:r>
              <a:rPr lang="ru-RU" sz="2400" b="1" dirty="0" smtClean="0">
                <a:solidFill>
                  <a:srgbClr val="7030A0"/>
                </a:solidFill>
              </a:rPr>
              <a:t>высокой занятостью населения, богатой историей </a:t>
            </a:r>
          </a:p>
          <a:p>
            <a:pPr lvl="0" algn="ctr"/>
            <a:r>
              <a:rPr lang="ru-RU" sz="2400" b="1" dirty="0" smtClean="0">
                <a:solidFill>
                  <a:srgbClr val="7030A0"/>
                </a:solidFill>
              </a:rPr>
              <a:t>и культурным наследием;</a:t>
            </a:r>
          </a:p>
          <a:p>
            <a:pPr lvl="0" algn="ctr"/>
            <a:endParaRPr lang="ru-RU" sz="2400" b="1" dirty="0" smtClean="0">
              <a:solidFill>
                <a:srgbClr val="7030A0"/>
              </a:solidFill>
            </a:endParaRPr>
          </a:p>
          <a:p>
            <a:pPr lvl="0" algn="ctr"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7030A0"/>
                </a:solidFill>
              </a:rPr>
              <a:t>Постоянное повышение качества жизни граждан, проживающих на территории Всеволожского района Ленинградской области, включая обеспечение </a:t>
            </a:r>
          </a:p>
          <a:p>
            <a:pPr lvl="0" algn="ctr"/>
            <a:r>
              <a:rPr lang="ru-RU" sz="2400" b="1" dirty="0" smtClean="0">
                <a:solidFill>
                  <a:srgbClr val="7030A0"/>
                </a:solidFill>
              </a:rPr>
              <a:t>благоприятного социального самочувствия, </a:t>
            </a:r>
          </a:p>
          <a:p>
            <a:pPr lvl="0" algn="ctr"/>
            <a:r>
              <a:rPr lang="ru-RU" sz="2400" b="1" dirty="0" smtClean="0">
                <a:solidFill>
                  <a:srgbClr val="7030A0"/>
                </a:solidFill>
              </a:rPr>
              <a:t>декриминализацию во всех слоях населения, </a:t>
            </a:r>
          </a:p>
          <a:p>
            <a:pPr lvl="0" algn="ctr"/>
            <a:r>
              <a:rPr lang="ru-RU" sz="2400" b="1" dirty="0" smtClean="0">
                <a:solidFill>
                  <a:srgbClr val="7030A0"/>
                </a:solidFill>
              </a:rPr>
              <a:t>в первую очередь, в подростковой и молодежной среде;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60648"/>
            <a:ext cx="7632848" cy="6786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7030A0"/>
                </a:solidFill>
              </a:rPr>
              <a:t>Высокое качество образования, высокое качество и доступность услуг в сфере дополнительного образования, социальной сфере;</a:t>
            </a:r>
          </a:p>
          <a:p>
            <a:pPr lvl="0" algn="ctr"/>
            <a:endParaRPr lang="ru-RU" sz="1050" b="1" dirty="0" smtClean="0">
              <a:solidFill>
                <a:srgbClr val="7030A0"/>
              </a:solidFill>
            </a:endParaRPr>
          </a:p>
          <a:p>
            <a:pPr lvl="0" algn="ctr">
              <a:buFont typeface="Wingdings" pitchFamily="2" charset="2"/>
              <a:buChar char="q"/>
            </a:pPr>
            <a:r>
              <a:rPr lang="ru-RU" sz="2800" b="1" dirty="0" err="1" smtClean="0">
                <a:solidFill>
                  <a:srgbClr val="7030A0"/>
                </a:solidFill>
              </a:rPr>
              <a:t>Воспроизводимость</a:t>
            </a:r>
            <a:r>
              <a:rPr lang="ru-RU" sz="2800" b="1" dirty="0" smtClean="0">
                <a:solidFill>
                  <a:srgbClr val="7030A0"/>
                </a:solidFill>
              </a:rPr>
              <a:t> и приращение традиций, культурного потенциала регионального сообщества;</a:t>
            </a:r>
          </a:p>
          <a:p>
            <a:pPr lvl="0" algn="ctr"/>
            <a:endParaRPr lang="ru-RU" sz="900" b="1" dirty="0" smtClean="0">
              <a:solidFill>
                <a:srgbClr val="7030A0"/>
              </a:solidFill>
            </a:endParaRPr>
          </a:p>
          <a:p>
            <a:pPr lvl="0" algn="ctr"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7030A0"/>
                </a:solidFill>
              </a:rPr>
              <a:t>Поддержка уникальности культурно-воспитательной модели и практик Всеволожского района;</a:t>
            </a:r>
          </a:p>
          <a:p>
            <a:pPr lvl="0" algn="ctr"/>
            <a:endParaRPr lang="ru-RU" sz="1000" b="1" dirty="0" smtClean="0">
              <a:solidFill>
                <a:srgbClr val="7030A0"/>
              </a:solidFill>
            </a:endParaRPr>
          </a:p>
          <a:p>
            <a:pPr marL="457200" lvl="0" indent="-457200" algn="ctr"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7030A0"/>
                </a:solidFill>
              </a:rPr>
              <a:t>Использование уникального, имеющего мировое значение культурно- образовательного потенциала Всеволожского района.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260648"/>
            <a:ext cx="69847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развития воспитания: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endParaRPr lang="ru-RU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1187624" y="692696"/>
            <a:ext cx="765837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Поддержка семейного воспитания.</a:t>
            </a:r>
          </a:p>
          <a:p>
            <a:pPr>
              <a:buFont typeface="Arial" charset="0"/>
              <a:buChar char="•"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 воспитания  в системе образования.</a:t>
            </a:r>
          </a:p>
          <a:p>
            <a:pPr>
              <a:buFont typeface="Arial" charset="0"/>
              <a:buChar char="•"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 воспитательных возможностей информационных ресурсов.</a:t>
            </a:r>
          </a:p>
          <a:p>
            <a:pPr>
              <a:buFont typeface="Arial" charset="0"/>
              <a:buChar char="•"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Гражданское воспитание.</a:t>
            </a:r>
          </a:p>
          <a:p>
            <a:pPr>
              <a:buFont typeface="Arial" charset="0"/>
              <a:buChar char="•"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Патриотическое воспитание и формирование российской идентичности.</a:t>
            </a:r>
          </a:p>
          <a:p>
            <a:pPr>
              <a:buFont typeface="Arial" charset="0"/>
              <a:buChar char="•"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Духовное и нравственное воспитание детей на основе российских традиционных ценностей.</a:t>
            </a:r>
          </a:p>
          <a:p>
            <a:pPr>
              <a:buFont typeface="Arial" charset="0"/>
              <a:buChar char="•"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Популяризация научных знаний среди детей.</a:t>
            </a:r>
          </a:p>
          <a:p>
            <a:pPr>
              <a:buFont typeface="Arial" charset="0"/>
              <a:buChar char="•"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Физическое развитие и формирование культуры здоровья.</a:t>
            </a:r>
          </a:p>
          <a:p>
            <a:pPr>
              <a:buFont typeface="Arial" charset="0"/>
              <a:buChar char="•"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Трудовое воспитание и профессиональное самоопределение.</a:t>
            </a:r>
          </a:p>
          <a:p>
            <a:pPr>
              <a:buFont typeface="Arial" charset="0"/>
              <a:buChar char="•"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Экологическое воспитание.</a:t>
            </a:r>
          </a:p>
          <a:p>
            <a:pPr>
              <a:buFont typeface="Arial" charset="0"/>
              <a:buChar char="•"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Приобщение детей к культурному наследию.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548680"/>
            <a:ext cx="72360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Гражданское и патриотическое воспитание</a:t>
            </a:r>
          </a:p>
          <a:p>
            <a:pPr algn="ctr"/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Лесколовского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центра образования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Dank\Pictures\xEpXjGrLU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312350"/>
            <a:ext cx="8724851" cy="4383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yuliya\Downloads\Ленинград\10032117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8641"/>
            <a:ext cx="2376264" cy="3501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Dank\Pictures\4wL-qPsew4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32656"/>
            <a:ext cx="4826308" cy="3216282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799" y="3717032"/>
            <a:ext cx="4968553" cy="279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Dank\Pictures\UiB4e9jU3U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76672"/>
            <a:ext cx="3194300" cy="5688632"/>
          </a:xfrm>
          <a:prstGeom prst="rect">
            <a:avLst/>
          </a:prstGeom>
          <a:noFill/>
        </p:spPr>
      </p:pic>
      <p:pic>
        <p:nvPicPr>
          <p:cNvPr id="22531" name="Picture 3" descr="C:\Users\Dank\Pictures\DSCN25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9978" y="2060848"/>
            <a:ext cx="4512501" cy="33843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499992" y="548680"/>
            <a:ext cx="438267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Акция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Георгиевская лента»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5661248"/>
            <a:ext cx="41078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«Бессмертный полк»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Users\Dank\Pictures\d75hWHAAm1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32656"/>
            <a:ext cx="4752528" cy="3564396"/>
          </a:xfrm>
          <a:prstGeom prst="rect">
            <a:avLst/>
          </a:prstGeom>
          <a:noFill/>
        </p:spPr>
      </p:pic>
      <p:pic>
        <p:nvPicPr>
          <p:cNvPr id="2050" name="Picture 2" descr="C:\Users\Dank\Pictures\GO2xu2hkF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526704" y="620688"/>
            <a:ext cx="32389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Пискаревское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кладбище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4941168"/>
            <a:ext cx="31268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Музей Блокады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260648"/>
            <a:ext cx="69847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Большое внимание уделяется уходу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воинским захоронениями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Лесколовского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поселения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Dank\Pictures\C5iQwAecPu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00808"/>
            <a:ext cx="6624736" cy="4968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1859B"/>
      </a:hlink>
      <a:folHlink>
        <a:srgbClr val="20586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326</Words>
  <Application>Microsoft Office PowerPoint</Application>
  <PresentationFormat>Экран (4:3)</PresentationFormat>
  <Paragraphs>56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Dank</cp:lastModifiedBy>
  <cp:revision>14</cp:revision>
  <dcterms:created xsi:type="dcterms:W3CDTF">2014-11-22T17:16:34Z</dcterms:created>
  <dcterms:modified xsi:type="dcterms:W3CDTF">2017-09-19T20:21:11Z</dcterms:modified>
</cp:coreProperties>
</file>