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22"/>
  </p:notesMasterIdLst>
  <p:sldIdLst>
    <p:sldId id="256" r:id="rId2"/>
    <p:sldId id="257" r:id="rId3"/>
    <p:sldId id="258" r:id="rId4"/>
    <p:sldId id="273" r:id="rId5"/>
    <p:sldId id="259" r:id="rId6"/>
    <p:sldId id="260" r:id="rId7"/>
    <p:sldId id="261" r:id="rId8"/>
    <p:sldId id="269" r:id="rId9"/>
    <p:sldId id="262" r:id="rId10"/>
    <p:sldId id="263" r:id="rId11"/>
    <p:sldId id="264" r:id="rId12"/>
    <p:sldId id="271" r:id="rId13"/>
    <p:sldId id="272" r:id="rId14"/>
    <p:sldId id="274" r:id="rId15"/>
    <p:sldId id="275" r:id="rId16"/>
    <p:sldId id="265" r:id="rId17"/>
    <p:sldId id="266" r:id="rId18"/>
    <p:sldId id="267" r:id="rId19"/>
    <p:sldId id="268" r:id="rId20"/>
    <p:sldId id="270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5" d="100"/>
          <a:sy n="95" d="100"/>
        </p:scale>
        <p:origin x="-360" y="-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91423B-4836-4FB2-98C6-083D996A9DB7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4F10A2-4B74-43E8-A31F-83EAFC03FC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02426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4F10A2-4B74-43E8-A31F-83EAFC03FC07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8587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2DF43-8B94-4EAD-BFFB-FB96DEB64DAC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A888D-7B78-4C13-BEA1-1FDDB3CFF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4772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2DF43-8B94-4EAD-BFFB-FB96DEB64DAC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A888D-7B78-4C13-BEA1-1FDDB3CFF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5155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2DF43-8B94-4EAD-BFFB-FB96DEB64DAC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A888D-7B78-4C13-BEA1-1FDDB3CFF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13115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2DF43-8B94-4EAD-BFFB-FB96DEB64DAC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A888D-7B78-4C13-BEA1-1FDDB3CFF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85918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2DF43-8B94-4EAD-BFFB-FB96DEB64DAC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A888D-7B78-4C13-BEA1-1FDDB3CFF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39446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2DF43-8B94-4EAD-BFFB-FB96DEB64DAC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A888D-7B78-4C13-BEA1-1FDDB3CFF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561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2DF43-8B94-4EAD-BFFB-FB96DEB64DAC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A888D-7B78-4C13-BEA1-1FDDB3CFF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36096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2DF43-8B94-4EAD-BFFB-FB96DEB64DAC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A888D-7B78-4C13-BEA1-1FDDB3CFF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27679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2DF43-8B94-4EAD-BFFB-FB96DEB64DAC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A888D-7B78-4C13-BEA1-1FDDB3CFF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60384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2DF43-8B94-4EAD-BFFB-FB96DEB64DAC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A888D-7B78-4C13-BEA1-1FDDB3CFF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38378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2DF43-8B94-4EAD-BFFB-FB96DEB64DAC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A888D-7B78-4C13-BEA1-1FDDB3CFF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705930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B2DF43-8B94-4EAD-BFFB-FB96DEB64DAC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0A888D-7B78-4C13-BEA1-1FDDB3CFF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2814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 spd="slow">
    <p:wip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1584175"/>
          </a:xfrm>
        </p:spPr>
        <p:txBody>
          <a:bodyPr>
            <a:normAutofit fontScale="90000"/>
          </a:bodyPr>
          <a:lstStyle/>
          <a:p>
            <a:r>
              <a:rPr lang="ru-RU" sz="3200" i="1" dirty="0" smtClean="0">
                <a:latin typeface="Arial Black" panose="020B0A04020102020204" pitchFamily="34" charset="0"/>
                <a:ea typeface="Amiri" panose="00000500000000000000" pitchFamily="2" charset="-78"/>
                <a:cs typeface="Amiri" panose="00000500000000000000" pitchFamily="2" charset="-78"/>
              </a:rPr>
              <a:t>ВПР по истории 2022 в 6-8 классах:</a:t>
            </a:r>
            <a:br>
              <a:rPr lang="ru-RU" sz="3200" i="1" dirty="0" smtClean="0">
                <a:latin typeface="Arial Black" panose="020B0A04020102020204" pitchFamily="34" charset="0"/>
                <a:ea typeface="Amiri" panose="00000500000000000000" pitchFamily="2" charset="-78"/>
                <a:cs typeface="Amiri" panose="00000500000000000000" pitchFamily="2" charset="-78"/>
              </a:rPr>
            </a:br>
            <a:r>
              <a:rPr lang="ru-RU" sz="3200" i="1" dirty="0" smtClean="0">
                <a:latin typeface="Arial Black" panose="020B0A04020102020204" pitchFamily="34" charset="0"/>
                <a:ea typeface="Amiri" panose="00000500000000000000" pitchFamily="2" charset="-78"/>
                <a:cs typeface="Amiri" panose="00000500000000000000" pitchFamily="2" charset="-78"/>
              </a:rPr>
              <a:t>основные изменения в структуре и содержании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495128"/>
          </a:xfrm>
        </p:spPr>
        <p:txBody>
          <a:bodyPr>
            <a:normAutofit/>
          </a:bodyPr>
          <a:lstStyle/>
          <a:p>
            <a:pPr algn="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          Прудникова  М.А.,   </a:t>
            </a:r>
          </a:p>
          <a:p>
            <a:pPr algn="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  истории   и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обществознания</a:t>
            </a:r>
            <a:endPara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филиала МБОУ  «</a:t>
            </a:r>
            <a:r>
              <a:rPr lang="ru-RU" sz="1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Сещинская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СОШ</a:t>
            </a:r>
          </a:p>
          <a:p>
            <a:pPr algn="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им. К.Я. Поварова» </a:t>
            </a:r>
            <a:r>
              <a:rPr lang="ru-RU" sz="1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Алешинская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ООШ </a:t>
            </a:r>
          </a:p>
          <a:p>
            <a:pPr algn="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Дубровского района Брянской области</a:t>
            </a:r>
          </a:p>
          <a:p>
            <a:pPr algn="r"/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00808"/>
            <a:ext cx="7735019" cy="1944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49825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№10  для 8 класса 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Память </a:t>
            </a:r>
            <a:r>
              <a:rPr 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народа России о Великой Отечественной войне или важнейшие </a:t>
            </a:r>
            <a:r>
              <a:rPr lang="ru-RU" sz="2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события истории нашей страны в XXI </a:t>
            </a:r>
            <a:r>
              <a:rPr lang="ru-RU" sz="22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2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200" b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39890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 Рассмотрите изображение и выполните задание. </a:t>
            </a: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Укажите год, когда выпущена данная медаль. Почему произошло событие, годовщине которого посвящена данная медаль?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0114" y="1700808"/>
            <a:ext cx="3066678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16258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792088"/>
          </a:xfrm>
        </p:spPr>
        <p:txBody>
          <a:bodyPr/>
          <a:lstStyle/>
          <a:p>
            <a:r>
              <a:rPr lang="ru-RU" sz="2200" b="1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Правильный ответ должен содержать следующие элементы: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3"/>
            <a:ext cx="8229600" cy="4680520"/>
          </a:xfrm>
        </p:spPr>
        <p:txBody>
          <a:bodyPr>
            <a:normAutofit lnSpcReduction="10000"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год – 2019;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 на вопрос, например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в начале 2014 г. к власти в Киеве пришли националисты. Произошло свержение законно избранного президента В.Ф. Януковича. Было предложено отменить закон о статусе русского языка как регионального, что означало бы фактический запрет на его использование. В ответ на это в южных и восточных районах Украины русскоязычное население выступило в защиту своих прав. В ходе референдума в Крыму и Севастополе большинство жителей полуострова проголосовали за воссоединение Крыма и Севастополя с Россией, после чего были приняты декларации о государственной независимости Автономной Республики Крым и города Севастополя и заключён Договор с Россией о вхождении Республики Крым и Севастополя в её состав. </a:t>
            </a:r>
          </a:p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(Ответ на вопрос может быть дан в иных, близких по смыслу формулировках) 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88866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оценивания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 указан год и дан ответ на вопрос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- 3 балла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указан год, ответ на вопрос содержит неточность(-и), существенно не искажающую(-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смысла ответа. ИЛИ Правильно указан год, ответ вопрос содержит не основные, а только второстепенные (несущественные) связи, не в полной мере раскрывающие суть ответа на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-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балла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указан год, ответ на вопрос дан неправильно / не дан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 указан неправильно / не указан, правильно дан ответ на вопрос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 балл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 неправильный. ИЛИ Приведены рассуждения общего характера, не соответствующие требованию задания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0 баллов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Максимальный балл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-3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04560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Задания, исключённые из ВПР по истории в 6-8 классах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68552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класс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№6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перечня выбрать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событие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(процесс): (укажите букву в перечне). Запишите название любого объекта (города, населённого пункта, реки или др.), который непосредственно связан с выбранным Вами событием (процессом). Объясните, как указанный Вами объект (город, населённый пункт, река или др.) связан с этим событием (процессом).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№7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Используя знание исторических фактов, объясните, почему выбранное Вами событие (процесс) имело большое значение в истории нашей страны и/или истории зарубежных стран.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№9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один из этих четырёх памятников культуры и укажите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название города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 котором этот памятник культуры находится в настоящее время.</a:t>
            </a:r>
            <a:r>
              <a:rPr lang="ru-RU" sz="2000" dirty="0"/>
              <a:t> /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Укажите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название события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которому посвящена повесть «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Задонщина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Добавили: </a:t>
            </a:r>
            <a:endParaRPr lang="ru-RU" sz="16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7.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перечисленных памятников культуры были созданы до начала монгольского</a:t>
            </a:r>
          </a:p>
          <a:p>
            <a:pPr marL="0" indent="0">
              <a:buNone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нашествия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русские земли? Выберите два памятника культуры и запишите в таблицу</a:t>
            </a:r>
          </a:p>
          <a:p>
            <a:pPr marL="0" indent="0">
              <a:buNone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цифры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под которыми они указаны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1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«Повесть временных лет»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2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«Повесть о разорении Рязани Батыем»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3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«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Задонщина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4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«Слово о Законе и Благодати»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5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«Повесть о житии Александра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Невского</a:t>
            </a:r>
            <a:endParaRPr lang="ru-RU" sz="1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54706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9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Задания, исключённые из ВПР по истории в 6-8 классах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68552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7кл</a:t>
            </a:r>
          </a:p>
          <a:p>
            <a:r>
              <a:rPr lang="ru-RU" sz="23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8</a:t>
            </a:r>
            <a:r>
              <a:rPr lang="ru-RU" sz="2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требуется сопоставить по времени события истории России и события истории зарубежных стран</a:t>
            </a:r>
            <a:r>
              <a:rPr lang="ru-RU" sz="2300" u="sng" dirty="0"/>
              <a:t>. </a:t>
            </a:r>
            <a:r>
              <a:rPr lang="ru-RU" sz="2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«Укажите время, с точностью до половины века, когда в России пресеклась царская династия Рюриковичей. Укажите одно любое событие из истории зарубежных стран, относящееся к той же половине века. Не следует указывать событие из истории международных отношений, одной из сторон которых была </a:t>
            </a:r>
            <a:r>
              <a:rPr lang="ru-RU" sz="23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Россия»</a:t>
            </a:r>
          </a:p>
          <a:p>
            <a:endParaRPr lang="ru-RU" sz="23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3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№10 </a:t>
            </a:r>
            <a:r>
              <a:rPr lang="ru-RU" sz="23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проверяет </a:t>
            </a:r>
            <a:r>
              <a:rPr lang="ru-RU" sz="23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знание хронологии и умение отбирать исторические факты в соответствии с заданным контекстом.</a:t>
            </a:r>
            <a:r>
              <a:rPr lang="ru-RU" sz="23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задании требуется указать год (годы), к которому относится выбранное событие, процесс, и привести два любых факта, характеризующих ход этого события</a:t>
            </a:r>
            <a:r>
              <a:rPr lang="ru-RU" sz="23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300" dirty="0"/>
              <a:t> </a:t>
            </a:r>
            <a:r>
              <a:rPr lang="ru-RU" sz="2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процесса (модель 1), или указать десятилетие, когда произошло названное в задании событие (процесс), указать российского монарха в этот период и привести один любой факт, характеризующий ход этого события, процесса (модель 2</a:t>
            </a:r>
            <a:r>
              <a:rPr lang="ru-RU" sz="23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just"/>
            <a:endParaRPr lang="ru-RU" sz="23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3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№11 </a:t>
            </a:r>
            <a:r>
              <a:rPr lang="ru-RU" sz="23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проверяет знание причин и следствий и умение формулировать положения, содержащие причинно-следственные связи. </a:t>
            </a:r>
            <a:r>
              <a:rPr lang="ru-RU" sz="2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задании требуется объяснить, почему выбранное событие (процесс) (модель 1) или событие (процесс), указанное в задании (модель 2), имело большое значение в истории нашей страны</a:t>
            </a:r>
            <a:r>
              <a:rPr lang="ru-RU" sz="1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№10 + №11=блок 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82774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9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Задания, исключённые из ВПР по истории в 6-8 классах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класс</a:t>
            </a:r>
          </a:p>
          <a:p>
            <a:pPr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sz="1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7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нацелено </a:t>
            </a:r>
            <a:r>
              <a:rPr lang="ru-RU" sz="17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проверку знания исторической терминологии (необходимо написать термин по данному определению понятия</a:t>
            </a:r>
            <a:r>
              <a:rPr lang="ru-RU" sz="17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«</a:t>
            </a:r>
            <a:r>
              <a:rPr lang="ru-RU" sz="1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Запишите </a:t>
            </a:r>
            <a:r>
              <a:rPr lang="ru-RU" sz="1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термин, о котором идёт речь. Название центральных органов отраслевого управления в Российской империи, учреждённых в период правления Петра I взамен утратившей своё значение системы </a:t>
            </a:r>
            <a:r>
              <a:rPr lang="ru-RU" sz="1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приказов». </a:t>
            </a:r>
          </a:p>
          <a:p>
            <a:pPr algn="just"/>
            <a:r>
              <a:rPr lang="ru-RU" sz="1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11</a:t>
            </a:r>
            <a:r>
              <a:rPr lang="ru-RU" sz="17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проверяет </a:t>
            </a:r>
            <a:r>
              <a:rPr lang="ru-RU" sz="17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знание исторических деятелей России и зарубежных стран и умение отбирать исторические факты в соответствии с заданным контекстом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задании требуется выбрать одного исторического деятеля из четырех предложенных, указать событие (процесс), в котором участвовал данный исторический деятель и привести два исторических факта, связанных с участием выбранного исторического деятеля в этом событии (процесс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е). </a:t>
            </a:r>
          </a:p>
          <a:p>
            <a:pPr algn="just"/>
            <a:r>
              <a:rPr lang="ru-RU" sz="1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№12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проверяет знание причин и следствий и умение формулировать положения, содержащие причинно-следственные связи.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задании требуется объяснить, почему событие (процесс), в котором участвовал выбранный исторический деятель, имело большое значение в истории нашей 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страны</a:t>
            </a:r>
          </a:p>
          <a:p>
            <a:pPr algn="just"/>
            <a:r>
              <a:rPr lang="ru-RU" sz="17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№11+№12= блок</a:t>
            </a:r>
            <a:endParaRPr lang="ru-RU" sz="17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53470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Задания, вызывающие затруднения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1. </a:t>
            </a:r>
            <a:r>
              <a:rPr lang="ru-RU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исторической картой, использование карты, как исторического источника</a:t>
            </a:r>
            <a:endParaRPr lang="ru-RU" sz="20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№5 – 6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(2 модели)</a:t>
            </a:r>
          </a:p>
          <a:p>
            <a:pPr marL="0" indent="0">
              <a:buNone/>
            </a:pP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5. 1 Заштрихуйте </a:t>
            </a: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контурной карте один четырёхугольник, образованный градусной сеткой, в котором полностью или частично происходило выбранное Вами событие (процесс</a:t>
            </a: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0" indent="0">
              <a:buNone/>
            </a:pP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5.2 </a:t>
            </a: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Заштрихуйте на контурной карте один четырёхугольник, образованный градусной сеткой, в котором располагалось Крымское ханство. </a:t>
            </a:r>
            <a:endParaRPr lang="ru-RU" sz="1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№4,5- 7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dirty="0"/>
              <a:t> </a:t>
            </a:r>
            <a:endParaRPr lang="ru-RU" sz="2000" dirty="0" smtClean="0"/>
          </a:p>
          <a:p>
            <a:pPr marL="0" indent="0">
              <a:buNone/>
            </a:pP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4. Назовите </a:t>
            </a: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российского монарха в период, когда произошло восстание, границы района которого обозначены на </a:t>
            </a: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карте.</a:t>
            </a:r>
          </a:p>
          <a:p>
            <a:pPr marL="0" indent="0">
              <a:buNone/>
            </a:pP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5. Подпишите </a:t>
            </a: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карте город Москву и Речь </a:t>
            </a:r>
            <a:r>
              <a:rPr lang="ru-RU" sz="1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Посполитую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№5, 6 -8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5. Укажите </a:t>
            </a: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название войны, в результате которой в состав России вошли территории, обозначенные в легенде карты цифрой «1». </a:t>
            </a:r>
            <a:endParaRPr lang="ru-RU" sz="1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6. Подпишите </a:t>
            </a: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карте крепость Полтаву. Подпишите столицу России в конце войны, в результате которой в состав России вошли территории, обозначенные в легенде карты цифрой «1»</a:t>
            </a:r>
          </a:p>
        </p:txBody>
      </p:sp>
    </p:spTree>
    <p:extLst>
      <p:ext uri="{BB962C8B-B14F-4D97-AF65-F5344CB8AC3E}">
        <p14:creationId xmlns:p14="http://schemas.microsoft.com/office/powerpoint/2010/main" val="16404430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Задания, вызывающие затруднения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r>
              <a:rPr lang="ru-RU" sz="28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историческим источником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Проверяются умения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искать, анализировать, сопоставлять и оценивать содержащуюся в различных источниках информацию о событиях и явлениях прошлого и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настоящего.</a:t>
            </a:r>
          </a:p>
          <a:p>
            <a:pPr marL="0" indent="0">
              <a:buNone/>
            </a:pPr>
            <a:r>
              <a:rPr lang="ru-RU" sz="1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класс: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определить, к какому историческому событию или процессу относится данный источник;</a:t>
            </a:r>
          </a:p>
          <a:p>
            <a:pPr marL="0" indent="0">
              <a:buNone/>
            </a:pPr>
            <a:r>
              <a:rPr lang="ru-RU" sz="1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класс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назвать источник, указать событие, связанное с приведённым историческим источником;</a:t>
            </a:r>
          </a:p>
          <a:p>
            <a:pPr marL="0" indent="0">
              <a:buNone/>
            </a:pPr>
            <a:r>
              <a:rPr lang="ru-RU" sz="1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класс: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назвать автора, определить, с какими конкретными историческими событиями или явлениями связана информация, указанная в источнике.</a:t>
            </a:r>
          </a:p>
          <a:p>
            <a:pPr marL="0" indent="0">
              <a:buNone/>
            </a:pPr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(Атрибуция </a:t>
            </a:r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документа: «Укажите время (с точностью до половины века), когда произошли описанные события. Назовите царя, ко времени правления которого относятся описанные в тексте события</a:t>
            </a:r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marL="0" indent="0">
              <a:buNone/>
            </a:pPr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Атрибуцию </a:t>
            </a:r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проводить по ключевым словам и по контексту</a:t>
            </a:r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0" indent="0" algn="just">
              <a:buNone/>
            </a:pPr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Приемы работы: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цитирование, 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декламация, комментированное чтение,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выборочное чтение (поиск в тексте ответа на поставленный вопрос 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сопоставительный анализ 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текстов.</a:t>
            </a:r>
            <a:endParaRPr lang="ru-RU" sz="17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6726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Задания, вызывающие затруднения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3164" y="1055442"/>
            <a:ext cx="8229600" cy="5256584"/>
          </a:xfrm>
        </p:spPr>
        <p:txBody>
          <a:bodyPr/>
          <a:lstStyle/>
          <a:p>
            <a:pPr marL="0" indent="0">
              <a:buNone/>
            </a:pPr>
            <a:r>
              <a:rPr lang="ru-RU" sz="2000" b="1" dirty="0"/>
              <a:t>3</a:t>
            </a:r>
            <a:r>
              <a:rPr lang="ru-RU" dirty="0" smtClean="0"/>
              <a:t>. </a:t>
            </a:r>
            <a:r>
              <a:rPr lang="ru-RU" sz="2000" b="1" u="sng" dirty="0" smtClean="0"/>
              <a:t>Знание </a:t>
            </a:r>
            <a:r>
              <a:rPr lang="ru-RU" sz="2000" b="1" u="sng" dirty="0"/>
              <a:t>фактов истории культуры России и зарубежных стран</a:t>
            </a:r>
            <a:r>
              <a:rPr lang="ru-RU" sz="2000" b="1" u="sng" dirty="0" smtClean="0"/>
              <a:t>.</a:t>
            </a:r>
            <a:endParaRPr lang="ru-RU" sz="2000" b="1" u="sng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071888"/>
            <a:ext cx="4629590" cy="2698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683605"/>
            <a:ext cx="4248472" cy="2355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90" y="1718736"/>
            <a:ext cx="4114877" cy="2790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7544" y="3861048"/>
            <a:ext cx="341338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Исторический коллаж, историческое лото –средства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уроке и во внеурочной деятельности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97179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Приёмы для работы с терминами, понятиями, событиями, хронологией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b="1" i="1" dirty="0" smtClean="0">
                <a:latin typeface="Bad Script" panose="02000000000000000000" pitchFamily="2" charset="0"/>
              </a:rPr>
              <a:t>«Скажи мне-и я забуду, учи меня - и я могу запомнить, вовлекай меня и я научусь»</a:t>
            </a:r>
          </a:p>
          <a:p>
            <a:pPr marL="0" indent="0">
              <a:buNone/>
            </a:pPr>
            <a:r>
              <a:rPr lang="ru-RU" b="1" i="1" dirty="0" smtClean="0">
                <a:latin typeface="Bad Script" panose="02000000000000000000" pitchFamily="2" charset="0"/>
              </a:rPr>
              <a:t>(Б. Франклин)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сторическая разминка (до 5 минут; проводит учитель или ученик)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Адаптированный вариант игры «Поле чудес» или элемент игры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Повторительно-обобщающие уроки в форме игры «Умники и умницы»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93443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Время написания работы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24292206"/>
              </p:ext>
            </p:extLst>
          </p:nvPr>
        </p:nvGraphicFramePr>
        <p:xfrm>
          <a:off x="971599" y="1600200"/>
          <a:ext cx="6840761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5859"/>
                <a:gridCol w="2513945"/>
                <a:gridCol w="3180957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Класс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2022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60 минут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45 минут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60 минут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45 минут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90 минут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45 минут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051720" y="3645024"/>
            <a:ext cx="559993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Количество заданий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7426356"/>
              </p:ext>
            </p:extLst>
          </p:nvPr>
        </p:nvGraphicFramePr>
        <p:xfrm>
          <a:off x="971600" y="4509120"/>
          <a:ext cx="6912768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4136"/>
                <a:gridCol w="2592288"/>
                <a:gridCol w="3096344"/>
              </a:tblGrid>
              <a:tr h="199433">
                <a:tc>
                  <a:txBody>
                    <a:bodyPr/>
                    <a:lstStyle/>
                    <a:p>
                      <a:r>
                        <a:rPr lang="ru-RU" dirty="0" smtClean="0"/>
                        <a:t>Класс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2022</a:t>
                      </a:r>
                      <a:endParaRPr lang="ru-RU" dirty="0"/>
                    </a:p>
                  </a:txBody>
                  <a:tcPr/>
                </a:tc>
              </a:tr>
              <a:tr h="199433"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</a:tr>
              <a:tr h="122458">
                <a:tc>
                  <a:txBody>
                    <a:bodyPr/>
                    <a:lstStyle/>
                    <a:p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/>
                </a:tc>
              </a:tr>
              <a:tr h="122458"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99145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610" y="-20976"/>
            <a:ext cx="8875390" cy="6651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5085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Уровень сложности работы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99061379"/>
              </p:ext>
            </p:extLst>
          </p:nvPr>
        </p:nvGraphicFramePr>
        <p:xfrm>
          <a:off x="457200" y="1600200"/>
          <a:ext cx="7427169" cy="3662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2131"/>
                <a:gridCol w="1750581"/>
                <a:gridCol w="1224137"/>
                <a:gridCol w="1584175"/>
                <a:gridCol w="1296145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Класс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%</a:t>
                      </a:r>
                      <a:endParaRPr lang="ru-RU" dirty="0"/>
                    </a:p>
                  </a:txBody>
                  <a:tcPr/>
                </a:tc>
              </a:tr>
              <a:tr h="123613">
                <a:tc rowSpan="3"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базовый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базовый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421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повышенный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19</a:t>
                      </a:r>
                      <a:endPara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236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высокий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23613">
                <a:tc rowSpan="3">
                  <a:txBody>
                    <a:bodyPr/>
                    <a:lstStyle/>
                    <a:p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базовый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базовый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76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421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повышенный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повышенный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236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высокий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высокий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23613">
                <a:tc rowSpan="3"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базовый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45,8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базовый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421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повышенный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45,8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повышенный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236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высокий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высокий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80497" y="5445224"/>
            <a:ext cx="87195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Внимание! 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работ исчезло задание высокого уровня сложности на установление и  </a:t>
            </a:r>
          </a:p>
          <a:p>
            <a:pPr algn="just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бъяснение причинно-следственных связей ключевых событий и процессов отечественной</a:t>
            </a:r>
          </a:p>
          <a:p>
            <a:pPr algn="just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всеобщей истории. Остались только 2 уровня сложности: </a:t>
            </a: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базовый и повышенный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81253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Система оценивания выполнения всей работы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73118196"/>
              </p:ext>
            </p:extLst>
          </p:nvPr>
        </p:nvGraphicFramePr>
        <p:xfrm>
          <a:off x="395536" y="1600200"/>
          <a:ext cx="8291264" cy="44930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3540"/>
                <a:gridCol w="834297"/>
                <a:gridCol w="834297"/>
                <a:gridCol w="834297"/>
                <a:gridCol w="834297"/>
                <a:gridCol w="1000134"/>
                <a:gridCol w="1000134"/>
                <a:gridCol w="1000134"/>
                <a:gridCol w="1000134"/>
              </a:tblGrid>
              <a:tr h="649497">
                <a:tc>
                  <a:txBody>
                    <a:bodyPr/>
                    <a:lstStyle/>
                    <a:p>
                      <a:r>
                        <a:rPr lang="ru-RU" dirty="0" smtClean="0"/>
                        <a:t>Класс </a:t>
                      </a:r>
                      <a:endParaRPr lang="ru-RU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2021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2022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0600"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«2»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«3»</a:t>
                      </a:r>
                      <a:endParaRPr lang="ru-RU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«4»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«5»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«2»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«3»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«4»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«5»</a:t>
                      </a:r>
                    </a:p>
                  </a:txBody>
                  <a:tcPr/>
                </a:tc>
              </a:tr>
              <a:tr h="6406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0–5</a:t>
                      </a:r>
                      <a:endParaRPr lang="ru-RU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6–10 </a:t>
                      </a:r>
                      <a:endParaRPr lang="ru-RU" b="1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11–15 </a:t>
                      </a:r>
                      <a:endParaRPr lang="ru-RU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16–20</a:t>
                      </a:r>
                      <a:endParaRPr lang="ru-RU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0-3</a:t>
                      </a:r>
                      <a:endParaRPr lang="ru-RU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4-</a:t>
                      </a:r>
                      <a:r>
                        <a:rPr lang="ru-RU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9-12</a:t>
                      </a:r>
                      <a:endParaRPr lang="ru-RU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13-16</a:t>
                      </a:r>
                      <a:endParaRPr lang="ru-RU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40600"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«2»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«3»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«4»</a:t>
                      </a:r>
                      <a:endParaRPr kumimoji="0" lang="ru-RU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«5»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«2»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«3»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«4»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«5»</a:t>
                      </a:r>
                    </a:p>
                  </a:txBody>
                  <a:tcPr/>
                </a:tc>
              </a:tr>
              <a:tr h="6406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0–6</a:t>
                      </a:r>
                      <a:endParaRPr lang="ru-RU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7–12 </a:t>
                      </a:r>
                      <a:endParaRPr lang="ru-RU" b="1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13–18</a:t>
                      </a:r>
                      <a:endParaRPr lang="ru-RU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19–25</a:t>
                      </a:r>
                      <a:endParaRPr lang="ru-RU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0-4</a:t>
                      </a:r>
                      <a:endParaRPr lang="ru-RU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5-</a:t>
                      </a:r>
                      <a:r>
                        <a:rPr lang="ru-RU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10-13</a:t>
                      </a:r>
                      <a:endParaRPr lang="ru-RU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14-17</a:t>
                      </a:r>
                      <a:endParaRPr lang="ru-RU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40600"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«2»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«3»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«4»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«5»</a:t>
                      </a:r>
                      <a:endParaRPr kumimoji="0" lang="ru-RU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«2»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«3»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«4»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«5»</a:t>
                      </a:r>
                    </a:p>
                  </a:txBody>
                  <a:tcPr/>
                </a:tc>
              </a:tr>
              <a:tr h="6406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0–6</a:t>
                      </a:r>
                      <a:endParaRPr lang="ru-RU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7–11</a:t>
                      </a:r>
                      <a:endParaRPr lang="ru-RU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12–17</a:t>
                      </a:r>
                      <a:endParaRPr lang="ru-RU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18–24 </a:t>
                      </a:r>
                      <a:endParaRPr lang="ru-RU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0-4</a:t>
                      </a:r>
                      <a:endParaRPr lang="ru-RU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5-</a:t>
                      </a:r>
                      <a:r>
                        <a:rPr lang="ru-RU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10-13</a:t>
                      </a:r>
                      <a:endParaRPr lang="ru-RU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14-17</a:t>
                      </a:r>
                      <a:endParaRPr lang="ru-RU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90273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Проверяемые элементы содержания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54017515"/>
              </p:ext>
            </p:extLst>
          </p:nvPr>
        </p:nvGraphicFramePr>
        <p:xfrm>
          <a:off x="467544" y="1196752"/>
          <a:ext cx="8229600" cy="55070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8536"/>
                <a:gridCol w="3096344"/>
                <a:gridCol w="3394720"/>
              </a:tblGrid>
              <a:tr h="38917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Класс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2022</a:t>
                      </a:r>
                      <a:endParaRPr lang="ru-RU" dirty="0"/>
                    </a:p>
                  </a:txBody>
                  <a:tcPr/>
                </a:tc>
              </a:tr>
              <a:tr h="543777">
                <a:tc rowSpan="3"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История России (с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древнейших времён до конца Х</a:t>
                      </a:r>
                      <a:r>
                        <a:rPr lang="en-US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в.)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 История России (с древнейших времён до конца Х</a:t>
                      </a: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в.)</a:t>
                      </a:r>
                    </a:p>
                  </a:txBody>
                  <a:tcPr/>
                </a:tc>
              </a:tr>
              <a:tr h="5437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История Средних веков ( с 476г. До 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конца Х</a:t>
                      </a: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в)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 История Средних веков ( с 476г. До конца Х</a:t>
                      </a: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в)</a:t>
                      </a:r>
                    </a:p>
                  </a:txBody>
                  <a:tcPr/>
                </a:tc>
              </a:tr>
              <a:tr h="5437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u="sng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История родного края </a:t>
                      </a:r>
                      <a:endParaRPr lang="ru-RU" sz="1400" b="1" u="sng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u="sng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Память народа России о Великой Отечественной войне</a:t>
                      </a:r>
                      <a:endParaRPr lang="ru-RU" sz="1400" b="1" u="sng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19869">
                <a:tc rowSpan="3"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История России XVI – XVII вв.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 История России XVI – XVII вв. </a:t>
                      </a:r>
                    </a:p>
                  </a:txBody>
                  <a:tcPr/>
                </a:tc>
              </a:tr>
              <a:tr h="7676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История зарубежных стран в Новое время (в конце XV–XVII в.)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 История зарубежных стран в Новое время (в конце XV–XVII в.)</a:t>
                      </a:r>
                    </a:p>
                    <a:p>
                      <a:endParaRPr lang="ru-RU" sz="1400" dirty="0"/>
                    </a:p>
                  </a:txBody>
                  <a:tcPr/>
                </a:tc>
              </a:tr>
              <a:tr h="5437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u="sng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История родного края</a:t>
                      </a:r>
                      <a:endParaRPr lang="ru-RU" sz="1400" b="1" u="sng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 Память народа России о Великой Отечественной войне</a:t>
                      </a:r>
                    </a:p>
                  </a:txBody>
                  <a:tcPr/>
                </a:tc>
              </a:tr>
              <a:tr h="319869">
                <a:tc rowSpan="3"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История России </a:t>
                      </a:r>
                      <a:r>
                        <a:rPr lang="fr-BE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XVIII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в.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 История России </a:t>
                      </a:r>
                      <a:r>
                        <a:rPr kumimoji="0" lang="fr-BE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XVIII 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в.</a:t>
                      </a:r>
                    </a:p>
                  </a:txBody>
                  <a:tcPr/>
                </a:tc>
              </a:tr>
              <a:tr h="5437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История зарубежных стран в Новое время (в XVIII в.)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 История зарубежных стран в Новое время (в XVIII в.)</a:t>
                      </a:r>
                    </a:p>
                  </a:txBody>
                  <a:tcPr/>
                </a:tc>
              </a:tr>
              <a:tr h="9915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 История родного края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u="sng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Память народа России о Великой Отечественной войне или важнейшие события истории нашей страны в XXI в.</a:t>
                      </a:r>
                      <a:endParaRPr lang="ru-RU" sz="1400" b="1" u="sng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86091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заданий  «Память народа России о Великой Отечественной войне» (6кл.)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    Рассмотрите изображение и выполните задание. (6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Укажите название государственного праздника, на котором была сделана данная фотография. Объясните, почему в этот день граждане России испытывают «радость со слезами на глазах». </a:t>
            </a: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916832"/>
            <a:ext cx="4084712" cy="2724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15554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Содержание верного ответа и указания по оцениванию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8457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Правильный ответ должен содержать следующие элементы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0" indent="0" algn="just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название государственного праздника – День Победы; </a:t>
            </a:r>
          </a:p>
          <a:p>
            <a:pPr marL="0" indent="0" algn="just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2) объяснение, например: Победа над гитлеровской Германией была добыта ценой огромных потерь, которые коснулись каждой семьи. Поэтому в День Победы граждане России одновременно празднуют и скорбят о погибших в годы Великой Отечественной войны.</a:t>
            </a: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(Объяснение может быть дано в иных, близких по смыслу формулировках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0" indent="0" algn="just">
              <a:buNone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Оценивание: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  Правильно указано название праздника и дано объяснение -3 балла. </a:t>
            </a: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Правильно указано название государственного праздника, объяснение содержит неточность(-и), существенно не искажающую(-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ие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смысла ответа. ИЛИ Правильно указано название государственного праздника, объяснение содержит не основные, а только второстепенные (несущественные) связи, не в полной мере раскрывающие суть ответа на задание -2 балла.</a:t>
            </a: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Правильно указано только название праздника – 1балл. </a:t>
            </a: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Название праздника указано неправильно / не указано независимо от наличия/отсутствия объяснения. ИЛИ Приведены рассуждения общего характера, не соответствующие требованию задания - 0 баллов.</a:t>
            </a: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Максимальный балл -3.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78146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заданий  «Память народа России о Великой Отечественной войне» (</a:t>
            </a:r>
            <a:r>
              <a:rPr lang="ru-RU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Рассмотрите изображение и выполните задание.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по счёту год с начала Великой Отечественной войны произошли события, которым посвящён данный памятник? Почему необходимо сохранять память о Великой Отечественной войне?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132856"/>
            <a:ext cx="3782194" cy="2769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20643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№10  для 8 класса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модель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Рассмотрите изображение и выполните задание. </a:t>
            </a: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Укажите название государства, в одном из городов которого находится изображённый на плакате военнослужащий? Почему участники Великой Отечественной войны пользуются безграничным уважением в нашей стране?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988840"/>
            <a:ext cx="2017901" cy="2522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61910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513</TotalTime>
  <Words>2139</Words>
  <Application>Microsoft Office PowerPoint</Application>
  <PresentationFormat>Экран (4:3)</PresentationFormat>
  <Paragraphs>294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ВПР по истории 2022 в 6-8 классах: основные изменения в структуре и содержании </vt:lpstr>
      <vt:lpstr>1. Время написания работы</vt:lpstr>
      <vt:lpstr>3. Уровень сложности работы</vt:lpstr>
      <vt:lpstr>4. Система оценивания выполнения всей работы </vt:lpstr>
      <vt:lpstr>4. Проверяемые элементы содержания</vt:lpstr>
      <vt:lpstr> Примеры заданий  «Память народа России о Великой Отечественной войне» (6кл.) </vt:lpstr>
      <vt:lpstr>Содержание верного ответа и указания по оцениванию</vt:lpstr>
      <vt:lpstr>  Примеры заданий  «Память народа России о Великой Отечественной войне» (7 кл.) </vt:lpstr>
      <vt:lpstr>Задание №10  для 8 класса (модель1)</vt:lpstr>
      <vt:lpstr>Задание №10  для 8 класса (модель 2) «Память народа России о Великой Отечественной войне или важнейшие события истории нашей страны в XXI в.» </vt:lpstr>
      <vt:lpstr>Правильный ответ должен содержать следующие элементы:</vt:lpstr>
      <vt:lpstr>Критерии оценивания</vt:lpstr>
      <vt:lpstr>Задания, исключённые из ВПР по истории в 6-8 классах </vt:lpstr>
      <vt:lpstr>Задания, исключённые из ВПР по истории в 6-8 классах </vt:lpstr>
      <vt:lpstr>Задания, исключённые из ВПР по истории в 6-8 классах </vt:lpstr>
      <vt:lpstr>Задания, вызывающие затруднения</vt:lpstr>
      <vt:lpstr>Задания, вызывающие затруднения</vt:lpstr>
      <vt:lpstr>Задания, вызывающие затруднения</vt:lpstr>
      <vt:lpstr>Приёмы для работы с терминами, понятиями, событиями, хронологией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ВПР по истории 2022: основные изменения в структуре и содержании</dc:title>
  <dc:creator>win10</dc:creator>
  <cp:lastModifiedBy>win10</cp:lastModifiedBy>
  <cp:revision>57</cp:revision>
  <dcterms:created xsi:type="dcterms:W3CDTF">2022-03-12T16:39:09Z</dcterms:created>
  <dcterms:modified xsi:type="dcterms:W3CDTF">2022-03-14T19:26:05Z</dcterms:modified>
</cp:coreProperties>
</file>