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339D-7CAB-4BB3-8C3F-6F5F70635F1F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553D-C93E-4C67-B59F-3152C123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43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D553D-C93E-4C67-B59F-3152C123548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434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EFA280-1933-4DE8-8C95-19E411E15C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90556F-E7AE-40C0-9FBB-C8DC20821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2AFBA6-73A7-4827-913E-B694E79D4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6A5B3A-C787-4A19-948D-7E4C634F7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156F5C-E6F0-45CE-9D30-6988F74AB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91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095AAA-C3D2-42FC-ABFB-C300C9363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170AC68-1883-4A96-8F10-548C18E414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58D7FD-DD49-4ABA-A992-5F0A385E7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3BFC13-D8CB-435C-8273-2CB68002F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90B914-02D1-4D65-81AA-61F541D75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88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287FA00-CE17-401D-9FCD-63B2899C0B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4F55D6B-4BE5-4047-A861-FD4C22877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ABC21E-8CCC-40EC-BED6-42A4B0CFF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AEEAA3-1A58-47AD-B8F4-F0A4E2B0C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B9356F-2C4C-47D8-9CA9-CD302DF39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5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F5EDD-4A96-4EA9-B191-1A59916D4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54CF2F-D987-4D65-990A-02C68E868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EFD447-7A60-41E4-84A2-1BEBE1D04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74B323-B833-4AFA-880F-AF881940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1AD426-779B-49FF-9208-BB4FCC62C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25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39FCC4-C235-4D3C-B635-288C5646A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C0FA4A-F005-436E-981E-49EEC0748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EFB6FA-FC27-4636-A15F-58B3A78A6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89041F-2BFB-4DC6-9561-B7F3E649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274D30-1632-4B33-8C98-D210DC1F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6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0EECC8-4F15-4A77-9B31-0498EBA32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19E81F-8010-409C-9F8A-9E550CEF3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BD77643-8EB2-4BA0-BD61-10327C59BE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E74E71-9CFE-4729-B43A-847C891E6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528981-D03C-406F-B409-94E115EC7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51F8EE-55D4-448C-B77C-79D354A22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37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59899D-E2B8-412D-A762-EBF75761F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46FA06-8306-4C16-BBB6-3979BBC9D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3C7EFA-B6E3-4A7E-B4B1-1156463B6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90F3196-D40F-42F7-BE51-6204A02666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4E6548C-133A-4106-9F0A-77C0A3E63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E09ACE9-FC97-4DD0-9E6E-16DCCB5B2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58BEFA7-CF7A-485B-AB0D-52BB0EA64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57D5B53-EB53-4C5C-8DCB-F1DD1698F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75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E6879-ACDC-419D-B15C-C1AB0C2CB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2BE2C21-B619-43F9-B641-B320D8EE1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683967C-A7A0-4E0D-98D2-932983F81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613F2E-8C90-4FE4-88F1-44903E7FF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15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08D8005-6EB9-4C8C-82A2-951CA32D0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23C929C-27E8-4D31-BF0F-267DE603C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1D3012A-A480-4053-8C2A-26DD44103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1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8CFB56-01A0-4CA0-8A9A-3B9F6BFD8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7C59D7-CB56-4187-B95B-60559E12F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D04AF13-A443-4A4A-84B5-28BA52A98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8B06B8-A786-4198-84E2-24A28E9CE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7C1D1D-2A1E-41C8-8364-F02E1CAF5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382849-F33D-4854-9B1F-CC48C675F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59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577CB3-1AE5-4830-B7E3-D11A365B4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1D2270C-62C6-4053-8669-BE4DB5B645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13E141-AD0C-4E9A-A7EC-E8E04FA3A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E54388-7C67-4CDD-8D2F-97BCE2875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79AA7A-5344-477B-8C84-A9A425CE2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9D3A08-495C-4E85-B5BC-733681F0F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89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782357-5DFE-47BF-B477-A36837F1E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B61C42-E53D-4729-B7F8-4E2665730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D7BC6C-5885-4804-91FB-00985B2097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1FCD6-B712-4945-B6A6-B42322975E0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6B4E85-12C9-4AD0-A58E-7F31FDCCF8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0F722A-A4E2-482E-BEE2-0251207F3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435E3-C24A-425F-A9A8-8BACE78CE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8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0F6FFC-2E88-4912-911C-6CAB23CFCE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5410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Тема: </a:t>
            </a:r>
            <a:r>
              <a:rPr lang="ru-RU" sz="4000" b="1" dirty="0">
                <a:solidFill>
                  <a:srgbClr val="FF0000"/>
                </a:solidFill>
              </a:rPr>
              <a:t>Одна большая счастливая семья! Описание внешности. Глагол </a:t>
            </a:r>
            <a:r>
              <a:rPr lang="en-US" sz="4000" b="1" dirty="0">
                <a:solidFill>
                  <a:srgbClr val="FF0000"/>
                </a:solidFill>
              </a:rPr>
              <a:t>have/has got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ADE9370-2125-4476-8DEE-917C71E7D1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Подготовил:</a:t>
            </a:r>
            <a:br>
              <a:rPr lang="ru-RU" dirty="0"/>
            </a:br>
            <a:r>
              <a:rPr lang="ru-RU" dirty="0"/>
              <a:t>Попов Дмитрий Сергеевич.</a:t>
            </a:r>
          </a:p>
        </p:txBody>
      </p:sp>
    </p:spTree>
    <p:extLst>
      <p:ext uri="{BB962C8B-B14F-4D97-AF65-F5344CB8AC3E}">
        <p14:creationId xmlns:p14="http://schemas.microsoft.com/office/powerpoint/2010/main" val="472721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531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3132DA-B1B5-4D70-B679-C4BFDA115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0181"/>
          </a:xfrm>
        </p:spPr>
        <p:txBody>
          <a:bodyPr>
            <a:norm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английском языке невозможно сказать «</a:t>
            </a:r>
            <a:r>
              <a:rPr lang="ru-RU" sz="32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есть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этого англичане говорят: «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имею…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b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т.е. 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got…</a:t>
            </a:r>
            <a:b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мы не можем сказать «</a:t>
            </a:r>
            <a:r>
              <a:rPr lang="ru-RU" sz="3200" i="1" strike="sng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мамы есть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…», мы говорим «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имеет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…» и т.д.</a:t>
            </a:r>
            <a:endParaRPr lang="ru-RU" sz="3200" i="1" strike="sngStrike" dirty="0"/>
          </a:p>
        </p:txBody>
      </p:sp>
    </p:spTree>
    <p:extLst>
      <p:ext uri="{BB962C8B-B14F-4D97-AF65-F5344CB8AC3E}">
        <p14:creationId xmlns:p14="http://schemas.microsoft.com/office/powerpoint/2010/main" val="2988960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D554F8-D101-4817-B414-3D6C519BC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995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имею кошку.</a:t>
            </a:r>
            <a:br>
              <a:rPr lang="ru-RU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got a cat.</a:t>
            </a:r>
            <a:b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4F8F4A-845C-4036-B495-2DEE811B8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289" y="1616820"/>
            <a:ext cx="2606059" cy="275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00E73BB-C60E-4094-AFB0-47B2F9E154F6}"/>
              </a:ext>
            </a:extLst>
          </p:cNvPr>
          <p:cNvSpPr txBox="1">
            <a:spLocks/>
          </p:cNvSpPr>
          <p:nvPr/>
        </p:nvSpPr>
        <p:spPr>
          <a:xfrm>
            <a:off x="1093237" y="4520358"/>
            <a:ext cx="10515600" cy="1799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имеешь кошку.</a:t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have got a cat.</a:t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725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B57A9-0F91-4873-B14E-EDDC1AB86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59529"/>
            <a:ext cx="10515600" cy="8655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НО</a:t>
            </a:r>
            <a:r>
              <a:rPr lang="en-US" b="1" dirty="0">
                <a:solidFill>
                  <a:srgbClr val="0070C0"/>
                </a:solidFill>
              </a:rPr>
              <a:t>!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4FFC4A-234C-487D-B735-3DE431F8E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50099"/>
            <a:ext cx="10515600" cy="4139552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</a:rPr>
              <a:t>Когда мы говорим о том, что </a:t>
            </a:r>
            <a:r>
              <a:rPr lang="ru-RU" sz="3200" b="1" dirty="0">
                <a:solidFill>
                  <a:schemeClr val="tx1"/>
                </a:solidFill>
              </a:rPr>
              <a:t>он</a:t>
            </a:r>
            <a:r>
              <a:rPr lang="ru-RU" sz="3200" dirty="0">
                <a:solidFill>
                  <a:schemeClr val="tx1"/>
                </a:solidFill>
              </a:rPr>
              <a:t> или </a:t>
            </a:r>
            <a:r>
              <a:rPr lang="ru-RU" sz="3200" b="1" dirty="0">
                <a:solidFill>
                  <a:schemeClr val="tx1"/>
                </a:solidFill>
              </a:rPr>
              <a:t>она </a:t>
            </a:r>
            <a:r>
              <a:rPr lang="ru-RU" sz="3200" dirty="0">
                <a:solidFill>
                  <a:schemeClr val="tx1"/>
                </a:solidFill>
              </a:rPr>
              <a:t>что-то имеет, то глагол </a:t>
            </a:r>
            <a:r>
              <a:rPr lang="en-US" sz="3200" b="1" dirty="0">
                <a:solidFill>
                  <a:srgbClr val="FF0000"/>
                </a:solidFill>
              </a:rPr>
              <a:t>have got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меняет свою форму.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have                                                                                    has</a:t>
            </a:r>
            <a:endParaRPr lang="ru-RU" sz="3200" b="1" dirty="0">
              <a:solidFill>
                <a:srgbClr val="7030A0"/>
              </a:solidFill>
            </a:endParaRP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3AAD51AC-ABA9-4CBC-A58A-4C9D1686ECD1}"/>
              </a:ext>
            </a:extLst>
          </p:cNvPr>
          <p:cNvCxnSpPr/>
          <p:nvPr/>
        </p:nvCxnSpPr>
        <p:spPr>
          <a:xfrm>
            <a:off x="3152192" y="3648270"/>
            <a:ext cx="61861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301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41839B-5F85-4523-8D9C-4722B03E2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506" y="1148896"/>
            <a:ext cx="10515600" cy="388030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(неё) есть кошка =</a:t>
            </a: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(она) </a:t>
            </a:r>
            <a:r>
              <a:rPr lang="ru-RU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</a:t>
            </a:r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кошку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(she) </a:t>
            </a:r>
            <a:r>
              <a:rPr lang="en-US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got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cat.</a:t>
            </a: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615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E89777B-EF6D-4422-9EB4-7A03B741181E}"/>
              </a:ext>
            </a:extLst>
          </p:cNvPr>
          <p:cNvSpPr txBox="1">
            <a:spLocks/>
          </p:cNvSpPr>
          <p:nvPr/>
        </p:nvSpPr>
        <p:spPr>
          <a:xfrm>
            <a:off x="931506" y="1148896"/>
            <a:ext cx="10515600" cy="388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неё (у кошки) есть хвост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got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tail.</a:t>
            </a: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63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5D19A2-4E31-4A83-9E08-A5AFAF01D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590280" cy="1325563"/>
          </a:xfrm>
        </p:spPr>
        <p:txBody>
          <a:bodyPr/>
          <a:lstStyle/>
          <a:p>
            <a:pPr algn="ctr"/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Let's do it again!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3F60C9-D8E6-4669-80E3-8FAD69F86E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92" y="1348736"/>
            <a:ext cx="7257955" cy="4445159"/>
          </a:xfrm>
        </p:spPr>
      </p:pic>
    </p:spTree>
    <p:extLst>
      <p:ext uri="{BB962C8B-B14F-4D97-AF65-F5344CB8AC3E}">
        <p14:creationId xmlns:p14="http://schemas.microsoft.com/office/powerpoint/2010/main" val="1840624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D18341-CF53-4390-87D2-18564A69C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1945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Кстати, а какая форма глагол будет, если мы захотим сказать ниженаписанное?</a:t>
            </a:r>
            <a:b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Маши есть брат = Маша имеет брата   </a:t>
            </a:r>
            <a:r>
              <a:rPr lang="ru-RU" sz="2000" dirty="0"/>
              <a:t>                        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F2A1F5E-FB20-4671-96D1-BABC9A1CA2FB}"/>
              </a:ext>
            </a:extLst>
          </p:cNvPr>
          <p:cNvSpPr txBox="1">
            <a:spLocks/>
          </p:cNvSpPr>
          <p:nvPr/>
        </p:nvSpPr>
        <p:spPr>
          <a:xfrm>
            <a:off x="2565919" y="2584580"/>
            <a:ext cx="7854820" cy="886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Mary has got a brother.</a:t>
            </a:r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9F0E47F1-1784-4139-9FD6-BCFE7EFBD8A4}"/>
              </a:ext>
            </a:extLst>
          </p:cNvPr>
          <p:cNvSpPr txBox="1">
            <a:spLocks/>
          </p:cNvSpPr>
          <p:nvPr/>
        </p:nvSpPr>
        <p:spPr>
          <a:xfrm>
            <a:off x="623596" y="350021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мы поставили глагол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CA86EFB-887E-46AC-8941-EBC679BE2C0C}"/>
              </a:ext>
            </a:extLst>
          </p:cNvPr>
          <p:cNvSpPr txBox="1">
            <a:spLocks/>
          </p:cNvSpPr>
          <p:nvPr/>
        </p:nvSpPr>
        <p:spPr>
          <a:xfrm>
            <a:off x="1184988" y="4804035"/>
            <a:ext cx="9517223" cy="8024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мы слово «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ry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можем заменить на слово «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.</a:t>
            </a:r>
            <a:endParaRPr lang="ru-RU" sz="3200" i="1" strike="sngStrike" dirty="0"/>
          </a:p>
        </p:txBody>
      </p:sp>
    </p:spTree>
    <p:extLst>
      <p:ext uri="{BB962C8B-B14F-4D97-AF65-F5344CB8AC3E}">
        <p14:creationId xmlns:p14="http://schemas.microsoft.com/office/powerpoint/2010/main" val="45910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F012A7-94BC-4397-AA35-3E92B7E67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Mary and Alex </a:t>
            </a:r>
            <a:r>
              <a:rPr lang="en-US" b="1" dirty="0">
                <a:solidFill>
                  <a:srgbClr val="FF0000"/>
                </a:solidFill>
              </a:rPr>
              <a:t>have</a:t>
            </a:r>
            <a:r>
              <a:rPr lang="en-US" dirty="0">
                <a:solidFill>
                  <a:srgbClr val="FF0000"/>
                </a:solidFill>
              </a:rPr>
              <a:t> got a dog.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678C1F44-2E2E-456C-9336-91C6D4C1A489}"/>
              </a:ext>
            </a:extLst>
          </p:cNvPr>
          <p:cNvSpPr txBox="1">
            <a:spLocks/>
          </p:cNvSpPr>
          <p:nvPr/>
        </p:nvSpPr>
        <p:spPr>
          <a:xfrm>
            <a:off x="765110" y="2206365"/>
            <a:ext cx="10713098" cy="2225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мы употребляем, т.к. слова «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Mary and Alex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мы можем заменить на слово «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254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6D701A-8F8E-468F-940D-3AE19A59A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397240" cy="1325563"/>
          </a:xfrm>
        </p:spPr>
        <p:txBody>
          <a:bodyPr/>
          <a:lstStyle/>
          <a:p>
            <a:pPr algn="ctr"/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make a conclusion!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D3ADCDD-1601-4B5A-BA31-D20FE2636B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114" y="1493521"/>
            <a:ext cx="6981825" cy="449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00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7F3599-C18D-41AC-854F-16FF96BD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06089"/>
            <a:ext cx="10515600" cy="930825"/>
          </a:xfrm>
        </p:spPr>
        <p:txBody>
          <a:bodyPr>
            <a:normAutofit/>
          </a:bodyPr>
          <a:lstStyle/>
          <a:p>
            <a:r>
              <a:rPr lang="en-US" sz="4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Open the notebook and make a note:</a:t>
            </a:r>
            <a:endParaRPr lang="ru-RU" sz="4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8F6EC5-37E5-474D-8C75-DF77ABD25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7753" y="2126182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en-US" sz="3200" i="1" dirty="0">
                <a:solidFill>
                  <a:srgbClr val="0070C0"/>
                </a:solidFill>
              </a:rPr>
              <a:t>Friday, the thirteenth of September</a:t>
            </a:r>
            <a:br>
              <a:rPr lang="en-US" sz="3200" i="1" dirty="0">
                <a:solidFill>
                  <a:srgbClr val="0070C0"/>
                </a:solidFill>
              </a:rPr>
            </a:br>
            <a:r>
              <a:rPr lang="en-US" sz="3200" i="1" dirty="0">
                <a:solidFill>
                  <a:srgbClr val="0070C0"/>
                </a:solidFill>
              </a:rPr>
              <a:t>Classwork</a:t>
            </a:r>
            <a:endParaRPr lang="ru-RU" sz="32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727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7E776-EC91-4E8D-9D6F-398ECA99B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9395"/>
            <a:ext cx="10515600" cy="114542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Remember!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A76DF3-56DA-4907-A677-A18122291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95534" y="1744825"/>
            <a:ext cx="8248261" cy="4344826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have got </a:t>
            </a:r>
            <a:r>
              <a:rPr lang="ru-RU" sz="3600" dirty="0">
                <a:solidFill>
                  <a:schemeClr val="tx1"/>
                </a:solidFill>
              </a:rPr>
              <a:t>мы используем с местоимениями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i="1" dirty="0">
                <a:solidFill>
                  <a:srgbClr val="00B050"/>
                </a:solidFill>
              </a:rPr>
              <a:t>I, we you, they.</a:t>
            </a:r>
          </a:p>
          <a:p>
            <a:endParaRPr lang="en-US" sz="3600" i="1" dirty="0">
              <a:solidFill>
                <a:srgbClr val="00B050"/>
              </a:solidFill>
            </a:endParaRPr>
          </a:p>
          <a:p>
            <a:r>
              <a:rPr lang="en-US" sz="3600" b="1" dirty="0">
                <a:solidFill>
                  <a:srgbClr val="0070C0"/>
                </a:solidFill>
              </a:rPr>
              <a:t>has got </a:t>
            </a:r>
            <a:r>
              <a:rPr lang="ru-RU" sz="3600" dirty="0">
                <a:solidFill>
                  <a:schemeClr val="tx1"/>
                </a:solidFill>
              </a:rPr>
              <a:t>мы используем с местоимениями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i="1" dirty="0">
                <a:solidFill>
                  <a:srgbClr val="00B050"/>
                </a:solidFill>
              </a:rPr>
              <a:t>he, she, it.</a:t>
            </a:r>
          </a:p>
          <a:p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3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7DFC7-CB67-4035-9BB4-497CC6B9D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49267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</a:rPr>
              <a:t>Отрицательная </a:t>
            </a:r>
            <a:br>
              <a:rPr lang="ru-RU" sz="6600" b="1" dirty="0">
                <a:solidFill>
                  <a:srgbClr val="FF0000"/>
                </a:solidFill>
              </a:rPr>
            </a:br>
            <a:r>
              <a:rPr lang="ru-RU" sz="6600" b="1" dirty="0">
                <a:solidFill>
                  <a:srgbClr val="FF0000"/>
                </a:solidFill>
              </a:rPr>
              <a:t>и </a:t>
            </a:r>
            <a:br>
              <a:rPr lang="ru-RU" sz="6600" b="1" dirty="0">
                <a:solidFill>
                  <a:srgbClr val="FF0000"/>
                </a:solidFill>
              </a:rPr>
            </a:br>
            <a:r>
              <a:rPr lang="ru-RU" sz="6600" b="1" dirty="0">
                <a:solidFill>
                  <a:srgbClr val="FF0000"/>
                </a:solidFill>
              </a:rPr>
              <a:t>вопросительная </a:t>
            </a:r>
            <a:br>
              <a:rPr lang="ru-RU" sz="6600" b="1" dirty="0">
                <a:solidFill>
                  <a:srgbClr val="FF0000"/>
                </a:solidFill>
              </a:rPr>
            </a:br>
            <a:r>
              <a:rPr lang="ru-RU" sz="6600" b="1" dirty="0">
                <a:solidFill>
                  <a:srgbClr val="FF0000"/>
                </a:solidFill>
              </a:rPr>
              <a:t>формы</a:t>
            </a:r>
          </a:p>
        </p:txBody>
      </p:sp>
    </p:spTree>
    <p:extLst>
      <p:ext uri="{BB962C8B-B14F-4D97-AF65-F5344CB8AC3E}">
        <p14:creationId xmlns:p14="http://schemas.microsoft.com/office/powerpoint/2010/main" val="3463254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A0C6AE-0AC1-4924-882B-ABCFC1F5C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58802"/>
          </a:xfrm>
        </p:spPr>
        <p:txBody>
          <a:bodyPr/>
          <a:lstStyle/>
          <a:p>
            <a:r>
              <a:rPr lang="ru-RU" dirty="0"/>
              <a:t>Если у нас в предложении стоит просто </a:t>
            </a:r>
            <a:r>
              <a:rPr lang="en-US" sz="4400" b="1" dirty="0">
                <a:solidFill>
                  <a:srgbClr val="FF0000"/>
                </a:solidFill>
              </a:rPr>
              <a:t>have/has</a:t>
            </a:r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dirty="0"/>
              <a:t>, то чтобы задать вопрос или сделать предложение отрицательным, мы прибегаем к помощи вспомогательного глагола:</a:t>
            </a:r>
            <a:r>
              <a:rPr lang="ru-RU" dirty="0"/>
              <a:t> </a:t>
            </a:r>
            <a:r>
              <a:rPr lang="en-US" b="1" dirty="0">
                <a:solidFill>
                  <a:srgbClr val="FFC000"/>
                </a:solidFill>
              </a:rPr>
              <a:t>do</a:t>
            </a:r>
            <a:r>
              <a:rPr lang="en-US" dirty="0"/>
              <a:t>  </a:t>
            </a:r>
            <a:r>
              <a:rPr lang="ru-RU" dirty="0"/>
              <a:t>или</a:t>
            </a:r>
            <a:r>
              <a:rPr lang="en-US" dirty="0"/>
              <a:t>  </a:t>
            </a:r>
            <a:r>
              <a:rPr lang="en-US" b="1" dirty="0">
                <a:solidFill>
                  <a:srgbClr val="FFC000"/>
                </a:solidFill>
              </a:rPr>
              <a:t>does</a:t>
            </a:r>
            <a:r>
              <a:rPr lang="ru-RU" b="1" dirty="0">
                <a:solidFill>
                  <a:srgbClr val="FFC000"/>
                </a:solidFill>
              </a:rPr>
              <a:t> </a:t>
            </a:r>
            <a:r>
              <a:rPr lang="en-US" dirty="0"/>
              <a:t>(</a:t>
            </a:r>
            <a:r>
              <a:rPr lang="ru-RU" dirty="0"/>
              <a:t>употребляем в 3 л., ед. ч.)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22515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A2B91-F994-4783-B449-D3C68B587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02033"/>
            <a:ext cx="10515600" cy="762874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Например,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676F32-D4D1-4AB2-BF1B-0F3D8BD2E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4488" y="1696973"/>
            <a:ext cx="10515600" cy="259510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000" b="1" dirty="0">
                <a:solidFill>
                  <a:srgbClr val="0070C0"/>
                </a:solidFill>
              </a:rPr>
              <a:t>We have a cat.</a:t>
            </a:r>
            <a:br>
              <a:rPr lang="en-US" sz="3000" b="1" dirty="0">
                <a:solidFill>
                  <a:srgbClr val="0070C0"/>
                </a:solidFill>
              </a:rPr>
            </a:br>
            <a:r>
              <a:rPr lang="en-US" sz="3000" b="1" dirty="0">
                <a:solidFill>
                  <a:srgbClr val="0070C0"/>
                </a:solidFill>
              </a:rPr>
              <a:t>He has a cat.</a:t>
            </a:r>
          </a:p>
          <a:p>
            <a:pPr algn="ctr"/>
            <a:endParaRPr lang="en-US" sz="3000" b="1" dirty="0">
              <a:solidFill>
                <a:srgbClr val="0070C0"/>
              </a:solidFill>
            </a:endParaRPr>
          </a:p>
          <a:p>
            <a:pPr algn="ctr"/>
            <a:endParaRPr lang="en-US" sz="3000" b="1" dirty="0">
              <a:solidFill>
                <a:srgbClr val="0070C0"/>
              </a:solidFill>
            </a:endParaRPr>
          </a:p>
          <a:p>
            <a:pPr algn="ctr"/>
            <a:r>
              <a:rPr lang="en-US" sz="3000" b="1" dirty="0">
                <a:solidFill>
                  <a:srgbClr val="0070C0"/>
                </a:solidFill>
              </a:rPr>
              <a:t>We </a:t>
            </a:r>
            <a:r>
              <a:rPr lang="en-US" sz="3000" b="1" u="sng" dirty="0">
                <a:solidFill>
                  <a:srgbClr val="FF0000"/>
                </a:solidFill>
              </a:rPr>
              <a:t>do not </a:t>
            </a:r>
            <a:r>
              <a:rPr lang="en-US" sz="3000" b="1" dirty="0">
                <a:solidFill>
                  <a:srgbClr val="0070C0"/>
                </a:solidFill>
              </a:rPr>
              <a:t>have a cat.</a:t>
            </a:r>
          </a:p>
          <a:p>
            <a:pPr algn="ctr"/>
            <a:r>
              <a:rPr lang="en-US" sz="3000" b="1" dirty="0">
                <a:solidFill>
                  <a:srgbClr val="0070C0"/>
                </a:solidFill>
              </a:rPr>
              <a:t>He </a:t>
            </a:r>
            <a:r>
              <a:rPr lang="en-US" sz="3000" b="1" u="sng" dirty="0">
                <a:solidFill>
                  <a:srgbClr val="FF0000"/>
                </a:solidFill>
              </a:rPr>
              <a:t>does not</a:t>
            </a:r>
            <a:r>
              <a:rPr lang="en-US" sz="3000" b="1" dirty="0">
                <a:solidFill>
                  <a:srgbClr val="0070C0"/>
                </a:solidFill>
              </a:rPr>
              <a:t> have a cat.</a:t>
            </a:r>
          </a:p>
          <a:p>
            <a:pPr algn="ctr"/>
            <a:endParaRPr lang="en-US" dirty="0">
              <a:solidFill>
                <a:srgbClr val="0070C0"/>
              </a:solidFill>
            </a:endParaRP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559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E96F4C-D149-4DA9-A3DD-9D51B8782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6718"/>
            <a:ext cx="10515600" cy="8655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Вопросительная форма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2FE1D6-C42E-45D7-A638-C30BB452B5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8544" y="1931437"/>
            <a:ext cx="10515600" cy="335678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We have a cat.</a:t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en-US" sz="3200" b="1" dirty="0">
                <a:solidFill>
                  <a:srgbClr val="0070C0"/>
                </a:solidFill>
              </a:rPr>
              <a:t>He has a cat.</a:t>
            </a: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r>
              <a:rPr lang="en-US" sz="3200" b="1" u="sng" dirty="0">
                <a:solidFill>
                  <a:srgbClr val="FF0000"/>
                </a:solidFill>
              </a:rPr>
              <a:t>Do</a:t>
            </a:r>
            <a:r>
              <a:rPr lang="en-US" sz="3200" b="1" dirty="0">
                <a:solidFill>
                  <a:srgbClr val="0070C0"/>
                </a:solidFill>
              </a:rPr>
              <a:t> we have a cat</a:t>
            </a:r>
            <a:r>
              <a:rPr lang="ru-RU" sz="3200" b="1" dirty="0">
                <a:solidFill>
                  <a:srgbClr val="0070C0"/>
                </a:solidFill>
              </a:rPr>
              <a:t>?</a:t>
            </a:r>
            <a:endParaRPr lang="en-US" sz="3200" b="1" dirty="0">
              <a:solidFill>
                <a:srgbClr val="0070C0"/>
              </a:solidFill>
            </a:endParaRPr>
          </a:p>
          <a:p>
            <a:pPr algn="ctr"/>
            <a:r>
              <a:rPr lang="en-US" sz="3200" b="1" u="sng" dirty="0">
                <a:solidFill>
                  <a:srgbClr val="FF0000"/>
                </a:solidFill>
              </a:rPr>
              <a:t>Does</a:t>
            </a:r>
            <a:r>
              <a:rPr lang="en-US" sz="3200" b="1" dirty="0">
                <a:solidFill>
                  <a:srgbClr val="0070C0"/>
                </a:solidFill>
              </a:rPr>
              <a:t> he have a cat</a:t>
            </a:r>
            <a:r>
              <a:rPr lang="ru-RU" sz="3200" b="1" dirty="0">
                <a:solidFill>
                  <a:srgbClr val="0070C0"/>
                </a:solidFill>
              </a:rPr>
              <a:t>?</a:t>
            </a:r>
            <a:endParaRPr lang="en-US" sz="3200" b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8109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588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C44901-137A-448A-B494-DDC2EAA9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618056"/>
            <a:ext cx="10515600" cy="958817"/>
          </a:xfrm>
        </p:spPr>
        <p:txBody>
          <a:bodyPr/>
          <a:lstStyle/>
          <a:p>
            <a:pPr algn="ctr"/>
            <a:r>
              <a:rPr lang="ru-RU" dirty="0"/>
              <a:t>Устно переведи предложения: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5BA772-36AE-4CB0-82B5-426D425AF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660849"/>
            <a:ext cx="10515600" cy="442880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3200" i="1" dirty="0">
                <a:solidFill>
                  <a:srgbClr val="7030A0"/>
                </a:solidFill>
              </a:rPr>
              <a:t>У меня есть брат.</a:t>
            </a:r>
          </a:p>
          <a:p>
            <a:pPr marL="457200" indent="-457200">
              <a:buAutoNum type="arabicPeriod"/>
            </a:pPr>
            <a:r>
              <a:rPr lang="ru-RU" sz="3200" i="1" dirty="0">
                <a:solidFill>
                  <a:srgbClr val="7030A0"/>
                </a:solidFill>
              </a:rPr>
              <a:t>У него есть собака.</a:t>
            </a:r>
          </a:p>
          <a:p>
            <a:pPr marL="457200" indent="-457200">
              <a:buAutoNum type="arabicPeriod"/>
            </a:pPr>
            <a:r>
              <a:rPr lang="ru-RU" sz="3200" i="1" dirty="0">
                <a:solidFill>
                  <a:srgbClr val="7030A0"/>
                </a:solidFill>
              </a:rPr>
              <a:t>У нас есть большой дом.</a:t>
            </a:r>
          </a:p>
          <a:p>
            <a:pPr marL="457200" indent="-457200">
              <a:buAutoNum type="arabicPeriod"/>
            </a:pPr>
            <a:r>
              <a:rPr lang="ru-RU" sz="3200" i="1" dirty="0">
                <a:solidFill>
                  <a:srgbClr val="7030A0"/>
                </a:solidFill>
              </a:rPr>
              <a:t>У них есть два брата.</a:t>
            </a:r>
          </a:p>
          <a:p>
            <a:pPr marL="457200" indent="-457200">
              <a:buAutoNum type="arabicPeriod"/>
            </a:pPr>
            <a:r>
              <a:rPr lang="ru-RU" sz="3200" i="1" dirty="0">
                <a:solidFill>
                  <a:srgbClr val="7030A0"/>
                </a:solidFill>
              </a:rPr>
              <a:t>У Маши есть большая книга.</a:t>
            </a:r>
          </a:p>
        </p:txBody>
      </p:sp>
    </p:spTree>
    <p:extLst>
      <p:ext uri="{BB962C8B-B14F-4D97-AF65-F5344CB8AC3E}">
        <p14:creationId xmlns:p14="http://schemas.microsoft.com/office/powerpoint/2010/main" val="4070966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616BF3-4443-4060-B4CF-410ED38AD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ГОЛОВА          </a:t>
            </a:r>
            <a:r>
              <a:rPr lang="en-US" sz="5400" b="1" dirty="0">
                <a:solidFill>
                  <a:srgbClr val="00B050"/>
                </a:solidFill>
              </a:rPr>
              <a:t>HEAD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DA5EF9B-2915-4A84-806D-E6594DCA6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913" y="1690688"/>
            <a:ext cx="3394173" cy="385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9374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B99748-A3BE-4F55-9791-D3C0A1134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ВОЛОСЫ          </a:t>
            </a:r>
            <a:r>
              <a:rPr lang="en-US" sz="4400" b="1" dirty="0">
                <a:solidFill>
                  <a:srgbClr val="00B050"/>
                </a:solidFill>
              </a:rPr>
              <a:t>HA</a:t>
            </a:r>
            <a:r>
              <a:rPr lang="en-US" b="1" dirty="0">
                <a:solidFill>
                  <a:srgbClr val="00B050"/>
                </a:solidFill>
              </a:rPr>
              <a:t>IR</a:t>
            </a:r>
            <a:endParaRPr lang="ru-RU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78FCB34A-8504-4318-9C55-BE12F4979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880" y="1830986"/>
            <a:ext cx="4475480" cy="303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9431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5734C6-E76A-4BAE-970C-B928CFE2D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УШИ          </a:t>
            </a:r>
            <a:r>
              <a:rPr lang="en-US" b="1" dirty="0">
                <a:solidFill>
                  <a:srgbClr val="00B050"/>
                </a:solidFill>
              </a:rPr>
              <a:t>EARS</a:t>
            </a:r>
            <a:endParaRPr lang="ru-RU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9691662B-96C6-41E3-95C6-0D0169AE7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640" y="1538686"/>
            <a:ext cx="5825490" cy="437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689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3119B9-225E-46C2-B5C0-A80FCBA84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156" y="244833"/>
            <a:ext cx="10515600" cy="1313380"/>
          </a:xfrm>
        </p:spPr>
        <p:txBody>
          <a:bodyPr/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Глагол </a:t>
            </a:r>
            <a:r>
              <a:rPr lang="en-US" sz="6000" b="1" dirty="0">
                <a:solidFill>
                  <a:srgbClr val="FF0000"/>
                </a:solidFill>
              </a:rPr>
              <a:t>have/has got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F4BF2B-77D8-4888-98C4-D81B49D3B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743626"/>
            <a:ext cx="9246637" cy="1500187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</a:rPr>
              <a:t>Сегодня мы поговорим о том, как сказать, что у нас или у кого-то что-то есть. </a:t>
            </a:r>
          </a:p>
        </p:txBody>
      </p:sp>
    </p:spTree>
    <p:extLst>
      <p:ext uri="{BB962C8B-B14F-4D97-AF65-F5344CB8AC3E}">
        <p14:creationId xmlns:p14="http://schemas.microsoft.com/office/powerpoint/2010/main" val="2794922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0F1B71-012B-4A45-B490-2CEA342E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БРОВИ          </a:t>
            </a:r>
            <a:r>
              <a:rPr lang="en-US" sz="4400" b="1" dirty="0">
                <a:solidFill>
                  <a:srgbClr val="00B050"/>
                </a:solidFill>
              </a:rPr>
              <a:t>BROWS</a:t>
            </a:r>
            <a:endParaRPr lang="ru-RU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E1A6A0B6-3151-4032-9F48-5F7AFAB70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680" y="1787842"/>
            <a:ext cx="64008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657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245D21-DC69-4204-B291-EE299906F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ГЛАЗА          </a:t>
            </a:r>
            <a:r>
              <a:rPr lang="en-US" sz="4400" b="1" dirty="0">
                <a:solidFill>
                  <a:srgbClr val="00B050"/>
                </a:solidFill>
              </a:rPr>
              <a:t>EYES</a:t>
            </a:r>
            <a:endParaRPr lang="ru-RU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74F75431-715A-44DC-BB76-62CD2B491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080" y="1528762"/>
            <a:ext cx="675640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4768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6B97F-7F63-43F7-A5FE-1D74D3466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НОС          </a:t>
            </a:r>
            <a:r>
              <a:rPr lang="en-US" b="1" dirty="0">
                <a:solidFill>
                  <a:srgbClr val="00B050"/>
                </a:solidFill>
              </a:rPr>
              <a:t>NO</a:t>
            </a:r>
            <a:r>
              <a:rPr lang="en-US" sz="4400" b="1" dirty="0">
                <a:solidFill>
                  <a:srgbClr val="00B050"/>
                </a:solidFill>
              </a:rPr>
              <a:t>SE</a:t>
            </a:r>
            <a:endParaRPr lang="ru-RU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FA9155BE-C0C7-4E22-B72A-6DB9C6AE4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803" y="1993278"/>
            <a:ext cx="5636630" cy="386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4166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132810-220E-4027-BCEE-119DD2EF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ГУБЫ          </a:t>
            </a:r>
            <a:r>
              <a:rPr lang="en-US" b="1" dirty="0">
                <a:solidFill>
                  <a:srgbClr val="00B050"/>
                </a:solidFill>
              </a:rPr>
              <a:t>LIPS</a:t>
            </a:r>
            <a:endParaRPr lang="ru-RU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9B4D2DE0-F8A1-4301-A20C-E443EA1837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747" y="1690688"/>
            <a:ext cx="5087355" cy="355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2132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B6835B-A3E1-46FC-9CD5-A600B56BF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ЗУБЫ          </a:t>
            </a:r>
            <a:r>
              <a:rPr lang="en-US" b="1" dirty="0">
                <a:solidFill>
                  <a:srgbClr val="00B050"/>
                </a:solidFill>
              </a:rPr>
              <a:t>TEETH</a:t>
            </a:r>
            <a:endParaRPr lang="ru-RU" dirty="0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C2BDA13F-26A1-491A-AC97-CE410E933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320" y="1746985"/>
            <a:ext cx="5904230" cy="392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7238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0E1077-E029-4280-BFF2-352B7FEA6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ЩЕКИ          </a:t>
            </a:r>
            <a:r>
              <a:rPr lang="ru-RU" b="1" dirty="0">
                <a:solidFill>
                  <a:srgbClr val="00B050"/>
                </a:solidFill>
              </a:rPr>
              <a:t>СН</a:t>
            </a:r>
            <a:r>
              <a:rPr lang="en-US" b="1" dirty="0">
                <a:solidFill>
                  <a:srgbClr val="00B050"/>
                </a:solidFill>
              </a:rPr>
              <a:t>EE</a:t>
            </a:r>
            <a:r>
              <a:rPr lang="ru-RU" b="1" dirty="0">
                <a:solidFill>
                  <a:srgbClr val="00B050"/>
                </a:solidFill>
              </a:rPr>
              <a:t>К</a:t>
            </a:r>
            <a:r>
              <a:rPr lang="en-US" b="1" dirty="0">
                <a:solidFill>
                  <a:srgbClr val="00B050"/>
                </a:solidFill>
              </a:rPr>
              <a:t>S</a:t>
            </a:r>
            <a:endParaRPr lang="ru-RU" dirty="0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D84472E7-5549-491F-9A67-F22110327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565" y="1464906"/>
            <a:ext cx="5658591" cy="392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281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93247-0896-432C-9DF6-2D045C1AC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ТЕЛО</a:t>
            </a:r>
            <a:r>
              <a:rPr lang="ru-RU" sz="4400" b="1" dirty="0">
                <a:solidFill>
                  <a:srgbClr val="FF0000"/>
                </a:solidFill>
              </a:rPr>
              <a:t>          </a:t>
            </a:r>
            <a:r>
              <a:rPr lang="en-US" sz="4400" b="1" dirty="0">
                <a:solidFill>
                  <a:srgbClr val="00B050"/>
                </a:solidFill>
              </a:rPr>
              <a:t>BODY</a:t>
            </a:r>
            <a:endParaRPr lang="ru-RU" dirty="0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19631E9B-9C27-43F2-A773-35AA75597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156" y="1418253"/>
            <a:ext cx="2677983" cy="435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2939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E6B341-2F64-425F-BB8A-84DE2CC6E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rgbClr val="FF0000"/>
                </a:solidFill>
              </a:rPr>
              <a:t>                        </a:t>
            </a:r>
            <a:r>
              <a:rPr lang="ru-RU" sz="4400" b="1" dirty="0">
                <a:solidFill>
                  <a:srgbClr val="FF0000"/>
                </a:solidFill>
              </a:rPr>
              <a:t>РУКИ          </a:t>
            </a:r>
            <a:r>
              <a:rPr lang="en-US" b="1" dirty="0">
                <a:solidFill>
                  <a:srgbClr val="00B050"/>
                </a:solidFill>
              </a:rPr>
              <a:t>ARMS</a:t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                   </a:t>
            </a:r>
            <a:r>
              <a:rPr lang="ru-RU" b="1" dirty="0">
                <a:solidFill>
                  <a:srgbClr val="FF0000"/>
                </a:solidFill>
              </a:rPr>
              <a:t>КИСТИ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sz="4400" b="1" dirty="0">
                <a:solidFill>
                  <a:srgbClr val="FF0000"/>
                </a:solidFill>
              </a:rPr>
              <a:t>РУК          </a:t>
            </a:r>
            <a:r>
              <a:rPr lang="en-US" b="1">
                <a:solidFill>
                  <a:srgbClr val="00B050"/>
                </a:solidFill>
              </a:rPr>
              <a:t>HANDS</a:t>
            </a:r>
            <a:endParaRPr lang="ru-RU" dirty="0"/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9BAC8E06-688D-489B-A03D-ECA416352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982" y="1690688"/>
            <a:ext cx="5431337" cy="431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5267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934CE1-9471-49AB-8B6E-688D79C83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НОГИ</a:t>
            </a:r>
            <a:r>
              <a:rPr lang="ru-RU" sz="4400" b="1" dirty="0">
                <a:solidFill>
                  <a:srgbClr val="FF0000"/>
                </a:solidFill>
              </a:rPr>
              <a:t>          </a:t>
            </a:r>
            <a:r>
              <a:rPr lang="en-US" b="1" dirty="0">
                <a:solidFill>
                  <a:srgbClr val="00B050"/>
                </a:solidFill>
              </a:rPr>
              <a:t>LEGS</a:t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СТУПНИ</a:t>
            </a:r>
            <a:r>
              <a:rPr lang="ru-RU" b="1" dirty="0">
                <a:solidFill>
                  <a:srgbClr val="00B050"/>
                </a:solidFill>
              </a:rPr>
              <a:t>      </a:t>
            </a:r>
            <a:r>
              <a:rPr lang="en-US" b="1" dirty="0">
                <a:solidFill>
                  <a:srgbClr val="00B050"/>
                </a:solidFill>
              </a:rPr>
              <a:t>FEET</a:t>
            </a:r>
            <a:endParaRPr lang="ru-RU" dirty="0"/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47C1DD5E-B4A9-46EE-BD97-7DCF12B5A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069" y="2120370"/>
            <a:ext cx="5577373" cy="372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9556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55063-8DB2-440D-B873-2CBFBE526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8098"/>
            <a:ext cx="10515600" cy="10614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/>
              <a:t>Выполни упражнение письменно.</a:t>
            </a:r>
            <a:br>
              <a:rPr lang="ru-RU" sz="3600" i="1" dirty="0"/>
            </a:br>
            <a:r>
              <a:rPr lang="ru-RU" sz="3600" i="1" dirty="0"/>
              <a:t> Заполни пропуски глаголами </a:t>
            </a:r>
            <a:r>
              <a:rPr lang="en-US" sz="3600" b="1" dirty="0">
                <a:solidFill>
                  <a:srgbClr val="FF0000"/>
                </a:solidFill>
              </a:rPr>
              <a:t>have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got/has got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endParaRPr lang="ru-RU" sz="3600" i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E5FE5D-4FDA-4859-9B4E-5749EF156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84785"/>
            <a:ext cx="10515600" cy="4204866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child … a new beautiful toy.</a:t>
            </a:r>
          </a:p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They … eight beautiful flowers.</a:t>
            </a:r>
          </a:p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Ann … a nice black piano.</a:t>
            </a:r>
          </a:p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You … two beds in your room.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607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6A140-4367-459B-B67A-BE9D4CDDA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845" y="378779"/>
            <a:ext cx="9592310" cy="1155382"/>
          </a:xfrm>
        </p:spPr>
        <p:txBody>
          <a:bodyPr/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Глагол </a:t>
            </a:r>
            <a:r>
              <a:rPr lang="en-US" sz="6000" b="1" dirty="0">
                <a:solidFill>
                  <a:srgbClr val="FF0000"/>
                </a:solidFill>
              </a:rPr>
              <a:t>have/has got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286B6D-40FB-4FD1-9B67-95631D18E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4410" y="1643063"/>
            <a:ext cx="9897745" cy="3071177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Итак, для того чтобы сказать, что у кого-то что-то есть, чаще всего используется конструкция </a:t>
            </a:r>
            <a:r>
              <a:rPr lang="en-US" sz="4000" b="1" dirty="0">
                <a:solidFill>
                  <a:srgbClr val="FF0000"/>
                </a:solidFill>
              </a:rPr>
              <a:t>have got /has got</a:t>
            </a:r>
            <a:r>
              <a:rPr lang="ru-RU" sz="4000" dirty="0">
                <a:solidFill>
                  <a:schemeClr val="tx1"/>
                </a:solidFill>
              </a:rPr>
              <a:t>. </a:t>
            </a:r>
            <a:r>
              <a:rPr lang="ru-RU" sz="4000" dirty="0">
                <a:solidFill>
                  <a:srgbClr val="002060"/>
                </a:solidFill>
              </a:rPr>
              <a:t>Почему говорю, что чаще всего? Иногда используется просто глагол </a:t>
            </a:r>
            <a:r>
              <a:rPr lang="en-US" sz="4000" b="1" dirty="0">
                <a:solidFill>
                  <a:srgbClr val="FF0000"/>
                </a:solidFill>
              </a:rPr>
              <a:t>have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dirty="0">
                <a:solidFill>
                  <a:srgbClr val="002060"/>
                </a:solidFill>
              </a:rPr>
              <a:t>или </a:t>
            </a:r>
            <a:r>
              <a:rPr lang="en-US" sz="4000" b="1" dirty="0">
                <a:solidFill>
                  <a:srgbClr val="FF0000"/>
                </a:solidFill>
              </a:rPr>
              <a:t>has</a:t>
            </a:r>
            <a:r>
              <a:rPr lang="ru-RU" sz="4000" b="1" dirty="0">
                <a:solidFill>
                  <a:srgbClr val="FF0000"/>
                </a:solidFill>
              </a:rPr>
              <a:t>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92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4133D5-7ADD-40EA-99B6-7673D2F95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0512"/>
            <a:ext cx="10515600" cy="1388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i="1" dirty="0">
                <a:solidFill>
                  <a:srgbClr val="0070C0"/>
                </a:solidFill>
              </a:rPr>
              <a:t>Friday, the thirteenth of September</a:t>
            </a:r>
            <a:br>
              <a:rPr lang="en-US" sz="4400" i="1" dirty="0">
                <a:solidFill>
                  <a:srgbClr val="0070C0"/>
                </a:solidFill>
              </a:rPr>
            </a:br>
            <a:r>
              <a:rPr lang="en-US" sz="4400" i="1" dirty="0">
                <a:solidFill>
                  <a:srgbClr val="0070C0"/>
                </a:solidFill>
              </a:rPr>
              <a:t>Homework</a:t>
            </a:r>
            <a:br>
              <a:rPr lang="ru-RU" sz="6000" i="1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46E426-E255-485E-A250-25D48AA46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72817"/>
            <a:ext cx="10515600" cy="431683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Переведи на русский язык данные предложения: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rgbClr val="7030A0"/>
                </a:solidFill>
              </a:rPr>
              <a:t>1.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en-US" dirty="0">
                <a:solidFill>
                  <a:srgbClr val="7030A0"/>
                </a:solidFill>
              </a:rPr>
              <a:t>Alice has got a father.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2. The man has got a car.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3. They have got three little dolls.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4. I have got a green apples.</a:t>
            </a:r>
          </a:p>
          <a:p>
            <a:r>
              <a:rPr lang="en-US" dirty="0">
                <a:solidFill>
                  <a:schemeClr val="tx1"/>
                </a:solidFill>
              </a:rPr>
              <a:t>2.    Ex. 5, p. 11. </a:t>
            </a:r>
            <a:r>
              <a:rPr lang="ru-RU" dirty="0">
                <a:solidFill>
                  <a:schemeClr val="tx1"/>
                </a:solidFill>
              </a:rPr>
              <a:t>Ответь на вопросы после диалога. Перепиши предложения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       и ответьте </a:t>
            </a:r>
            <a:r>
              <a:rPr lang="en-US" i="1" dirty="0">
                <a:solidFill>
                  <a:srgbClr val="7030A0"/>
                </a:solidFill>
              </a:rPr>
              <a:t>yes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или </a:t>
            </a:r>
            <a:r>
              <a:rPr lang="en-US" i="1" dirty="0">
                <a:solidFill>
                  <a:srgbClr val="7030A0"/>
                </a:solidFill>
              </a:rPr>
              <a:t>no</a:t>
            </a:r>
            <a:r>
              <a:rPr lang="en-US" dirty="0">
                <a:solidFill>
                  <a:schemeClr val="tx1"/>
                </a:solidFill>
              </a:rPr>
              <a:t>.</a:t>
            </a:r>
            <a:r>
              <a:rPr lang="ru-RU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6141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0F0C2F-D00E-43C3-9A0E-2CA8CC8F4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Thanks for the lesson</a:t>
            </a:r>
            <a:r>
              <a:rPr lang="ru-RU" b="1" dirty="0">
                <a:solidFill>
                  <a:srgbClr val="7030A0"/>
                </a:solidFill>
              </a:rPr>
              <a:t>!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B7E795F6-E7DF-4D08-BF7A-D84BBA9E5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119" y="2226796"/>
            <a:ext cx="4053762" cy="426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651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572658A-FF02-4689-8F38-FF91668F1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87829"/>
            <a:ext cx="10515600" cy="5501821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есть собака = Я имею собаку.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a dog.</a:t>
            </a: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8AB9FCA-9C39-4BD6-81C1-5E6DEA55D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145" y="1752677"/>
            <a:ext cx="4960776" cy="372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105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5B683F77-79FC-4D19-B37E-CBA94BDA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87829"/>
            <a:ext cx="10515600" cy="175415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есть брат и сестра.</a:t>
            </a:r>
            <a:endParaRPr lang="en-US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a brother and a sister.</a:t>
            </a:r>
          </a:p>
          <a:p>
            <a:pPr algn="ctr"/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FFC98D4-508E-4DE2-AD0A-608E8A000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975" y="2030808"/>
            <a:ext cx="5928049" cy="311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123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A35967-82D6-48AB-9ACD-09B438548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тебя есть кошка</a:t>
            </a:r>
            <a:r>
              <a:rPr lang="en-US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имеешь кошку</a:t>
            </a:r>
            <a:br>
              <a:rPr lang="en-US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have got a cat.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2C24D67-8D30-4FA3-8008-82CE744F1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896739"/>
            <a:ext cx="4086225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898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4ECD2B-6AE8-4F52-A084-36B489950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379" y="690245"/>
            <a:ext cx="10175240" cy="1325563"/>
          </a:xfrm>
        </p:spPr>
        <p:txBody>
          <a:bodyPr/>
          <a:lstStyle/>
          <a:p>
            <a:pPr algn="ctr"/>
            <a:r>
              <a:rPr lang="ru-RU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 есть кошка</a:t>
            </a:r>
            <a:r>
              <a:rPr lang="en-US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имеем кошку</a:t>
            </a:r>
            <a:br>
              <a:rPr lang="en-US" sz="4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got a cat.</a:t>
            </a: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9E24DBB-4D3E-4B6E-A536-5FB304B4E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701" y="2108718"/>
            <a:ext cx="4384597" cy="388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30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AC8505-C9C4-405F-B0D1-5D5705FD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65" y="527240"/>
            <a:ext cx="10515600" cy="949486"/>
          </a:xfrm>
        </p:spPr>
        <p:txBody>
          <a:bodyPr/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Глагол </a:t>
            </a:r>
            <a:r>
              <a:rPr lang="en-US" sz="6000" b="1" dirty="0">
                <a:solidFill>
                  <a:srgbClr val="FF0000"/>
                </a:solidFill>
              </a:rPr>
              <a:t>have/has got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73A2BC-46E0-4545-8F86-3CD9DEDE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595535"/>
            <a:ext cx="9257030" cy="4494115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Конструкции</a:t>
            </a:r>
            <a:r>
              <a:rPr lang="ru-RU" dirty="0"/>
              <a:t> </a:t>
            </a:r>
            <a:r>
              <a:rPr lang="en-US" sz="2400" b="1" dirty="0">
                <a:solidFill>
                  <a:srgbClr val="FF0000"/>
                </a:solidFill>
              </a:rPr>
              <a:t>have got /has got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используются в разговорной речи и обозначают тоже самое, что и </a:t>
            </a:r>
            <a:r>
              <a:rPr lang="en-US" sz="2400" b="1" dirty="0">
                <a:solidFill>
                  <a:srgbClr val="FF0000"/>
                </a:solidFill>
              </a:rPr>
              <a:t>have/has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т.е. обе эти конструкции синонимичны, </a:t>
            </a:r>
            <a:r>
              <a:rPr lang="en-US" sz="2400" b="1" dirty="0">
                <a:solidFill>
                  <a:srgbClr val="FF0000"/>
                </a:solidFill>
              </a:rPr>
              <a:t>got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в данном случае не имеет значения, а просто привлекает к глаголу </a:t>
            </a:r>
            <a:r>
              <a:rPr lang="en-US" sz="2400" b="1" dirty="0">
                <a:solidFill>
                  <a:srgbClr val="FF0000"/>
                </a:solidFill>
              </a:rPr>
              <a:t>have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en-US" sz="2400" b="1" dirty="0">
                <a:solidFill>
                  <a:srgbClr val="FF0000"/>
                </a:solidFill>
              </a:rPr>
              <a:t>has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внимание. Таким образом, конструкция </a:t>
            </a:r>
            <a:r>
              <a:rPr lang="en-US" sz="2400" b="1" dirty="0">
                <a:solidFill>
                  <a:srgbClr val="FF0000"/>
                </a:solidFill>
              </a:rPr>
              <a:t>have got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en-US" sz="2400" b="1" dirty="0">
                <a:solidFill>
                  <a:srgbClr val="FF0000"/>
                </a:solidFill>
              </a:rPr>
              <a:t>has got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устойчивой фразой. Однако, можно сказать, что глагол </a:t>
            </a:r>
            <a:r>
              <a:rPr lang="en-US" sz="2400" b="1" dirty="0">
                <a:solidFill>
                  <a:srgbClr val="FF0000"/>
                </a:solidFill>
              </a:rPr>
              <a:t>have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 </a:t>
            </a:r>
            <a:r>
              <a:rPr lang="en-US" sz="2400" b="1" dirty="0">
                <a:solidFill>
                  <a:srgbClr val="FF0000"/>
                </a:solidFill>
              </a:rPr>
              <a:t>has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характерен для американского английского, в британском неразговорном чаще использую конструкции </a:t>
            </a:r>
            <a:r>
              <a:rPr lang="en-US" sz="2400" b="1" dirty="0">
                <a:solidFill>
                  <a:srgbClr val="FF0000"/>
                </a:solidFill>
              </a:rPr>
              <a:t>have got /has got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0516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839</Words>
  <Application>Microsoft Office PowerPoint</Application>
  <PresentationFormat>Широкоэкранный</PresentationFormat>
  <Paragraphs>80</Paragraphs>
  <Slides>41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7" baseType="lpstr">
      <vt:lpstr>Arial</vt:lpstr>
      <vt:lpstr>Arial Black</vt:lpstr>
      <vt:lpstr>Calibri</vt:lpstr>
      <vt:lpstr>Calibri Light</vt:lpstr>
      <vt:lpstr>Times New Roman</vt:lpstr>
      <vt:lpstr>Тема Office</vt:lpstr>
      <vt:lpstr>Тема: Одна большая счастливая семья! Описание внешности. Глагол have/has got</vt:lpstr>
      <vt:lpstr>Open the notebook and make a note:</vt:lpstr>
      <vt:lpstr>Глагол have/has got</vt:lpstr>
      <vt:lpstr>Глагол have/has got</vt:lpstr>
      <vt:lpstr>Презентация PowerPoint</vt:lpstr>
      <vt:lpstr>Презентация PowerPoint</vt:lpstr>
      <vt:lpstr>У тебя есть кошка = Ты имеешь кошку You have got a cat.</vt:lpstr>
      <vt:lpstr>У нас есть кошка = Мы имеем кошку We have got a cat.</vt:lpstr>
      <vt:lpstr>Глагол have/has got</vt:lpstr>
      <vt:lpstr>Презентация PowerPoint</vt:lpstr>
      <vt:lpstr>В английском языке невозможно сказать «У меня есть…» Вместо этого англичане говорят: «Я имею…»,  т.е. I have got…  Например, мы не можем сказать «У мамы есть…», мы говорим «Мама имеет…» и т.д.</vt:lpstr>
      <vt:lpstr>Я имею кошку. I have got a cat. </vt:lpstr>
      <vt:lpstr>НО!</vt:lpstr>
      <vt:lpstr>У него (неё) есть кошка = Он (она) имеет кошку.  He (she) has got a cat.   </vt:lpstr>
      <vt:lpstr>Презентация PowerPoint</vt:lpstr>
      <vt:lpstr>Let's do it again!</vt:lpstr>
      <vt:lpstr>Кстати, а какая форма глагол будет, если мы захотим сказать ниженаписанное?  У Маши есть брат = Маша имеет брата                           </vt:lpstr>
      <vt:lpstr>Mary and Alex have got a dog.</vt:lpstr>
      <vt:lpstr>We make a conclusion!</vt:lpstr>
      <vt:lpstr>Remember!</vt:lpstr>
      <vt:lpstr>Отрицательная  и  вопросительная  формы</vt:lpstr>
      <vt:lpstr>Если у нас в предложении стоит просто have/has , то чтобы задать вопрос или сделать предложение отрицательным, мы прибегаем к помощи вспомогательного глагола: do  или  does (употребляем в 3 л., ед. ч.).</vt:lpstr>
      <vt:lpstr>Например,</vt:lpstr>
      <vt:lpstr>Вопросительная форма</vt:lpstr>
      <vt:lpstr>Презентация PowerPoint</vt:lpstr>
      <vt:lpstr>Устно переведи предложения:</vt:lpstr>
      <vt:lpstr>ГОЛОВА          HEAD</vt:lpstr>
      <vt:lpstr>ВОЛОСЫ          HAIR</vt:lpstr>
      <vt:lpstr>УШИ          EARS</vt:lpstr>
      <vt:lpstr>БРОВИ          BROWS</vt:lpstr>
      <vt:lpstr>ГЛАЗА          EYES</vt:lpstr>
      <vt:lpstr>НОС          NOSE</vt:lpstr>
      <vt:lpstr>ГУБЫ          LIPS</vt:lpstr>
      <vt:lpstr>ЗУБЫ          TEETH</vt:lpstr>
      <vt:lpstr>ЩЕКИ          СНEEКS</vt:lpstr>
      <vt:lpstr>ТЕЛО          BODY</vt:lpstr>
      <vt:lpstr>                        РУКИ          ARMS                    КИСТИ РУК          HANDS</vt:lpstr>
      <vt:lpstr>НОГИ          LEGS СТУПНИ      FEET</vt:lpstr>
      <vt:lpstr>Выполни упражнение письменно.  Заполни пропуски глаголами have got/has got </vt:lpstr>
      <vt:lpstr>Friday, the thirteenth of September Homework </vt:lpstr>
      <vt:lpstr>Thanks for the lesson!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Одна большая счастливая семья! Описание внешности. Глагол have/has got</dc:title>
  <dc:creator>Дмитрий Попов</dc:creator>
  <cp:lastModifiedBy>Дмитрий Попов</cp:lastModifiedBy>
  <cp:revision>16</cp:revision>
  <dcterms:created xsi:type="dcterms:W3CDTF">2022-09-29T18:02:18Z</dcterms:created>
  <dcterms:modified xsi:type="dcterms:W3CDTF">2022-09-29T20:24:58Z</dcterms:modified>
</cp:coreProperties>
</file>