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4" autoAdjust="0"/>
    <p:restoredTop sz="94660"/>
  </p:normalViewPr>
  <p:slideViewPr>
    <p:cSldViewPr snapToGrid="0">
      <p:cViewPr varScale="1">
        <p:scale>
          <a:sx n="57" d="100"/>
          <a:sy n="57" d="100"/>
        </p:scale>
        <p:origin x="1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smtClean="0"/>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AA94FB57-6CD6-4CFF-A79E-49C363605935}" type="datetimeFigureOut">
              <a:rPr lang="ru-RU" smtClean="0"/>
              <a:t>21.09.2022</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D34A8155-9120-417C-B225-E81CED7F8DD9}"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12008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2180193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2974583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96651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1124385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smtClean="0"/>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AA94FB57-6CD6-4CFF-A79E-49C363605935}" type="datetimeFigureOut">
              <a:rPr lang="ru-RU" smtClean="0"/>
              <a:t>21.09.2022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554217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smtClean="0"/>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AA94FB57-6CD6-4CFF-A79E-49C363605935}" type="datetimeFigureOut">
              <a:rPr lang="ru-RU" smtClean="0"/>
              <a:t>21.09.2022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3961831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94FB57-6CD6-4CFF-A79E-49C363605935}" type="datetimeFigureOut">
              <a:rPr lang="ru-RU" smtClean="0"/>
              <a:t>21.09.2022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2042581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94FB57-6CD6-4CFF-A79E-49C363605935}" type="datetimeFigureOut">
              <a:rPr lang="ru-RU" smtClean="0"/>
              <a:t>21.09.2022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1962208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94FB57-6CD6-4CFF-A79E-49C363605935}" type="datetimeFigureOut">
              <a:rPr lang="ru-RU" smtClean="0"/>
              <a:t>21.09.2022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543645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smtClean="0"/>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94FB57-6CD6-4CFF-A79E-49C363605935}" type="datetimeFigureOut">
              <a:rPr lang="ru-RU" smtClean="0"/>
              <a:t>21.09.2022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2396854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3679206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A94FB57-6CD6-4CFF-A79E-49C363605935}" type="datetimeFigureOut">
              <a:rPr lang="ru-RU" smtClean="0"/>
              <a:t>21.09.2022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402467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A94FB57-6CD6-4CFF-A79E-49C363605935}" type="datetimeFigureOut">
              <a:rPr lang="ru-RU" smtClean="0"/>
              <a:t>21.09.2022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3254214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94FB57-6CD6-4CFF-A79E-49C363605935}" type="datetimeFigureOut">
              <a:rPr lang="ru-RU" smtClean="0"/>
              <a:t>21.09.2022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379312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320832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94FB57-6CD6-4CFF-A79E-49C363605935}" type="datetimeFigureOut">
              <a:rPr lang="ru-RU" smtClean="0"/>
              <a:t>21.09.2022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4A8155-9120-417C-B225-E81CED7F8DD9}" type="slidenum">
              <a:rPr lang="ru-RU" smtClean="0"/>
              <a:t>‹#›</a:t>
            </a:fld>
            <a:endParaRPr lang="ru-RU"/>
          </a:p>
        </p:txBody>
      </p:sp>
    </p:spTree>
    <p:extLst>
      <p:ext uri="{BB962C8B-B14F-4D97-AF65-F5344CB8AC3E}">
        <p14:creationId xmlns:p14="http://schemas.microsoft.com/office/powerpoint/2010/main" val="2805975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AA94FB57-6CD6-4CFF-A79E-49C363605935}" type="datetimeFigureOut">
              <a:rPr lang="ru-RU" smtClean="0"/>
              <a:t>21.09.2022</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D34A8155-9120-417C-B225-E81CED7F8DD9}" type="slidenum">
              <a:rPr lang="ru-RU" smtClean="0"/>
              <a:t>‹#›</a:t>
            </a:fld>
            <a:endParaRPr lang="ru-RU"/>
          </a:p>
        </p:txBody>
      </p:sp>
    </p:spTree>
    <p:extLst>
      <p:ext uri="{BB962C8B-B14F-4D97-AF65-F5344CB8AC3E}">
        <p14:creationId xmlns:p14="http://schemas.microsoft.com/office/powerpoint/2010/main" val="1852106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hyperlink" Target="http://ped-kopilka.ru/shkolnye-prazdniki/den-pobedy/deti-geroi-velikoi-otechestvenoi-voiny-1941-1945-i-ih-podvigi-raskazy.html" TargetMode="External"/><Relationship Id="rId3" Type="http://schemas.openxmlformats.org/officeDocument/2006/relationships/hyperlink" Target="http://www.whoiswho.ru/old_site/russian/Password/journals/32000/razvedka.htm" TargetMode="External"/><Relationship Id="rId7" Type="http://schemas.openxmlformats.org/officeDocument/2006/relationships/hyperlink" Target="http://vrazvedka.ru/" TargetMode="External"/><Relationship Id="rId2" Type="http://schemas.openxmlformats.org/officeDocument/2006/relationships/hyperlink" Target="http://117orb.at.ua/publ/vojskovaja_razvedka_v_gody_velikoj_otechestvennoj_vojny/2-1-0-82" TargetMode="External"/><Relationship Id="rId1" Type="http://schemas.openxmlformats.org/officeDocument/2006/relationships/slideLayout" Target="../slideLayouts/slideLayout2.xml"/><Relationship Id="rId6" Type="http://schemas.openxmlformats.org/officeDocument/2006/relationships/hyperlink" Target="http://pionery-geroi.ucoz.ru/" TargetMode="External"/><Relationship Id="rId5" Type="http://schemas.openxmlformats.org/officeDocument/2006/relationships/hyperlink" Target="http://persones.ru/person-cat-103.html" TargetMode="External"/><Relationship Id="rId4" Type="http://schemas.openxmlformats.org/officeDocument/2006/relationships/hyperlink" Target="http://ordenrf.ru/geroi-rossii/geroi-sss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6600" dirty="0" smtClean="0"/>
              <a:t>Герои-разведчики </a:t>
            </a:r>
            <a:br>
              <a:rPr lang="ru-RU" sz="6600" dirty="0" smtClean="0"/>
            </a:br>
            <a:r>
              <a:rPr lang="ru-RU" sz="6600" dirty="0" smtClean="0"/>
              <a:t>Великой отечественной войны</a:t>
            </a:r>
            <a:endParaRPr lang="ru-RU" sz="66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548" y="2913315"/>
            <a:ext cx="4796590" cy="3007862"/>
          </a:xfrm>
          <a:prstGeom prst="rect">
            <a:avLst/>
          </a:prstGeom>
        </p:spPr>
      </p:pic>
      <p:sp>
        <p:nvSpPr>
          <p:cNvPr id="3" name="TextBox 2"/>
          <p:cNvSpPr txBox="1"/>
          <p:nvPr/>
        </p:nvSpPr>
        <p:spPr>
          <a:xfrm>
            <a:off x="6282267" y="4538133"/>
            <a:ext cx="4775200" cy="923330"/>
          </a:xfrm>
          <a:prstGeom prst="rect">
            <a:avLst/>
          </a:prstGeom>
          <a:noFill/>
        </p:spPr>
        <p:txBody>
          <a:bodyPr wrap="square" rtlCol="0">
            <a:spAutoFit/>
          </a:bodyPr>
          <a:lstStyle/>
          <a:p>
            <a:r>
              <a:rPr lang="ru-RU" dirty="0" smtClean="0">
                <a:solidFill>
                  <a:schemeClr val="bg1"/>
                </a:solidFill>
                <a:latin typeface="Arial" panose="020B0604020202020204" pitchFamily="34" charset="0"/>
                <a:cs typeface="Arial" panose="020B0604020202020204" pitchFamily="34" charset="0"/>
              </a:rPr>
              <a:t>Составил: учитель  истории МБОУ «БСОШ»;</a:t>
            </a:r>
          </a:p>
          <a:p>
            <a:r>
              <a:rPr lang="ru-RU" dirty="0" smtClean="0">
                <a:solidFill>
                  <a:schemeClr val="bg1"/>
                </a:solidFill>
                <a:latin typeface="Arial" panose="020B0604020202020204" pitchFamily="34" charset="0"/>
                <a:cs typeface="Arial" panose="020B0604020202020204" pitchFamily="34" charset="0"/>
              </a:rPr>
              <a:t>Удинкан В.Б.</a:t>
            </a:r>
            <a:endParaRPr lang="ru-RU"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4033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64025" y="306439"/>
            <a:ext cx="2638618" cy="3744807"/>
          </a:xfrm>
        </p:spPr>
      </p:pic>
      <p:sp>
        <p:nvSpPr>
          <p:cNvPr id="4" name="Текст 3"/>
          <p:cNvSpPr>
            <a:spLocks noGrp="1"/>
          </p:cNvSpPr>
          <p:nvPr>
            <p:ph type="body" sz="half" idx="2"/>
          </p:nvPr>
        </p:nvSpPr>
        <p:spPr>
          <a:xfrm>
            <a:off x="2946400" y="152399"/>
            <a:ext cx="8551333" cy="5825068"/>
          </a:xfrm>
        </p:spPr>
        <p:txBody>
          <a:bodyPr>
            <a:normAutofit fontScale="850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a:t>
            </a:r>
            <a:r>
              <a:rPr lang="ru-RU" sz="2000" cap="none" dirty="0" smtClean="0">
                <a:latin typeface="Times New Roman" panose="02020603050405020304" pitchFamily="18" charset="0"/>
                <a:cs typeface="Times New Roman" panose="02020603050405020304" pitchFamily="18" charset="0"/>
              </a:rPr>
              <a:t>Александр </a:t>
            </a:r>
            <a:r>
              <a:rPr lang="ru-RU" sz="2000" cap="none" dirty="0">
                <a:latin typeface="Times New Roman" panose="02020603050405020304" pitchFamily="18" charset="0"/>
                <a:cs typeface="Times New Roman" panose="02020603050405020304" pitchFamily="18" charset="0"/>
              </a:rPr>
              <a:t>М</a:t>
            </a:r>
            <a:r>
              <a:rPr lang="ru-RU" sz="2000" cap="none" dirty="0" smtClean="0">
                <a:latin typeface="Times New Roman" panose="02020603050405020304" pitchFamily="18" charset="0"/>
                <a:cs typeface="Times New Roman" panose="02020603050405020304" pitchFamily="18" charset="0"/>
              </a:rPr>
              <a:t>аркович </a:t>
            </a:r>
            <a:r>
              <a:rPr lang="ru-RU" sz="2000" cap="none" dirty="0" err="1">
                <a:latin typeface="Times New Roman" panose="02020603050405020304" pitchFamily="18" charset="0"/>
                <a:cs typeface="Times New Roman" panose="02020603050405020304" pitchFamily="18" charset="0"/>
              </a:rPr>
              <a:t>Р</a:t>
            </a:r>
            <a:r>
              <a:rPr lang="ru-RU" sz="2000" cap="none" dirty="0" err="1" smtClean="0">
                <a:latin typeface="Times New Roman" panose="02020603050405020304" pitchFamily="18" charset="0"/>
                <a:cs typeface="Times New Roman" panose="02020603050405020304" pitchFamily="18" charset="0"/>
              </a:rPr>
              <a:t>абцевич</a:t>
            </a:r>
            <a:r>
              <a:rPr lang="ru-RU" sz="2000" cap="none" dirty="0" smtClean="0">
                <a:latin typeface="Times New Roman" panose="02020603050405020304" pitchFamily="18" charset="0"/>
                <a:cs typeface="Times New Roman" panose="02020603050405020304" pitchFamily="18" charset="0"/>
              </a:rPr>
              <a:t> родился 14 марта 1897 года в деревне </a:t>
            </a:r>
            <a:r>
              <a:rPr lang="ru-RU" sz="2000" cap="none" dirty="0">
                <a:latin typeface="Times New Roman" panose="02020603050405020304" pitchFamily="18" charset="0"/>
                <a:cs typeface="Times New Roman" panose="02020603050405020304" pitchFamily="18" charset="0"/>
              </a:rPr>
              <a:t>Б</a:t>
            </a:r>
            <a:r>
              <a:rPr lang="ru-RU" sz="2000" cap="none" dirty="0" smtClean="0">
                <a:latin typeface="Times New Roman" panose="02020603050405020304" pitchFamily="18" charset="0"/>
                <a:cs typeface="Times New Roman" panose="02020603050405020304" pitchFamily="18" charset="0"/>
              </a:rPr>
              <a:t>уда </a:t>
            </a:r>
            <a:r>
              <a:rPr lang="ru-RU" sz="2000" cap="none" dirty="0" err="1">
                <a:latin typeface="Times New Roman" panose="02020603050405020304" pitchFamily="18" charset="0"/>
                <a:cs typeface="Times New Roman" panose="02020603050405020304" pitchFamily="18" charset="0"/>
              </a:rPr>
              <a:t>Б</a:t>
            </a:r>
            <a:r>
              <a:rPr lang="ru-RU" sz="2000" cap="none" dirty="0" err="1" smtClean="0">
                <a:latin typeface="Times New Roman" panose="02020603050405020304" pitchFamily="18" charset="0"/>
                <a:cs typeface="Times New Roman" panose="02020603050405020304" pitchFamily="18" charset="0"/>
              </a:rPr>
              <a:t>обруйской</a:t>
            </a:r>
            <a:r>
              <a:rPr lang="ru-RU" sz="2000" cap="none" dirty="0" smtClean="0">
                <a:latin typeface="Times New Roman" panose="02020603050405020304" pitchFamily="18" charset="0"/>
                <a:cs typeface="Times New Roman" panose="02020603050405020304" pitchFamily="18" charset="0"/>
              </a:rPr>
              <a:t> обл. Белоруссии. Службу в органах госбезопасности начал в 1925 году.</a:t>
            </a:r>
            <a:r>
              <a:rPr lang="ru-RU" sz="2000" dirty="0"/>
              <a:t> </a:t>
            </a:r>
            <a:endParaRPr lang="ru-RU" sz="2000" dirty="0" smtClean="0"/>
          </a:p>
          <a:p>
            <a:pPr algn="l">
              <a:spcBef>
                <a:spcPts val="0"/>
              </a:spcBef>
            </a:pPr>
            <a:r>
              <a:rPr lang="ru-RU" sz="2000" cap="none" dirty="0">
                <a:latin typeface="Times New Roman" panose="02020603050405020304" pitchFamily="18" charset="0"/>
                <a:cs typeface="Times New Roman" panose="02020603050405020304" pitchFamily="18" charset="0"/>
              </a:rPr>
              <a:t> </a:t>
            </a:r>
            <a:r>
              <a:rPr lang="ru-RU" sz="2000" cap="none" dirty="0" smtClean="0">
                <a:latin typeface="Times New Roman" panose="02020603050405020304" pitchFamily="18" charset="0"/>
                <a:cs typeface="Times New Roman" panose="02020603050405020304" pitchFamily="18" charset="0"/>
              </a:rPr>
              <a:t>           В Испании командовал </a:t>
            </a:r>
            <a:r>
              <a:rPr lang="ru-RU" sz="2000" cap="none" dirty="0" err="1" smtClean="0">
                <a:latin typeface="Times New Roman" panose="02020603050405020304" pitchFamily="18" charset="0"/>
                <a:cs typeface="Times New Roman" panose="02020603050405020304" pitchFamily="18" charset="0"/>
              </a:rPr>
              <a:t>разведотрядом</a:t>
            </a:r>
            <a:r>
              <a:rPr lang="ru-RU" sz="2000" cap="none" dirty="0" smtClean="0">
                <a:latin typeface="Times New Roman" panose="02020603050405020304" pitchFamily="18" charset="0"/>
                <a:cs typeface="Times New Roman" panose="02020603050405020304" pitchFamily="18" charset="0"/>
              </a:rPr>
              <a:t> 18-й бригады республиканской армии. За успешное проведение разведывательных операций и руководство деятельностью боевой группы он был награжден Орденом </a:t>
            </a:r>
            <a:r>
              <a:rPr lang="ru-RU" sz="2000" cap="none" dirty="0">
                <a:latin typeface="Times New Roman" panose="02020603050405020304" pitchFamily="18" charset="0"/>
                <a:cs typeface="Times New Roman" panose="02020603050405020304" pitchFamily="18" charset="0"/>
              </a:rPr>
              <a:t>К</a:t>
            </a:r>
            <a:r>
              <a:rPr lang="ru-RU" sz="2000" cap="none" dirty="0" smtClean="0">
                <a:latin typeface="Times New Roman" panose="02020603050405020304" pitchFamily="18" charset="0"/>
                <a:cs typeface="Times New Roman" panose="02020603050405020304" pitchFamily="18" charset="0"/>
              </a:rPr>
              <a:t>расной </a:t>
            </a:r>
            <a:r>
              <a:rPr lang="ru-RU" sz="2000" cap="none" dirty="0">
                <a:latin typeface="Times New Roman" panose="02020603050405020304" pitchFamily="18" charset="0"/>
                <a:cs typeface="Times New Roman" panose="02020603050405020304" pitchFamily="18" charset="0"/>
              </a:rPr>
              <a:t>З</a:t>
            </a:r>
            <a:r>
              <a:rPr lang="ru-RU" sz="2000" cap="none" dirty="0" smtClean="0">
                <a:latin typeface="Times New Roman" panose="02020603050405020304" pitchFamily="18" charset="0"/>
                <a:cs typeface="Times New Roman" panose="02020603050405020304" pitchFamily="18" charset="0"/>
              </a:rPr>
              <a:t>везды.  После возвращения из </a:t>
            </a:r>
            <a:r>
              <a:rPr lang="ru-RU" sz="2000" cap="none" dirty="0">
                <a:latin typeface="Times New Roman" panose="02020603050405020304" pitchFamily="18" charset="0"/>
                <a:cs typeface="Times New Roman" panose="02020603050405020304" pitchFamily="18" charset="0"/>
              </a:rPr>
              <a:t>И</a:t>
            </a:r>
            <a:r>
              <a:rPr lang="ru-RU" sz="2000" cap="none" dirty="0" smtClean="0">
                <a:latin typeface="Times New Roman" panose="02020603050405020304" pitchFamily="18" charset="0"/>
                <a:cs typeface="Times New Roman" panose="02020603050405020304" pitchFamily="18" charset="0"/>
              </a:rPr>
              <a:t>спании в 1938 году был командирован в город </a:t>
            </a:r>
            <a:r>
              <a:rPr lang="ru-RU" sz="2000" cap="none" dirty="0">
                <a:latin typeface="Times New Roman" panose="02020603050405020304" pitchFamily="18" charset="0"/>
                <a:cs typeface="Times New Roman" panose="02020603050405020304" pitchFamily="18" charset="0"/>
              </a:rPr>
              <a:t>М</a:t>
            </a:r>
            <a:r>
              <a:rPr lang="ru-RU" sz="2000" cap="none" dirty="0" smtClean="0">
                <a:latin typeface="Times New Roman" panose="02020603050405020304" pitchFamily="18" charset="0"/>
                <a:cs typeface="Times New Roman" panose="02020603050405020304" pitchFamily="18" charset="0"/>
              </a:rPr>
              <a:t>инск в распоряжение НКВД БССР.</a:t>
            </a:r>
          </a:p>
          <a:p>
            <a:pPr algn="l">
              <a:spcBef>
                <a:spcPts val="0"/>
              </a:spcBef>
            </a:pPr>
            <a:r>
              <a:rPr lang="ru-RU" sz="2000" cap="none" dirty="0" smtClean="0">
                <a:latin typeface="Times New Roman" panose="02020603050405020304" pitchFamily="18" charset="0"/>
                <a:cs typeface="Times New Roman" panose="02020603050405020304" pitchFamily="18" charset="0"/>
              </a:rPr>
              <a:t>           С июля 1942 года и до полного освобождения </a:t>
            </a:r>
            <a:r>
              <a:rPr lang="ru-RU" sz="2000" cap="none" dirty="0">
                <a:latin typeface="Times New Roman" panose="02020603050405020304" pitchFamily="18" charset="0"/>
                <a:cs typeface="Times New Roman" panose="02020603050405020304" pitchFamily="18" charset="0"/>
              </a:rPr>
              <a:t>Б</a:t>
            </a:r>
            <a:r>
              <a:rPr lang="ru-RU" sz="2000" cap="none" dirty="0" smtClean="0">
                <a:latin typeface="Times New Roman" panose="02020603050405020304" pitchFamily="18" charset="0"/>
                <a:cs typeface="Times New Roman" panose="02020603050405020304" pitchFamily="18" charset="0"/>
              </a:rPr>
              <a:t>елоруссии от немецко-фашистских захватчиков руководил в тылу противника партизанским отрядом особого назначения «Храбрецы». </a:t>
            </a:r>
          </a:p>
          <a:p>
            <a:pPr algn="l">
              <a:spcBef>
                <a:spcPts val="0"/>
              </a:spcBef>
            </a:pPr>
            <a:r>
              <a:rPr lang="ru-RU" sz="2000" cap="none" dirty="0" smtClean="0">
                <a:latin typeface="Times New Roman" panose="02020603050405020304" pitchFamily="18" charset="0"/>
                <a:cs typeface="Times New Roman" panose="02020603050405020304" pitchFamily="18" charset="0"/>
              </a:rPr>
              <a:t>           Кроме того, отряд вел постоянную разведку военных объектов фашистских захватчиков. Так, в середине 1942 года бойцы отряда получили детальные данные о строительстве оборонительных рубежей, расположении складов, аэродромов и функционировании железнодорожных коммуникаций по Витебской, Могилевской и Гомельской областям. В частности, им стало известно о наличии юго-западнее города </a:t>
            </a:r>
            <a:r>
              <a:rPr lang="ru-RU" sz="2000" cap="none" dirty="0">
                <a:latin typeface="Times New Roman" panose="02020603050405020304" pitchFamily="18" charset="0"/>
                <a:cs typeface="Times New Roman" panose="02020603050405020304" pitchFamily="18" charset="0"/>
              </a:rPr>
              <a:t>О</a:t>
            </a:r>
            <a:r>
              <a:rPr lang="ru-RU" sz="2000" cap="none" dirty="0" smtClean="0">
                <a:latin typeface="Times New Roman" panose="02020603050405020304" pitchFamily="18" charset="0"/>
                <a:cs typeface="Times New Roman" panose="02020603050405020304" pitchFamily="18" charset="0"/>
              </a:rPr>
              <a:t>рши крупного склада боеприпасов, емкостью более одной тысячи вагонов. Все эти сведения обобщались и передавались в центр и в Белорусский штаб партизанского движения.</a:t>
            </a:r>
          </a:p>
          <a:p>
            <a:pPr algn="l">
              <a:spcBef>
                <a:spcPts val="0"/>
              </a:spcBef>
            </a:pPr>
            <a:r>
              <a:rPr lang="ru-RU" sz="2000" i="1" cap="none" dirty="0" smtClean="0">
                <a:solidFill>
                  <a:schemeClr val="accent1"/>
                </a:solidFill>
                <a:latin typeface="Times New Roman" panose="02020603050405020304" pitchFamily="18" charset="0"/>
                <a:cs typeface="Times New Roman" panose="02020603050405020304" pitchFamily="18" charset="0"/>
              </a:rPr>
              <a:t>            За образцовое выполнение боевых заданий командования в тылу немецко-фашистских захватчиков и проявленные при этом отвагу и мужество Указом президиума </a:t>
            </a:r>
            <a:r>
              <a:rPr lang="ru-RU" sz="2000" i="1" cap="none" dirty="0">
                <a:solidFill>
                  <a:schemeClr val="accent1"/>
                </a:solidFill>
                <a:latin typeface="Times New Roman" panose="02020603050405020304" pitchFamily="18" charset="0"/>
                <a:cs typeface="Times New Roman" panose="02020603050405020304" pitchFamily="18" charset="0"/>
              </a:rPr>
              <a:t>В</a:t>
            </a:r>
            <a:r>
              <a:rPr lang="ru-RU" sz="2000" i="1" cap="none" dirty="0" smtClean="0">
                <a:solidFill>
                  <a:schemeClr val="accent1"/>
                </a:solidFill>
                <a:latin typeface="Times New Roman" panose="02020603050405020304" pitchFamily="18" charset="0"/>
                <a:cs typeface="Times New Roman" panose="02020603050405020304" pitchFamily="18" charset="0"/>
              </a:rPr>
              <a:t>ерховного </a:t>
            </a:r>
            <a:r>
              <a:rPr lang="ru-RU" sz="2000" i="1" cap="none" dirty="0">
                <a:solidFill>
                  <a:schemeClr val="accent1"/>
                </a:solidFill>
                <a:latin typeface="Times New Roman" panose="02020603050405020304" pitchFamily="18" charset="0"/>
                <a:cs typeface="Times New Roman" panose="02020603050405020304" pitchFamily="18" charset="0"/>
              </a:rPr>
              <a:t>С</a:t>
            </a:r>
            <a:r>
              <a:rPr lang="ru-RU" sz="2000" i="1" cap="none" dirty="0" smtClean="0">
                <a:solidFill>
                  <a:schemeClr val="accent1"/>
                </a:solidFill>
                <a:latin typeface="Times New Roman" panose="02020603050405020304" pitchFamily="18" charset="0"/>
                <a:cs typeface="Times New Roman" panose="02020603050405020304" pitchFamily="18" charset="0"/>
              </a:rPr>
              <a:t>овета СССР от 5 ноября 1944 года </a:t>
            </a:r>
            <a:r>
              <a:rPr lang="ru-RU" sz="2000" i="1" cap="none" dirty="0">
                <a:solidFill>
                  <a:schemeClr val="accent1"/>
                </a:solidFill>
                <a:latin typeface="Times New Roman" panose="02020603050405020304" pitchFamily="18" charset="0"/>
                <a:cs typeface="Times New Roman" panose="02020603050405020304" pitchFamily="18" charset="0"/>
              </a:rPr>
              <a:t>А</a:t>
            </a:r>
            <a:r>
              <a:rPr lang="ru-RU" sz="2000" i="1" cap="none" dirty="0" smtClean="0">
                <a:solidFill>
                  <a:schemeClr val="accent1"/>
                </a:solidFill>
                <a:latin typeface="Times New Roman" panose="02020603050405020304" pitchFamily="18" charset="0"/>
                <a:cs typeface="Times New Roman" panose="02020603050405020304" pitchFamily="18" charset="0"/>
              </a:rPr>
              <a:t>лександру </a:t>
            </a:r>
            <a:r>
              <a:rPr lang="ru-RU" sz="2000" i="1" cap="none" dirty="0">
                <a:solidFill>
                  <a:schemeClr val="accent1"/>
                </a:solidFill>
                <a:latin typeface="Times New Roman" panose="02020603050405020304" pitchFamily="18" charset="0"/>
                <a:cs typeface="Times New Roman" panose="02020603050405020304" pitchFamily="18" charset="0"/>
              </a:rPr>
              <a:t>М</a:t>
            </a:r>
            <a:r>
              <a:rPr lang="ru-RU" sz="2000" i="1" cap="none" dirty="0" smtClean="0">
                <a:solidFill>
                  <a:schemeClr val="accent1"/>
                </a:solidFill>
                <a:latin typeface="Times New Roman" panose="02020603050405020304" pitchFamily="18" charset="0"/>
                <a:cs typeface="Times New Roman" panose="02020603050405020304" pitchFamily="18" charset="0"/>
              </a:rPr>
              <a:t>арковичу </a:t>
            </a:r>
            <a:r>
              <a:rPr lang="ru-RU" sz="2000" i="1" cap="none" dirty="0" err="1">
                <a:solidFill>
                  <a:schemeClr val="accent1"/>
                </a:solidFill>
                <a:latin typeface="Times New Roman" panose="02020603050405020304" pitchFamily="18" charset="0"/>
                <a:cs typeface="Times New Roman" panose="02020603050405020304" pitchFamily="18" charset="0"/>
              </a:rPr>
              <a:t>Р</a:t>
            </a:r>
            <a:r>
              <a:rPr lang="ru-RU" sz="2000" i="1" cap="none" dirty="0" err="1" smtClean="0">
                <a:solidFill>
                  <a:schemeClr val="accent1"/>
                </a:solidFill>
                <a:latin typeface="Times New Roman" panose="02020603050405020304" pitchFamily="18" charset="0"/>
                <a:cs typeface="Times New Roman" panose="02020603050405020304" pitchFamily="18" charset="0"/>
              </a:rPr>
              <a:t>абцевичу</a:t>
            </a:r>
            <a:r>
              <a:rPr lang="ru-RU" sz="2000" i="1" cap="none" dirty="0" smtClean="0">
                <a:solidFill>
                  <a:schemeClr val="accent1"/>
                </a:solidFill>
                <a:latin typeface="Times New Roman" panose="02020603050405020304" pitchFamily="18" charset="0"/>
                <a:cs typeface="Times New Roman" panose="02020603050405020304" pitchFamily="18" charset="0"/>
              </a:rPr>
              <a:t> было присвоено звание Героя </a:t>
            </a:r>
            <a:r>
              <a:rPr lang="ru-RU" sz="2000" i="1" cap="none" dirty="0">
                <a:solidFill>
                  <a:schemeClr val="accent1"/>
                </a:solidFill>
                <a:latin typeface="Times New Roman" panose="02020603050405020304" pitchFamily="18" charset="0"/>
                <a:cs typeface="Times New Roman" panose="02020603050405020304" pitchFamily="18" charset="0"/>
              </a:rPr>
              <a:t>С</a:t>
            </a:r>
            <a:r>
              <a:rPr lang="ru-RU" sz="2000" i="1" cap="none" dirty="0" smtClean="0">
                <a:solidFill>
                  <a:schemeClr val="accent1"/>
                </a:solidFill>
                <a:latin typeface="Times New Roman" panose="02020603050405020304" pitchFamily="18" charset="0"/>
                <a:cs typeface="Times New Roman" panose="02020603050405020304" pitchFamily="18" charset="0"/>
              </a:rPr>
              <a:t>оветского </a:t>
            </a:r>
            <a:r>
              <a:rPr lang="ru-RU" sz="2000" i="1" cap="none" dirty="0">
                <a:solidFill>
                  <a:schemeClr val="accent1"/>
                </a:solidFill>
                <a:latin typeface="Times New Roman" panose="02020603050405020304" pitchFamily="18" charset="0"/>
                <a:cs typeface="Times New Roman" panose="02020603050405020304" pitchFamily="18" charset="0"/>
              </a:rPr>
              <a:t>С</a:t>
            </a:r>
            <a:r>
              <a:rPr lang="ru-RU" sz="2000" i="1" cap="none" dirty="0" smtClean="0">
                <a:solidFill>
                  <a:schemeClr val="accent1"/>
                </a:solidFill>
                <a:latin typeface="Times New Roman" panose="02020603050405020304" pitchFamily="18" charset="0"/>
                <a:cs typeface="Times New Roman" panose="02020603050405020304" pitchFamily="18" charset="0"/>
              </a:rPr>
              <a:t>оюза.</a:t>
            </a:r>
            <a:endParaRPr lang="ru-RU" sz="2000" cap="none" dirty="0" smtClean="0">
              <a:solidFill>
                <a:schemeClr val="accent1"/>
              </a:solidFill>
              <a:latin typeface="Times New Roman" panose="02020603050405020304" pitchFamily="18" charset="0"/>
              <a:cs typeface="Times New Roman" panose="02020603050405020304" pitchFamily="18" charset="0"/>
            </a:endParaRPr>
          </a:p>
          <a:p>
            <a:pPr algn="l">
              <a:spcBef>
                <a:spcPts val="0"/>
              </a:spcBef>
            </a:pPr>
            <a:endParaRPr lang="ru-RU" sz="2000" cap="none" dirty="0" smtClean="0">
              <a:latin typeface="Times New Roman" panose="02020603050405020304" pitchFamily="18" charset="0"/>
              <a:cs typeface="Times New Roman" panose="02020603050405020304" pitchFamily="18" charset="0"/>
            </a:endParaRPr>
          </a:p>
          <a:p>
            <a:pPr algn="l"/>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1943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4842" y="253132"/>
            <a:ext cx="2321301" cy="3319802"/>
          </a:xfrm>
        </p:spPr>
      </p:pic>
      <p:sp>
        <p:nvSpPr>
          <p:cNvPr id="4" name="Текст 3"/>
          <p:cNvSpPr>
            <a:spLocks noGrp="1"/>
          </p:cNvSpPr>
          <p:nvPr>
            <p:ph type="body" sz="half" idx="2"/>
          </p:nvPr>
        </p:nvSpPr>
        <p:spPr>
          <a:xfrm>
            <a:off x="2456143" y="253131"/>
            <a:ext cx="9126257" cy="5392387"/>
          </a:xfrm>
        </p:spPr>
        <p:txBody>
          <a:bodyPr>
            <a:normAutofit fontScale="92500" lnSpcReduction="20000"/>
          </a:bodyPr>
          <a:lstStyle/>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Станислав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лексеевич родился в 1899 году в местечке </a:t>
            </a:r>
            <a:r>
              <a:rPr lang="ru-RU" cap="none" dirty="0">
                <a:latin typeface="Times New Roman" panose="02020603050405020304" pitchFamily="18" charset="0"/>
                <a:cs typeface="Times New Roman" panose="02020603050405020304" pitchFamily="18" charset="0"/>
              </a:rPr>
              <a:t>Г</a:t>
            </a:r>
            <a:r>
              <a:rPr lang="ru-RU" cap="none" dirty="0" smtClean="0">
                <a:latin typeface="Times New Roman" panose="02020603050405020304" pitchFamily="18" charset="0"/>
                <a:cs typeface="Times New Roman" panose="02020603050405020304" pitchFamily="18" charset="0"/>
              </a:rPr>
              <a:t>рузджяй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овенской</a:t>
            </a:r>
            <a:r>
              <a:rPr lang="ru-RU" cap="none" dirty="0" smtClean="0">
                <a:latin typeface="Times New Roman" panose="02020603050405020304" pitchFamily="18" charset="0"/>
                <a:cs typeface="Times New Roman" panose="02020603050405020304" pitchFamily="18" charset="0"/>
              </a:rPr>
              <a:t> губернии (</a:t>
            </a:r>
            <a:r>
              <a:rPr lang="ru-RU" cap="none" dirty="0">
                <a:latin typeface="Times New Roman" panose="02020603050405020304" pitchFamily="18" charset="0"/>
                <a:cs typeface="Times New Roman" panose="02020603050405020304" pitchFamily="18" charset="0"/>
              </a:rPr>
              <a:t>Л</a:t>
            </a:r>
            <a:r>
              <a:rPr lang="ru-RU" cap="none" dirty="0" smtClean="0">
                <a:latin typeface="Times New Roman" panose="02020603050405020304" pitchFamily="18" charset="0"/>
                <a:cs typeface="Times New Roman" panose="02020603050405020304" pitchFamily="18" charset="0"/>
              </a:rPr>
              <a:t>итва) в семье рабочего.  В детские годы работал у помещика. Затем переехал в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оскву и трудился землекопом, арматурщиком. В 1918 году добровольно вступил в Красную армию. Воевал сначала на Южном фронте, потом против </a:t>
            </a:r>
            <a:r>
              <a:rPr lang="ru-RU" cap="none" dirty="0" err="1">
                <a:latin typeface="Times New Roman" panose="02020603050405020304" pitchFamily="18" charset="0"/>
                <a:cs typeface="Times New Roman" panose="02020603050405020304" pitchFamily="18" charset="0"/>
              </a:rPr>
              <a:t>Д</a:t>
            </a:r>
            <a:r>
              <a:rPr lang="ru-RU" cap="none" dirty="0" err="1" smtClean="0">
                <a:latin typeface="Times New Roman" panose="02020603050405020304" pitchFamily="18" charset="0"/>
                <a:cs typeface="Times New Roman" panose="02020603050405020304" pitchFamily="18" charset="0"/>
              </a:rPr>
              <a:t>утова</a:t>
            </a:r>
            <a:r>
              <a:rPr lang="ru-RU" cap="none" dirty="0" smtClean="0">
                <a:latin typeface="Times New Roman" panose="02020603050405020304" pitchFamily="18" charset="0"/>
                <a:cs typeface="Times New Roman" panose="02020603050405020304" pitchFamily="18" charset="0"/>
              </a:rPr>
              <a:t> и корпуса </a:t>
            </a:r>
            <a:r>
              <a:rPr lang="ru-RU" cap="none" dirty="0" err="1" smtClean="0">
                <a:latin typeface="Times New Roman" panose="02020603050405020304" pitchFamily="18" charset="0"/>
                <a:cs typeface="Times New Roman" panose="02020603050405020304" pitchFamily="18" charset="0"/>
              </a:rPr>
              <a:t>белочехов</a:t>
            </a:r>
            <a:r>
              <a:rPr lang="ru-RU" cap="none" dirty="0" smtClean="0">
                <a:latin typeface="Times New Roman" panose="02020603050405020304" pitchFamily="18" charset="0"/>
                <a:cs typeface="Times New Roman" panose="02020603050405020304" pitchFamily="18" charset="0"/>
              </a:rPr>
              <a:t>. </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С 1937 по 1939 год находился в командировке в </a:t>
            </a:r>
            <a:r>
              <a:rPr lang="ru-RU" cap="none" dirty="0">
                <a:latin typeface="Times New Roman" panose="02020603050405020304" pitchFamily="18" charset="0"/>
                <a:cs typeface="Times New Roman" panose="02020603050405020304" pitchFamily="18" charset="0"/>
              </a:rPr>
              <a:t>И</a:t>
            </a:r>
            <a:r>
              <a:rPr lang="ru-RU" cap="none" dirty="0" smtClean="0">
                <a:latin typeface="Times New Roman" panose="02020603050405020304" pitchFamily="18" charset="0"/>
                <a:cs typeface="Times New Roman" panose="02020603050405020304" pitchFamily="18" charset="0"/>
              </a:rPr>
              <a:t>спании в качестве руководителя разведывательно-диверсионных операций, выполнял </a:t>
            </a:r>
            <a:r>
              <a:rPr lang="ru-RU" cap="none" dirty="0" err="1" smtClean="0">
                <a:latin typeface="Times New Roman" panose="02020603050405020304" pitchFamily="18" charset="0"/>
                <a:cs typeface="Times New Roman" panose="02020603050405020304" pitchFamily="18" charset="0"/>
              </a:rPr>
              <a:t>разведзадания</a:t>
            </a:r>
            <a:r>
              <a:rPr lang="ru-RU" cap="none" dirty="0" smtClean="0">
                <a:latin typeface="Times New Roman" panose="02020603050405020304" pitchFamily="18" charset="0"/>
                <a:cs typeface="Times New Roman" panose="02020603050405020304" pitchFamily="18" charset="0"/>
              </a:rPr>
              <a:t> в тылу </a:t>
            </a:r>
            <a:r>
              <a:rPr lang="ru-RU" cap="none" dirty="0" err="1" smtClean="0">
                <a:latin typeface="Times New Roman" panose="02020603050405020304" pitchFamily="18" charset="0"/>
                <a:cs typeface="Times New Roman" panose="02020603050405020304" pitchFamily="18" charset="0"/>
              </a:rPr>
              <a:t>франкистских</a:t>
            </a:r>
            <a:r>
              <a:rPr lang="ru-RU" cap="none" dirty="0" smtClean="0">
                <a:latin typeface="Times New Roman" panose="02020603050405020304" pitchFamily="18" charset="0"/>
                <a:cs typeface="Times New Roman" panose="02020603050405020304" pitchFamily="18" charset="0"/>
              </a:rPr>
              <a:t> войск. Накануне Великой </a:t>
            </a:r>
            <a:r>
              <a:rPr lang="ru-RU" cap="none" dirty="0">
                <a:latin typeface="Times New Roman" panose="02020603050405020304" pitchFamily="18" charset="0"/>
                <a:cs typeface="Times New Roman" panose="02020603050405020304" pitchFamily="18" charset="0"/>
              </a:rPr>
              <a:t>О</a:t>
            </a:r>
            <a:r>
              <a:rPr lang="ru-RU" cap="none" dirty="0" smtClean="0">
                <a:latin typeface="Times New Roman" panose="02020603050405020304" pitchFamily="18" charset="0"/>
                <a:cs typeface="Times New Roman" panose="02020603050405020304" pitchFamily="18" charset="0"/>
              </a:rPr>
              <a:t>течественной войны  находился на </a:t>
            </a:r>
            <a:r>
              <a:rPr lang="ru-RU" cap="none" dirty="0" err="1" smtClean="0">
                <a:latin typeface="Times New Roman" panose="02020603050405020304" pitchFamily="18" charset="0"/>
                <a:cs typeface="Times New Roman" panose="02020603050405020304" pitchFamily="18" charset="0"/>
              </a:rPr>
              <a:t>разведработе</a:t>
            </a:r>
            <a:r>
              <a:rPr lang="ru-RU" cap="none" dirty="0" smtClean="0">
                <a:latin typeface="Times New Roman" panose="02020603050405020304" pitchFamily="18" charset="0"/>
                <a:cs typeface="Times New Roman" panose="02020603050405020304" pitchFamily="18" charset="0"/>
              </a:rPr>
              <a:t> за границей. Знание испанского, английского и шведского языков, большой жизненный и боевой опыт способствовали успешному выполнению заданий центра.  Возвратившись домой,  уже в сентябре 1941 года принимает участие в битве под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осквой в качестве командира батальона отдельной мотострелковой бригады особого назначения.</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конце 1941 года ему было поручено сформировать отряд особого назначения, которому надлежало скрытно перейти фронт и действовать в тылу врага вблизи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инска. В апреле 1942 года отряд прибыл к месту назначения - в леса </a:t>
            </a:r>
            <a:r>
              <a:rPr lang="ru-RU" cap="none" dirty="0" err="1">
                <a:latin typeface="Times New Roman" panose="02020603050405020304" pitchFamily="18" charset="0"/>
                <a:cs typeface="Times New Roman" panose="02020603050405020304" pitchFamily="18" charset="0"/>
              </a:rPr>
              <a:t>Л</a:t>
            </a:r>
            <a:r>
              <a:rPr lang="ru-RU" cap="none" dirty="0" err="1" smtClean="0">
                <a:latin typeface="Times New Roman" panose="02020603050405020304" pitchFamily="18" charset="0"/>
                <a:cs typeface="Times New Roman" panose="02020603050405020304" pitchFamily="18" charset="0"/>
              </a:rPr>
              <a:t>огайского</a:t>
            </a:r>
            <a:r>
              <a:rPr lang="ru-RU" cap="none" dirty="0" smtClean="0">
                <a:latin typeface="Times New Roman" panose="02020603050405020304" pitchFamily="18" charset="0"/>
                <a:cs typeface="Times New Roman" panose="02020603050405020304" pitchFamily="18" charset="0"/>
              </a:rPr>
              <a:t> района.</a:t>
            </a:r>
            <a:r>
              <a:rPr lang="ru-RU" dirty="0"/>
              <a:t> </a:t>
            </a:r>
            <a:endParaRPr lang="ru-RU" dirty="0" smtClean="0"/>
          </a:p>
          <a:p>
            <a:pPr algn="l">
              <a:lnSpc>
                <a:spcPct val="110000"/>
              </a:lnSpc>
              <a:spcBef>
                <a:spcPts val="0"/>
              </a:spcBef>
            </a:pPr>
            <a:r>
              <a:rPr lang="ru-RU" cap="none" dirty="0">
                <a:latin typeface="Times New Roman" panose="02020603050405020304" pitchFamily="18" charset="0"/>
                <a:cs typeface="Times New Roman" panose="02020603050405020304" pitchFamily="18" charset="0"/>
              </a:rPr>
              <a:t> </a:t>
            </a:r>
            <a:r>
              <a:rPr lang="ru-RU" cap="none" dirty="0" smtClean="0">
                <a:latin typeface="Times New Roman" panose="02020603050405020304" pitchFamily="18" charset="0"/>
                <a:cs typeface="Times New Roman" panose="02020603050405020304" pitchFamily="18" charset="0"/>
              </a:rPr>
              <a:t>            Более двух лет </a:t>
            </a:r>
            <a:r>
              <a:rPr lang="ru-RU" cap="none" dirty="0" err="1">
                <a:latin typeface="Times New Roman" panose="02020603050405020304" pitchFamily="18" charset="0"/>
                <a:cs typeface="Times New Roman" panose="02020603050405020304" pitchFamily="18" charset="0"/>
              </a:rPr>
              <a:t>В</a:t>
            </a:r>
            <a:r>
              <a:rPr lang="ru-RU" cap="none" dirty="0" err="1" smtClean="0">
                <a:latin typeface="Times New Roman" panose="02020603050405020304" pitchFamily="18" charset="0"/>
                <a:cs typeface="Times New Roman" panose="02020603050405020304" pitchFamily="18" charset="0"/>
              </a:rPr>
              <a:t>аупшасов</a:t>
            </a:r>
            <a:r>
              <a:rPr lang="ru-RU" cap="none" dirty="0" smtClean="0">
                <a:latin typeface="Times New Roman" panose="02020603050405020304" pitchFamily="18" charset="0"/>
                <a:cs typeface="Times New Roman" panose="02020603050405020304" pitchFamily="18" charset="0"/>
              </a:rPr>
              <a:t> непосредственно возглавлял одно из самых крупных партизанских соединений. Велик был вклад его бойцов в общее дело победы. За двадцать восемь месяцев войны в тылу врага они подорвали 187 эшелонов с живой силой, техникой и боеприпасами. В боях и в результате диверсий было уничтожено свыше 14 тысяч немецких солдат и офицеров. Совершено 57 крупных диверсий, из них 42 - в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инске.</a:t>
            </a:r>
          </a:p>
          <a:p>
            <a:pPr algn="l">
              <a:lnSpc>
                <a:spcPct val="110000"/>
              </a:lnSpc>
              <a:spcBef>
                <a:spcPts val="0"/>
              </a:spcBef>
            </a:pPr>
            <a:r>
              <a:rPr lang="ru-RU" i="1" cap="none" dirty="0" smtClean="0">
                <a:latin typeface="Times New Roman" panose="02020603050405020304" pitchFamily="18" charset="0"/>
                <a:cs typeface="Times New Roman" panose="02020603050405020304" pitchFamily="18" charset="0"/>
              </a:rPr>
              <a:t>              </a:t>
            </a:r>
            <a:r>
              <a:rPr lang="ru-RU" i="1" cap="none" dirty="0" smtClean="0">
                <a:solidFill>
                  <a:schemeClr val="accent1"/>
                </a:solidFill>
                <a:latin typeface="Times New Roman" panose="02020603050405020304" pitchFamily="18" charset="0"/>
                <a:cs typeface="Times New Roman" panose="02020603050405020304" pitchFamily="18" charset="0"/>
              </a:rPr>
              <a:t>За умелое руководство боевыми операциями по разгрому врага, за мужество и отвагу </a:t>
            </a:r>
            <a:r>
              <a:rPr lang="ru-RU" i="1" cap="none" dirty="0">
                <a:solidFill>
                  <a:schemeClr val="accent1"/>
                </a:solidFill>
                <a:latin typeface="Times New Roman" panose="02020603050405020304" pitchFamily="18" charset="0"/>
                <a:cs typeface="Times New Roman" panose="02020603050405020304" pitchFamily="18" charset="0"/>
              </a:rPr>
              <a:t>С</a:t>
            </a:r>
            <a:r>
              <a:rPr lang="ru-RU" i="1" cap="none" dirty="0" smtClean="0">
                <a:solidFill>
                  <a:schemeClr val="accent1"/>
                </a:solidFill>
                <a:latin typeface="Times New Roman" panose="02020603050405020304" pitchFamily="18" charset="0"/>
                <a:cs typeface="Times New Roman" panose="02020603050405020304" pitchFamily="18" charset="0"/>
              </a:rPr>
              <a:t>таниславу </a:t>
            </a:r>
            <a:r>
              <a:rPr lang="ru-RU" i="1" cap="none" dirty="0">
                <a:solidFill>
                  <a:schemeClr val="accent1"/>
                </a:solidFill>
                <a:latin typeface="Times New Roman" panose="02020603050405020304" pitchFamily="18" charset="0"/>
                <a:cs typeface="Times New Roman" panose="02020603050405020304" pitchFamily="18" charset="0"/>
              </a:rPr>
              <a:t>А</a:t>
            </a:r>
            <a:r>
              <a:rPr lang="ru-RU" i="1" cap="none" dirty="0" smtClean="0">
                <a:solidFill>
                  <a:schemeClr val="accent1"/>
                </a:solidFill>
                <a:latin typeface="Times New Roman" panose="02020603050405020304" pitchFamily="18" charset="0"/>
                <a:cs typeface="Times New Roman" panose="02020603050405020304" pitchFamily="18" charset="0"/>
              </a:rPr>
              <a:t>лексеевичу </a:t>
            </a:r>
            <a:r>
              <a:rPr lang="ru-RU" i="1" cap="none" dirty="0" err="1">
                <a:solidFill>
                  <a:schemeClr val="accent1"/>
                </a:solidFill>
                <a:latin typeface="Times New Roman" panose="02020603050405020304" pitchFamily="18" charset="0"/>
                <a:cs typeface="Times New Roman" panose="02020603050405020304" pitchFamily="18" charset="0"/>
              </a:rPr>
              <a:t>В</a:t>
            </a:r>
            <a:r>
              <a:rPr lang="ru-RU" i="1" cap="none" dirty="0" err="1" smtClean="0">
                <a:solidFill>
                  <a:schemeClr val="accent1"/>
                </a:solidFill>
                <a:latin typeface="Times New Roman" panose="02020603050405020304" pitchFamily="18" charset="0"/>
                <a:cs typeface="Times New Roman" panose="02020603050405020304" pitchFamily="18" charset="0"/>
              </a:rPr>
              <a:t>аупшасову</a:t>
            </a:r>
            <a:r>
              <a:rPr lang="ru-RU" i="1" cap="none" dirty="0" smtClean="0">
                <a:solidFill>
                  <a:schemeClr val="accent1"/>
                </a:solidFill>
                <a:latin typeface="Times New Roman" panose="02020603050405020304" pitchFamily="18" charset="0"/>
                <a:cs typeface="Times New Roman" panose="02020603050405020304" pitchFamily="18" charset="0"/>
              </a:rPr>
              <a:t> 5 ноября 1944 года было присвоено звание Героя </a:t>
            </a:r>
            <a:r>
              <a:rPr lang="ru-RU" i="1" cap="none" dirty="0">
                <a:solidFill>
                  <a:schemeClr val="accent1"/>
                </a:solidFill>
                <a:latin typeface="Times New Roman" panose="02020603050405020304" pitchFamily="18" charset="0"/>
                <a:cs typeface="Times New Roman" panose="02020603050405020304" pitchFamily="18" charset="0"/>
              </a:rPr>
              <a:t>С</a:t>
            </a:r>
            <a:r>
              <a:rPr lang="ru-RU" i="1" cap="none" dirty="0" smtClean="0">
                <a:solidFill>
                  <a:schemeClr val="accent1"/>
                </a:solidFill>
                <a:latin typeface="Times New Roman" panose="02020603050405020304" pitchFamily="18" charset="0"/>
                <a:cs typeface="Times New Roman" panose="02020603050405020304" pitchFamily="18" charset="0"/>
              </a:rPr>
              <a:t>оветского </a:t>
            </a:r>
            <a:r>
              <a:rPr lang="ru-RU" i="1" cap="none" dirty="0">
                <a:solidFill>
                  <a:schemeClr val="accent1"/>
                </a:solidFill>
                <a:latin typeface="Times New Roman" panose="02020603050405020304" pitchFamily="18" charset="0"/>
                <a:cs typeface="Times New Roman" panose="02020603050405020304" pitchFamily="18" charset="0"/>
              </a:rPr>
              <a:t>С</a:t>
            </a:r>
            <a:r>
              <a:rPr lang="ru-RU" i="1" cap="none" dirty="0" smtClean="0">
                <a:solidFill>
                  <a:schemeClr val="accent1"/>
                </a:solidFill>
                <a:latin typeface="Times New Roman" panose="02020603050405020304" pitchFamily="18" charset="0"/>
                <a:cs typeface="Times New Roman" panose="02020603050405020304" pitchFamily="18" charset="0"/>
              </a:rPr>
              <a:t>оюза.</a:t>
            </a:r>
            <a:endParaRPr lang="ru-RU" cap="none" dirty="0" smtClean="0">
              <a:solidFill>
                <a:schemeClr val="accent1"/>
              </a:solidFill>
              <a:latin typeface="Times New Roman" panose="02020603050405020304" pitchFamily="18" charset="0"/>
              <a:cs typeface="Times New Roman" panose="02020603050405020304" pitchFamily="18" charset="0"/>
            </a:endParaRPr>
          </a:p>
          <a:p>
            <a:pPr algn="l">
              <a:lnSpc>
                <a:spcPct val="110000"/>
              </a:lnSpc>
              <a:spcBef>
                <a:spcPts val="0"/>
              </a:spcBef>
            </a:pPr>
            <a:endParaRPr lang="ru-RU" cap="none" dirty="0" smtClean="0">
              <a:latin typeface="Times New Roman" panose="02020603050405020304" pitchFamily="18" charset="0"/>
              <a:cs typeface="Times New Roman" panose="02020603050405020304" pitchFamily="18" charset="0"/>
            </a:endParaRPr>
          </a:p>
          <a:p>
            <a:pPr algn="l">
              <a:lnSpc>
                <a:spcPct val="100000"/>
              </a:lnSpc>
              <a:spcBef>
                <a:spcPts val="0"/>
              </a:spcBef>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1523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2989" y="253719"/>
            <a:ext cx="2011559" cy="3099081"/>
          </a:xfrm>
        </p:spPr>
      </p:pic>
      <p:sp>
        <p:nvSpPr>
          <p:cNvPr id="4" name="Текст 3"/>
          <p:cNvSpPr>
            <a:spLocks noGrp="1"/>
          </p:cNvSpPr>
          <p:nvPr>
            <p:ph type="body" sz="half" idx="2"/>
          </p:nvPr>
        </p:nvSpPr>
        <p:spPr>
          <a:xfrm>
            <a:off x="2134548" y="0"/>
            <a:ext cx="9498652" cy="6282267"/>
          </a:xfrm>
        </p:spPr>
        <p:txBody>
          <a:bodyPr>
            <a:normAutofit fontScale="550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a:t>
            </a:r>
            <a:r>
              <a:rPr lang="ru-RU" sz="2900" cap="none" dirty="0" smtClean="0">
                <a:latin typeface="Times New Roman" panose="02020603050405020304" pitchFamily="18" charset="0"/>
                <a:cs typeface="Times New Roman" panose="02020603050405020304" pitchFamily="18" charset="0"/>
              </a:rPr>
              <a:t>Владимир </a:t>
            </a:r>
            <a:r>
              <a:rPr lang="ru-RU" sz="2900" cap="none" dirty="0">
                <a:latin typeface="Times New Roman" panose="02020603050405020304" pitchFamily="18" charset="0"/>
                <a:cs typeface="Times New Roman" panose="02020603050405020304" pitchFamily="18" charset="0"/>
              </a:rPr>
              <a:t>А</a:t>
            </a:r>
            <a:r>
              <a:rPr lang="ru-RU" sz="2900" cap="none" dirty="0" smtClean="0">
                <a:latin typeface="Times New Roman" panose="02020603050405020304" pitchFamily="18" charset="0"/>
                <a:cs typeface="Times New Roman" panose="02020603050405020304" pitchFamily="18" charset="0"/>
              </a:rPr>
              <a:t>лександрович </a:t>
            </a:r>
            <a:r>
              <a:rPr lang="ru-RU" sz="2900" cap="none" dirty="0">
                <a:latin typeface="Times New Roman" panose="02020603050405020304" pitchFamily="18" charset="0"/>
                <a:cs typeface="Times New Roman" panose="02020603050405020304" pitchFamily="18" charset="0"/>
              </a:rPr>
              <a:t>М</a:t>
            </a:r>
            <a:r>
              <a:rPr lang="ru-RU" sz="2900" cap="none" dirty="0" smtClean="0">
                <a:latin typeface="Times New Roman" panose="02020603050405020304" pitchFamily="18" charset="0"/>
                <a:cs typeface="Times New Roman" panose="02020603050405020304" pitchFamily="18" charset="0"/>
              </a:rPr>
              <a:t>олодцов родился 5 июня 1911 года в г. Сасово Рязанской обл. С 18 лет начал трудовую деятельность: был чернорабочим, слесарем.</a:t>
            </a:r>
          </a:p>
          <a:p>
            <a:pPr algn="l">
              <a:spcBef>
                <a:spcPts val="0"/>
              </a:spcBef>
            </a:pPr>
            <a:r>
              <a:rPr lang="ru-RU" sz="2900" cap="none" dirty="0" smtClean="0">
                <a:latin typeface="Times New Roman" panose="02020603050405020304" pitchFamily="18" charset="0"/>
                <a:cs typeface="Times New Roman" panose="02020603050405020304" pitchFamily="18" charset="0"/>
              </a:rPr>
              <a:t>         После завершения учебы на рабфаке в 1934 году Молодцов поступает на работу в органы государственной безопасности. В 1935 году окончил высшую школу НКВД. С марта 1941 года - в аппарате внешней разведки.</a:t>
            </a:r>
          </a:p>
          <a:p>
            <a:pPr algn="l">
              <a:spcBef>
                <a:spcPts val="0"/>
              </a:spcBef>
            </a:pPr>
            <a:r>
              <a:rPr lang="ru-RU" sz="2900" cap="none" dirty="0" smtClean="0">
                <a:latin typeface="Times New Roman" panose="02020603050405020304" pitchFamily="18" charset="0"/>
                <a:cs typeface="Times New Roman" panose="02020603050405020304" pitchFamily="18" charset="0"/>
              </a:rPr>
              <a:t>          В июле 1941 года Молодцов был направлен в </a:t>
            </a:r>
            <a:r>
              <a:rPr lang="ru-RU" sz="2900" cap="none" dirty="0">
                <a:latin typeface="Times New Roman" panose="02020603050405020304" pitchFamily="18" charset="0"/>
                <a:cs typeface="Times New Roman" panose="02020603050405020304" pitchFamily="18" charset="0"/>
              </a:rPr>
              <a:t>О</a:t>
            </a:r>
            <a:r>
              <a:rPr lang="ru-RU" sz="2900" cap="none" dirty="0" smtClean="0">
                <a:latin typeface="Times New Roman" panose="02020603050405020304" pitchFamily="18" charset="0"/>
                <a:cs typeface="Times New Roman" panose="02020603050405020304" pitchFamily="18" charset="0"/>
              </a:rPr>
              <a:t>дессу для проведения специальных операций. Затем, когда наши войска покинули </a:t>
            </a:r>
            <a:r>
              <a:rPr lang="ru-RU" sz="2900" cap="none" dirty="0">
                <a:latin typeface="Times New Roman" panose="02020603050405020304" pitchFamily="18" charset="0"/>
                <a:cs typeface="Times New Roman" panose="02020603050405020304" pitchFamily="18" charset="0"/>
              </a:rPr>
              <a:t>О</a:t>
            </a:r>
            <a:r>
              <a:rPr lang="ru-RU" sz="2900" cap="none" dirty="0" smtClean="0">
                <a:latin typeface="Times New Roman" panose="02020603050405020304" pitchFamily="18" charset="0"/>
                <a:cs typeface="Times New Roman" panose="02020603050405020304" pitchFamily="18" charset="0"/>
              </a:rPr>
              <a:t>дессу, он был оставлен в городе для руководства диверсионной и разведывательной работой в тылу врага. </a:t>
            </a:r>
          </a:p>
          <a:p>
            <a:pPr algn="l">
              <a:spcBef>
                <a:spcPts val="0"/>
              </a:spcBef>
            </a:pPr>
            <a:r>
              <a:rPr lang="ru-RU" sz="2900" cap="none" dirty="0" smtClean="0">
                <a:latin typeface="Times New Roman" panose="02020603050405020304" pitchFamily="18" charset="0"/>
                <a:cs typeface="Times New Roman" panose="02020603050405020304" pitchFamily="18" charset="0"/>
              </a:rPr>
              <a:t>           Каждый день, утром и вечером, бойцы </a:t>
            </a:r>
            <a:r>
              <a:rPr lang="ru-RU" sz="2900" cap="none" dirty="0" err="1">
                <a:latin typeface="Times New Roman" panose="02020603050405020304" pitchFamily="18" charset="0"/>
                <a:cs typeface="Times New Roman" panose="02020603050405020304" pitchFamily="18" charset="0"/>
              </a:rPr>
              <a:t>М</a:t>
            </a:r>
            <a:r>
              <a:rPr lang="ru-RU" sz="2900" cap="none" dirty="0" err="1" smtClean="0">
                <a:latin typeface="Times New Roman" panose="02020603050405020304" pitchFamily="18" charset="0"/>
                <a:cs typeface="Times New Roman" panose="02020603050405020304" pitchFamily="18" charset="0"/>
              </a:rPr>
              <a:t>олодцова</a:t>
            </a:r>
            <a:r>
              <a:rPr lang="ru-RU" sz="2900" cap="none" dirty="0" smtClean="0">
                <a:latin typeface="Times New Roman" panose="02020603050405020304" pitchFamily="18" charset="0"/>
                <a:cs typeface="Times New Roman" panose="02020603050405020304" pitchFamily="18" charset="0"/>
              </a:rPr>
              <a:t> выходили на задание. 17 ноября 1941 года партизаны пустили под откос эшелон «люкс», под обломками которого погибли более двухсот высокопоставленных немецких чиновников. С помощью партизан </a:t>
            </a:r>
            <a:r>
              <a:rPr lang="ru-RU" sz="2900" cap="none" dirty="0" err="1">
                <a:latin typeface="Times New Roman" panose="02020603050405020304" pitchFamily="18" charset="0"/>
                <a:cs typeface="Times New Roman" panose="02020603050405020304" pitchFamily="18" charset="0"/>
              </a:rPr>
              <a:t>М</a:t>
            </a:r>
            <a:r>
              <a:rPr lang="ru-RU" sz="2900" cap="none" dirty="0" err="1" smtClean="0">
                <a:latin typeface="Times New Roman" panose="02020603050405020304" pitchFamily="18" charset="0"/>
                <a:cs typeface="Times New Roman" panose="02020603050405020304" pitchFamily="18" charset="0"/>
              </a:rPr>
              <a:t>олодцова</a:t>
            </a:r>
            <a:r>
              <a:rPr lang="ru-RU" sz="2900" cap="none" dirty="0" smtClean="0">
                <a:latin typeface="Times New Roman" panose="02020603050405020304" pitchFamily="18" charset="0"/>
                <a:cs typeface="Times New Roman" panose="02020603050405020304" pitchFamily="18" charset="0"/>
              </a:rPr>
              <a:t>  была взорвана военная комендатура оккупантов в то время, когда там шло совещание офицеров. Под обрушившейся крышей погибли 140 фашистов, среди них два генерала.  Своими активными действиями партизаны отряда в течение нескольких месяцев отвлекали на себя крупные силы врага. Но чем активнее они действовали, тем свирепее становились оккупанты. Они травили патриотов газом, замуровали входы в катакомбы, устраивали обстрелы каменоломен тяжелой артиллерией, но партизаны оставались неуловимыми и неуязвимыми.</a:t>
            </a:r>
          </a:p>
          <a:p>
            <a:pPr algn="l">
              <a:spcBef>
                <a:spcPts val="0"/>
              </a:spcBef>
            </a:pPr>
            <a:r>
              <a:rPr lang="ru-RU" sz="2900" cap="none" dirty="0" smtClean="0">
                <a:latin typeface="Times New Roman" panose="02020603050405020304" pitchFamily="18" charset="0"/>
                <a:cs typeface="Times New Roman" panose="02020603050405020304" pitchFamily="18" charset="0"/>
              </a:rPr>
              <a:t>            В июле 1942 года фашистским оккупантам удалось захватить отважного разведчика. В тюрьме на </a:t>
            </a:r>
            <a:r>
              <a:rPr lang="ru-RU" sz="2900" cap="none" dirty="0" err="1">
                <a:latin typeface="Times New Roman" panose="02020603050405020304" pitchFamily="18" charset="0"/>
                <a:cs typeface="Times New Roman" panose="02020603050405020304" pitchFamily="18" charset="0"/>
              </a:rPr>
              <a:t>М</a:t>
            </a:r>
            <a:r>
              <a:rPr lang="ru-RU" sz="2900" cap="none" dirty="0" err="1" smtClean="0">
                <a:latin typeface="Times New Roman" panose="02020603050405020304" pitchFamily="18" charset="0"/>
                <a:cs typeface="Times New Roman" panose="02020603050405020304" pitchFamily="18" charset="0"/>
              </a:rPr>
              <a:t>олодцова</a:t>
            </a:r>
            <a:r>
              <a:rPr lang="ru-RU" sz="2900" cap="none" dirty="0" smtClean="0">
                <a:latin typeface="Times New Roman" panose="02020603050405020304" pitchFamily="18" charset="0"/>
                <a:cs typeface="Times New Roman" panose="02020603050405020304" pitchFamily="18" charset="0"/>
              </a:rPr>
              <a:t> надели кандалы, пытали на электрическом стуле, однако он все выдержал. Он заявил</a:t>
            </a:r>
            <a:r>
              <a:rPr lang="ru-RU" sz="2900" cap="none" smtClean="0">
                <a:latin typeface="Times New Roman" panose="02020603050405020304" pitchFamily="18" charset="0"/>
                <a:cs typeface="Times New Roman" panose="02020603050405020304" pitchFamily="18" charset="0"/>
              </a:rPr>
              <a:t>: «Мы </a:t>
            </a:r>
            <a:r>
              <a:rPr lang="ru-RU" sz="2900" cap="none" dirty="0" smtClean="0">
                <a:latin typeface="Times New Roman" panose="02020603050405020304" pitchFamily="18" charset="0"/>
                <a:cs typeface="Times New Roman" panose="02020603050405020304" pitchFamily="18" charset="0"/>
              </a:rPr>
              <a:t>на своей земле и у врагов пощады просить не будем».</a:t>
            </a:r>
          </a:p>
          <a:p>
            <a:pPr algn="l">
              <a:spcBef>
                <a:spcPts val="0"/>
              </a:spcBef>
            </a:pPr>
            <a:r>
              <a:rPr lang="ru-RU" sz="2900" i="1" cap="none" dirty="0" smtClean="0">
                <a:solidFill>
                  <a:schemeClr val="accent1"/>
                </a:solidFill>
                <a:latin typeface="Times New Roman" panose="02020603050405020304" pitchFamily="18" charset="0"/>
                <a:cs typeface="Times New Roman" panose="02020603050405020304" pitchFamily="18" charset="0"/>
              </a:rPr>
              <a:t>           За мужество и стойкость при выполнении специальных заданий командования и проявленные при этом отвагу и героизм 5 ноября 1944 года </a:t>
            </a:r>
            <a:r>
              <a:rPr lang="ru-RU" sz="2900" i="1" cap="none" dirty="0" err="1">
                <a:solidFill>
                  <a:schemeClr val="accent1"/>
                </a:solidFill>
                <a:latin typeface="Times New Roman" panose="02020603050405020304" pitchFamily="18" charset="0"/>
                <a:cs typeface="Times New Roman" panose="02020603050405020304" pitchFamily="18" charset="0"/>
              </a:rPr>
              <a:t>В</a:t>
            </a:r>
            <a:r>
              <a:rPr lang="ru-RU" sz="2900" i="1" cap="none" dirty="0" err="1" smtClean="0">
                <a:solidFill>
                  <a:schemeClr val="accent1"/>
                </a:solidFill>
                <a:latin typeface="Times New Roman" panose="02020603050405020304" pitchFamily="18" charset="0"/>
                <a:cs typeface="Times New Roman" panose="02020603050405020304" pitchFamily="18" charset="0"/>
              </a:rPr>
              <a:t>.А.Молодцову</a:t>
            </a:r>
            <a:r>
              <a:rPr lang="ru-RU" sz="2900" i="1" cap="none" dirty="0" smtClean="0">
                <a:solidFill>
                  <a:schemeClr val="accent1"/>
                </a:solidFill>
                <a:latin typeface="Times New Roman" panose="02020603050405020304" pitchFamily="18" charset="0"/>
                <a:cs typeface="Times New Roman" panose="02020603050405020304" pitchFamily="18" charset="0"/>
              </a:rPr>
              <a:t> было посмертно присвоено звание Героя </a:t>
            </a:r>
            <a:r>
              <a:rPr lang="ru-RU" sz="2900" i="1" cap="none" dirty="0">
                <a:solidFill>
                  <a:schemeClr val="accent1"/>
                </a:solidFill>
                <a:latin typeface="Times New Roman" panose="02020603050405020304" pitchFamily="18" charset="0"/>
                <a:cs typeface="Times New Roman" panose="02020603050405020304" pitchFamily="18" charset="0"/>
              </a:rPr>
              <a:t>С</a:t>
            </a:r>
            <a:r>
              <a:rPr lang="ru-RU" sz="2900" i="1" cap="none" dirty="0" smtClean="0">
                <a:solidFill>
                  <a:schemeClr val="accent1"/>
                </a:solidFill>
                <a:latin typeface="Times New Roman" panose="02020603050405020304" pitchFamily="18" charset="0"/>
                <a:cs typeface="Times New Roman" panose="02020603050405020304" pitchFamily="18" charset="0"/>
              </a:rPr>
              <a:t>оветского </a:t>
            </a:r>
            <a:r>
              <a:rPr lang="ru-RU" sz="2900" i="1" cap="none" dirty="0">
                <a:solidFill>
                  <a:schemeClr val="accent1"/>
                </a:solidFill>
                <a:latin typeface="Times New Roman" panose="02020603050405020304" pitchFamily="18" charset="0"/>
                <a:cs typeface="Times New Roman" panose="02020603050405020304" pitchFamily="18" charset="0"/>
              </a:rPr>
              <a:t>С</a:t>
            </a:r>
            <a:r>
              <a:rPr lang="ru-RU" sz="2900" i="1" cap="none" dirty="0" smtClean="0">
                <a:solidFill>
                  <a:schemeClr val="accent1"/>
                </a:solidFill>
                <a:latin typeface="Times New Roman" panose="02020603050405020304" pitchFamily="18" charset="0"/>
                <a:cs typeface="Times New Roman" panose="02020603050405020304" pitchFamily="18" charset="0"/>
              </a:rPr>
              <a:t>оюза.</a:t>
            </a:r>
            <a:endParaRPr lang="ru-RU" sz="2900" cap="none" dirty="0" smtClean="0">
              <a:solidFill>
                <a:schemeClr val="accent1"/>
              </a:solidFill>
              <a:latin typeface="Times New Roman" panose="02020603050405020304" pitchFamily="18" charset="0"/>
              <a:cs typeface="Times New Roman" panose="02020603050405020304" pitchFamily="18" charset="0"/>
            </a:endParaRPr>
          </a:p>
          <a:p>
            <a:pPr algn="l">
              <a:spcBef>
                <a:spcPts val="0"/>
              </a:spcBef>
            </a:pPr>
            <a:endParaRPr lang="ru-RU" sz="2700" cap="none" dirty="0" smtClean="0">
              <a:latin typeface="Times New Roman" panose="02020603050405020304" pitchFamily="18" charset="0"/>
              <a:cs typeface="Times New Roman" panose="02020603050405020304" pitchFamily="18" charset="0"/>
            </a:endParaRPr>
          </a:p>
          <a:p>
            <a:pPr algn="l"/>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3982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2735" y="148484"/>
            <a:ext cx="2457563" cy="3864716"/>
          </a:xfrm>
        </p:spPr>
      </p:pic>
      <p:sp>
        <p:nvSpPr>
          <p:cNvPr id="4" name="Текст 3"/>
          <p:cNvSpPr>
            <a:spLocks noGrp="1"/>
          </p:cNvSpPr>
          <p:nvPr>
            <p:ph type="body" sz="half" idx="2"/>
          </p:nvPr>
        </p:nvSpPr>
        <p:spPr>
          <a:xfrm>
            <a:off x="2827868" y="148484"/>
            <a:ext cx="8754532" cy="5270183"/>
          </a:xfrm>
        </p:spPr>
        <p:txBody>
          <a:bodyPr>
            <a:normAutofit lnSpcReduction="10000"/>
          </a:bodyPr>
          <a:lstStyle/>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Зорге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амзай») (1895-1944) советский разведчик, журналист.</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Рихард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родился в семье немецкого инженера </a:t>
            </a:r>
            <a:r>
              <a:rPr lang="ru-RU" cap="none" dirty="0">
                <a:latin typeface="Times New Roman" panose="02020603050405020304" pitchFamily="18" charset="0"/>
                <a:cs typeface="Times New Roman" panose="02020603050405020304" pitchFamily="18" charset="0"/>
              </a:rPr>
              <a:t>Г</a:t>
            </a:r>
            <a:r>
              <a:rPr lang="ru-RU" cap="none" dirty="0" smtClean="0">
                <a:latin typeface="Times New Roman" panose="02020603050405020304" pitchFamily="18" charset="0"/>
                <a:cs typeface="Times New Roman" panose="02020603050405020304" pitchFamily="18" charset="0"/>
              </a:rPr>
              <a:t>устава </a:t>
            </a:r>
            <a:r>
              <a:rPr lang="ru-RU" cap="none" dirty="0">
                <a:latin typeface="Times New Roman" panose="02020603050405020304" pitchFamily="18" charset="0"/>
                <a:cs typeface="Times New Roman" panose="02020603050405020304" pitchFamily="18" charset="0"/>
              </a:rPr>
              <a:t>В</a:t>
            </a:r>
            <a:r>
              <a:rPr lang="ru-RU" cap="none" dirty="0" smtClean="0">
                <a:latin typeface="Times New Roman" panose="02020603050405020304" pitchFamily="18" charset="0"/>
                <a:cs typeface="Times New Roman" panose="02020603050405020304" pitchFamily="18" charset="0"/>
              </a:rPr>
              <a:t>ильгельма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ихарда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4 октября 1895 года в селе </a:t>
            </a:r>
            <a:r>
              <a:rPr lang="ru-RU" cap="none" dirty="0" err="1" smtClean="0">
                <a:latin typeface="Times New Roman" panose="02020603050405020304" pitchFamily="18" charset="0"/>
                <a:cs typeface="Times New Roman" panose="02020603050405020304" pitchFamily="18" charset="0"/>
              </a:rPr>
              <a:t>Сабунчи</a:t>
            </a:r>
            <a:r>
              <a:rPr lang="ru-RU" cap="none" dirty="0" smtClean="0">
                <a:latin typeface="Times New Roman" panose="02020603050405020304" pitchFamily="18" charset="0"/>
                <a:cs typeface="Times New Roman" panose="02020603050405020304" pitchFamily="18" charset="0"/>
              </a:rPr>
              <a:t>, Бакинской губернии.</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Мать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a:t>
            </a:r>
            <a:r>
              <a:rPr lang="ru-RU" cap="none" dirty="0">
                <a:latin typeface="Times New Roman" panose="02020603050405020304" pitchFamily="18" charset="0"/>
                <a:cs typeface="Times New Roman" panose="02020603050405020304" pitchFamily="18" charset="0"/>
              </a:rPr>
              <a:t>Н</a:t>
            </a:r>
            <a:r>
              <a:rPr lang="ru-RU" cap="none" dirty="0" smtClean="0">
                <a:latin typeface="Times New Roman" panose="02020603050405020304" pitchFamily="18" charset="0"/>
                <a:cs typeface="Times New Roman" panose="02020603050405020304" pitchFamily="18" charset="0"/>
              </a:rPr>
              <a:t>ина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тепановна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обелева, была русской. В 1898 году семейство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перебралось из России в Германию, и детство юный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 провёл в Берлине.</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В октябре 1914 года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не закончив училище, пошёл добровольцем в немецкую армию и участвовал в многочисленных боях Первой мировой войны. В 1917—1919 годах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состоял в Независимой социал-демократической партии, а в 1919 году вступил в Коммунистическую партию Германии. </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1924 году,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с одобрения руководства по приглашению исполкома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оминтерна приехал в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оскву, где год спустя уже вступил в ВКП(б) и был принят на работу в аппарат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оминтерна. В ноября 1929 года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перешёл на работу в разведывательное управление РККА.</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1930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перебрался в </a:t>
            </a:r>
            <a:r>
              <a:rPr lang="ru-RU" cap="none" dirty="0">
                <a:latin typeface="Times New Roman" panose="02020603050405020304" pitchFamily="18" charset="0"/>
                <a:cs typeface="Times New Roman" panose="02020603050405020304" pitchFamily="18" charset="0"/>
              </a:rPr>
              <a:t>Ш</a:t>
            </a:r>
            <a:r>
              <a:rPr lang="ru-RU" cap="none" dirty="0" smtClean="0">
                <a:latin typeface="Times New Roman" panose="02020603050405020304" pitchFamily="18" charset="0"/>
                <a:cs typeface="Times New Roman" panose="02020603050405020304" pitchFamily="18" charset="0"/>
              </a:rPr>
              <a:t>анхай, но пробыл там относительно недолго – и уже в 1933 году был перенаправлен командованием в </a:t>
            </a:r>
            <a:r>
              <a:rPr lang="ru-RU" cap="none" dirty="0">
                <a:latin typeface="Times New Roman" panose="02020603050405020304" pitchFamily="18" charset="0"/>
                <a:cs typeface="Times New Roman" panose="02020603050405020304" pitchFamily="18" charset="0"/>
              </a:rPr>
              <a:t>Я</a:t>
            </a:r>
            <a:r>
              <a:rPr lang="ru-RU" cap="none" dirty="0" smtClean="0">
                <a:latin typeface="Times New Roman" panose="02020603050405020304" pitchFamily="18" charset="0"/>
                <a:cs typeface="Times New Roman" panose="02020603050405020304" pitchFamily="18" charset="0"/>
              </a:rPr>
              <a:t>понию. В период 1939—1941 годов знаменитому разведчику удалось раскрыть планы нападения Германии на Советский Союз.</a:t>
            </a:r>
            <a:r>
              <a:rPr lang="ru-RU" dirty="0"/>
              <a:t> </a:t>
            </a:r>
            <a:r>
              <a:rPr lang="ru-RU" cap="none" dirty="0" smtClean="0">
                <a:latin typeface="Times New Roman" panose="02020603050405020304" pitchFamily="18" charset="0"/>
                <a:cs typeface="Times New Roman" panose="02020603050405020304" pitchFamily="18" charset="0"/>
              </a:rPr>
              <a:t>Спустя несколько месяцев после начала войны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сообщил ставке, что </a:t>
            </a:r>
            <a:r>
              <a:rPr lang="ru-RU" cap="none" dirty="0">
                <a:latin typeface="Times New Roman" panose="02020603050405020304" pitchFamily="18" charset="0"/>
                <a:cs typeface="Times New Roman" panose="02020603050405020304" pitchFamily="18" charset="0"/>
              </a:rPr>
              <a:t>Я</a:t>
            </a:r>
            <a:r>
              <a:rPr lang="ru-RU" cap="none" dirty="0" smtClean="0">
                <a:latin typeface="Times New Roman" panose="02020603050405020304" pitchFamily="18" charset="0"/>
                <a:cs typeface="Times New Roman" panose="02020603050405020304" pitchFamily="18" charset="0"/>
              </a:rPr>
              <a:t>пония до конца 1941 года и в начале 1942 года не планирует выступать против СССР. </a:t>
            </a:r>
          </a:p>
          <a:p>
            <a:pPr algn="l">
              <a:lnSpc>
                <a:spcPct val="110000"/>
              </a:lnSpc>
              <a:spcBef>
                <a:spcPts val="0"/>
              </a:spcBef>
            </a:pPr>
            <a:endParaRPr lang="ru-RU" cap="none" dirty="0" smtClean="0">
              <a:latin typeface="Times New Roman" panose="02020603050405020304" pitchFamily="18" charset="0"/>
              <a:cs typeface="Times New Roman" panose="02020603050405020304" pitchFamily="18" charset="0"/>
            </a:endParaRPr>
          </a:p>
          <a:p>
            <a:pPr algn="l"/>
            <a:endParaRPr lang="ru-RU" cap="none" dirty="0" smtClean="0">
              <a:latin typeface="Times New Roman" panose="02020603050405020304" pitchFamily="18" charset="0"/>
              <a:cs typeface="Times New Roman" panose="02020603050405020304" pitchFamily="18" charset="0"/>
            </a:endParaRPr>
          </a:p>
          <a:p>
            <a:pPr algn="l"/>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9387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Объект 8"/>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1459" y="694268"/>
            <a:ext cx="2976728" cy="3979332"/>
          </a:xfrm>
        </p:spPr>
      </p:pic>
      <p:sp>
        <p:nvSpPr>
          <p:cNvPr id="4" name="Текст 3"/>
          <p:cNvSpPr>
            <a:spLocks noGrp="1"/>
          </p:cNvSpPr>
          <p:nvPr>
            <p:ph type="body" sz="half" idx="2"/>
          </p:nvPr>
        </p:nvSpPr>
        <p:spPr>
          <a:xfrm>
            <a:off x="3318933" y="254000"/>
            <a:ext cx="8280400" cy="5198533"/>
          </a:xfrm>
        </p:spPr>
        <p:txBody>
          <a:bodyPr>
            <a:normAutofit lnSpcReduction="10000"/>
          </a:bodyPr>
          <a:lstStyle/>
          <a:p>
            <a:pPr algn="l">
              <a:lnSpc>
                <a:spcPct val="100000"/>
              </a:lnSpc>
              <a:spcBef>
                <a:spcPts val="0"/>
              </a:spcBef>
            </a:pPr>
            <a:r>
              <a:rPr lang="ru-RU" cap="none" dirty="0" smtClean="0">
                <a:latin typeface="Times New Roman" panose="02020603050405020304" pitchFamily="18" charset="0"/>
                <a:cs typeface="Times New Roman" panose="02020603050405020304" pitchFamily="18" charset="0"/>
              </a:rPr>
              <a:t>          18 октября 1941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был арестован японской полицией, а в сентябре 1943 года приговорён к смертной казни. А. Гитлер лично долгое время требовал от японского руководства немедленной выдачи предателя, но его просьбы не увенчались успехом. Японцы же предлагали И.В. Сталину обменять советского разведчика, но </a:t>
            </a:r>
            <a:r>
              <a:rPr lang="ru-RU" cap="none" dirty="0" err="1" smtClean="0">
                <a:latin typeface="Times New Roman" panose="02020603050405020304" pitchFamily="18" charset="0"/>
                <a:cs typeface="Times New Roman" panose="02020603050405020304" pitchFamily="18" charset="0"/>
              </a:rPr>
              <a:t>И.В.Сталин</a:t>
            </a:r>
            <a:r>
              <a:rPr lang="ru-RU" cap="none" dirty="0" smtClean="0">
                <a:latin typeface="Times New Roman" panose="02020603050405020304" pitchFamily="18" charset="0"/>
                <a:cs typeface="Times New Roman" panose="02020603050405020304" pitchFamily="18" charset="0"/>
              </a:rPr>
              <a:t>  на такое не пошёл: скорее всего, он просто не мог простить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то, что разведчик под пытками сознался в своей причастности к агентуре СССР. Казнь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состоялась в токийской тюрьме «</a:t>
            </a:r>
            <a:r>
              <a:rPr lang="ru-RU" cap="none" dirty="0" err="1">
                <a:latin typeface="Times New Roman" panose="02020603050405020304" pitchFamily="18" charset="0"/>
                <a:cs typeface="Times New Roman" panose="02020603050405020304" pitchFamily="18" charset="0"/>
              </a:rPr>
              <a:t>С</a:t>
            </a:r>
            <a:r>
              <a:rPr lang="ru-RU" cap="none" dirty="0" err="1" smtClean="0">
                <a:latin typeface="Times New Roman" panose="02020603050405020304" pitchFamily="18" charset="0"/>
                <a:cs typeface="Times New Roman" panose="02020603050405020304" pitchFamily="18" charset="0"/>
              </a:rPr>
              <a:t>угамо</a:t>
            </a:r>
            <a:r>
              <a:rPr lang="ru-RU" cap="none" dirty="0" smtClean="0">
                <a:latin typeface="Times New Roman" panose="02020603050405020304" pitchFamily="18" charset="0"/>
                <a:cs typeface="Times New Roman" panose="02020603050405020304" pitchFamily="18" charset="0"/>
              </a:rPr>
              <a:t>» в 10.20 утра 7 ноября 1944 года.</a:t>
            </a:r>
          </a:p>
          <a:p>
            <a:pPr algn="l">
              <a:lnSpc>
                <a:spcPct val="100000"/>
              </a:lnSpc>
              <a:spcBef>
                <a:spcPts val="0"/>
              </a:spcBef>
            </a:pPr>
            <a:r>
              <a:rPr lang="ru-RU" cap="none" dirty="0" smtClean="0">
                <a:latin typeface="Times New Roman" panose="02020603050405020304" pitchFamily="18" charset="0"/>
                <a:cs typeface="Times New Roman" panose="02020603050405020304" pitchFamily="18" charset="0"/>
              </a:rPr>
              <a:t>          Советский Союз долгое время не признавал Зорге своим агентом, несмотря ни на что. Почти что спустя 20 лет после казни разведчика, 5 ноября 1964 года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ихарда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орге рассекретили и посмертно присвоили ему звание Героя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оветского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оюза.</a:t>
            </a:r>
          </a:p>
          <a:p>
            <a:pPr algn="l">
              <a:lnSpc>
                <a:spcPct val="100000"/>
              </a:lnSpc>
              <a:spcBef>
                <a:spcPts val="0"/>
              </a:spcBef>
            </a:pPr>
            <a:r>
              <a:rPr lang="ru-RU" i="1" cap="none" dirty="0" smtClean="0">
                <a:solidFill>
                  <a:srgbClr val="FF0000"/>
                </a:solidFill>
                <a:latin typeface="Times New Roman" panose="02020603050405020304" pitchFamily="18" charset="0"/>
                <a:cs typeface="Times New Roman" panose="02020603050405020304" pitchFamily="18" charset="0"/>
              </a:rPr>
              <a:t>           Если бы руководство СССР после ареста </a:t>
            </a:r>
            <a:r>
              <a:rPr lang="ru-RU" i="1" cap="none" dirty="0">
                <a:solidFill>
                  <a:srgbClr val="FF0000"/>
                </a:solidFill>
                <a:latin typeface="Times New Roman" panose="02020603050405020304" pitchFamily="18" charset="0"/>
                <a:cs typeface="Times New Roman" panose="02020603050405020304" pitchFamily="18" charset="0"/>
              </a:rPr>
              <a:t>З</a:t>
            </a:r>
            <a:r>
              <a:rPr lang="ru-RU" i="1" cap="none" dirty="0" smtClean="0">
                <a:solidFill>
                  <a:srgbClr val="FF0000"/>
                </a:solidFill>
                <a:latin typeface="Times New Roman" panose="02020603050405020304" pitchFamily="18" charset="0"/>
                <a:cs typeface="Times New Roman" panose="02020603050405020304" pitchFamily="18" charset="0"/>
              </a:rPr>
              <a:t>орге официально признало, что он являлся советским разведчиком, возможно, он не был бы казнен в японской тюрьме. Однако только через двадцать лет </a:t>
            </a:r>
            <a:r>
              <a:rPr lang="ru-RU" i="1" cap="none" dirty="0">
                <a:solidFill>
                  <a:srgbClr val="FF0000"/>
                </a:solidFill>
                <a:latin typeface="Times New Roman" panose="02020603050405020304" pitchFamily="18" charset="0"/>
                <a:cs typeface="Times New Roman" panose="02020603050405020304" pitchFamily="18" charset="0"/>
              </a:rPr>
              <a:t>Р</a:t>
            </a:r>
            <a:r>
              <a:rPr lang="ru-RU" i="1" cap="none" dirty="0" smtClean="0">
                <a:solidFill>
                  <a:srgbClr val="FF0000"/>
                </a:solidFill>
                <a:latin typeface="Times New Roman" panose="02020603050405020304" pitchFamily="18" charset="0"/>
                <a:cs typeface="Times New Roman" panose="02020603050405020304" pitchFamily="18" charset="0"/>
              </a:rPr>
              <a:t>ихарду </a:t>
            </a:r>
            <a:r>
              <a:rPr lang="ru-RU" i="1" cap="none" dirty="0">
                <a:solidFill>
                  <a:srgbClr val="FF0000"/>
                </a:solidFill>
                <a:latin typeface="Times New Roman" panose="02020603050405020304" pitchFamily="18" charset="0"/>
                <a:cs typeface="Times New Roman" panose="02020603050405020304" pitchFamily="18" charset="0"/>
              </a:rPr>
              <a:t>З</a:t>
            </a:r>
            <a:r>
              <a:rPr lang="ru-RU" i="1" cap="none" dirty="0" smtClean="0">
                <a:solidFill>
                  <a:srgbClr val="FF0000"/>
                </a:solidFill>
                <a:latin typeface="Times New Roman" panose="02020603050405020304" pitchFamily="18" charset="0"/>
                <a:cs typeface="Times New Roman" panose="02020603050405020304" pitchFamily="18" charset="0"/>
              </a:rPr>
              <a:t>орге было присвоено звание Героя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оюза и родина наконец признала его своим. К этому времени в разных странах о нем было опубликовано множество книг и даже снят полнометражный художественный фильм. Но на родине об этом человеке мало что было известно. Правда о подвиге сознательно умалчивалась</a:t>
            </a:r>
            <a:r>
              <a:rPr lang="ru-RU" cap="none" dirty="0" smtClean="0">
                <a:solidFill>
                  <a:srgbClr val="FF0000"/>
                </a:solidFill>
                <a:latin typeface="Times New Roman" panose="02020603050405020304" pitchFamily="18" charset="0"/>
                <a:cs typeface="Times New Roman" panose="02020603050405020304" pitchFamily="18" charset="0"/>
              </a:rPr>
              <a:t>.</a:t>
            </a:r>
          </a:p>
          <a:p>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5084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5179" y="712363"/>
            <a:ext cx="2252347" cy="2589638"/>
          </a:xfrm>
        </p:spPr>
      </p:pic>
      <p:sp>
        <p:nvSpPr>
          <p:cNvPr id="4" name="Текст 3"/>
          <p:cNvSpPr>
            <a:spLocks noGrp="1"/>
          </p:cNvSpPr>
          <p:nvPr>
            <p:ph type="body" sz="half" idx="2"/>
          </p:nvPr>
        </p:nvSpPr>
        <p:spPr>
          <a:xfrm>
            <a:off x="2387527" y="118533"/>
            <a:ext cx="9228740" cy="5689599"/>
          </a:xfrm>
        </p:spPr>
        <p:txBody>
          <a:bodyPr>
            <a:normAutofit fontScale="850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Голиков </a:t>
            </a:r>
            <a:r>
              <a:rPr lang="ru-RU" cap="none" dirty="0">
                <a:latin typeface="Times New Roman" panose="02020603050405020304" pitchFamily="18" charset="0"/>
                <a:cs typeface="Times New Roman" panose="02020603050405020304" pitchFamily="18" charset="0"/>
              </a:rPr>
              <a:t>Л</a:t>
            </a:r>
            <a:r>
              <a:rPr lang="ru-RU" cap="none" dirty="0" smtClean="0">
                <a:latin typeface="Times New Roman" panose="02020603050405020304" pitchFamily="18" charset="0"/>
                <a:cs typeface="Times New Roman" panose="02020603050405020304" pitchFamily="18" charset="0"/>
              </a:rPr>
              <a:t>еонид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лександрович, разведчик 67-го отряда 4-й Ленинградской партизанской бригады, 1926 года рождения, уроженец деревни </a:t>
            </a:r>
            <a:r>
              <a:rPr lang="ru-RU" cap="none" dirty="0" err="1">
                <a:latin typeface="Times New Roman" panose="02020603050405020304" pitchFamily="18" charset="0"/>
                <a:cs typeface="Times New Roman" panose="02020603050405020304" pitchFamily="18" charset="0"/>
              </a:rPr>
              <a:t>Л</a:t>
            </a:r>
            <a:r>
              <a:rPr lang="ru-RU" cap="none" dirty="0" err="1" smtClean="0">
                <a:latin typeface="Times New Roman" panose="02020603050405020304" pitchFamily="18" charset="0"/>
                <a:cs typeface="Times New Roman" panose="02020603050405020304" pitchFamily="18" charset="0"/>
              </a:rPr>
              <a:t>укино</a:t>
            </a:r>
            <a:r>
              <a:rPr lang="ru-RU" cap="none" dirty="0" smtClean="0">
                <a:latin typeface="Times New Roman" panose="02020603050405020304" pitchFamily="18" charset="0"/>
                <a:cs typeface="Times New Roman" panose="02020603050405020304" pitchFamily="18" charset="0"/>
              </a:rPr>
              <a:t> </a:t>
            </a:r>
            <a:r>
              <a:rPr lang="ru-RU" cap="none" dirty="0" err="1">
                <a:latin typeface="Times New Roman" panose="02020603050405020304" pitchFamily="18" charset="0"/>
                <a:cs typeface="Times New Roman" panose="02020603050405020304" pitchFamily="18" charset="0"/>
              </a:rPr>
              <a:t>П</a:t>
            </a:r>
            <a:r>
              <a:rPr lang="ru-RU" cap="none" dirty="0" err="1" smtClean="0">
                <a:latin typeface="Times New Roman" panose="02020603050405020304" pitchFamily="18" charset="0"/>
                <a:cs typeface="Times New Roman" panose="02020603050405020304" pitchFamily="18" charset="0"/>
              </a:rPr>
              <a:t>арфинского</a:t>
            </a:r>
            <a:r>
              <a:rPr lang="ru-RU" cap="none" dirty="0" smtClean="0">
                <a:latin typeface="Times New Roman" panose="02020603050405020304" pitchFamily="18" charset="0"/>
                <a:cs typeface="Times New Roman" panose="02020603050405020304" pitchFamily="18" charset="0"/>
              </a:rPr>
              <a:t> района. Так записано в наградном листе. Мальчик из легенды - так нарекла слава </a:t>
            </a:r>
            <a:r>
              <a:rPr lang="ru-RU" cap="none" dirty="0">
                <a:latin typeface="Times New Roman" panose="02020603050405020304" pitchFamily="18" charset="0"/>
                <a:cs typeface="Times New Roman" panose="02020603050405020304" pitchFamily="18" charset="0"/>
              </a:rPr>
              <a:t>Л</a:t>
            </a:r>
            <a:r>
              <a:rPr lang="ru-RU" cap="none" dirty="0" smtClean="0">
                <a:latin typeface="Times New Roman" panose="02020603050405020304" pitchFamily="18" charset="0"/>
                <a:cs typeface="Times New Roman" panose="02020603050405020304" pitchFamily="18" charset="0"/>
              </a:rPr>
              <a:t>еню </a:t>
            </a:r>
            <a:r>
              <a:rPr lang="ru-RU" cap="none" dirty="0">
                <a:latin typeface="Times New Roman" panose="02020603050405020304" pitchFamily="18" charset="0"/>
                <a:cs typeface="Times New Roman" panose="02020603050405020304" pitchFamily="18" charset="0"/>
              </a:rPr>
              <a:t>Г</a:t>
            </a:r>
            <a:r>
              <a:rPr lang="ru-RU" cap="none" dirty="0" smtClean="0">
                <a:latin typeface="Times New Roman" panose="02020603050405020304" pitchFamily="18" charset="0"/>
                <a:cs typeface="Times New Roman" panose="02020603050405020304" pitchFamily="18" charset="0"/>
              </a:rPr>
              <a:t>оликова.</a:t>
            </a:r>
          </a:p>
          <a:p>
            <a:pPr algn="l">
              <a:spcBef>
                <a:spcPts val="0"/>
              </a:spcBef>
            </a:pPr>
            <a:r>
              <a:rPr lang="ru-RU" cap="none" dirty="0" smtClean="0">
                <a:latin typeface="Times New Roman" panose="02020603050405020304" pitchFamily="18" charset="0"/>
                <a:cs typeface="Times New Roman" panose="02020603050405020304" pitchFamily="18" charset="0"/>
              </a:rPr>
              <a:t>            Когда началась война, школьник из деревни </a:t>
            </a:r>
            <a:r>
              <a:rPr lang="ru-RU" cap="none" dirty="0" err="1">
                <a:latin typeface="Times New Roman" panose="02020603050405020304" pitchFamily="18" charset="0"/>
                <a:cs typeface="Times New Roman" panose="02020603050405020304" pitchFamily="18" charset="0"/>
              </a:rPr>
              <a:t>Л</a:t>
            </a:r>
            <a:r>
              <a:rPr lang="ru-RU" cap="none" dirty="0" err="1" smtClean="0">
                <a:latin typeface="Times New Roman" panose="02020603050405020304" pitchFamily="18" charset="0"/>
                <a:cs typeface="Times New Roman" panose="02020603050405020304" pitchFamily="18" charset="0"/>
              </a:rPr>
              <a:t>укино</a:t>
            </a:r>
            <a:r>
              <a:rPr lang="ru-RU" cap="none" dirty="0" smtClean="0">
                <a:latin typeface="Times New Roman" panose="02020603050405020304" pitchFamily="18" charset="0"/>
                <a:cs typeface="Times New Roman" panose="02020603050405020304" pitchFamily="18" charset="0"/>
              </a:rPr>
              <a:t>, что под Старой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уссой, добыл винтовку и ушел в партизаны. Худенький, небольшого роста, в свои 14 лет он выглядел еще моложе. Под видом нищего он ходил по деревням, собирая необходимые данные о расположении фашистских войск, о количестве боевой техники противника.</a:t>
            </a:r>
          </a:p>
          <a:p>
            <a:pPr algn="l">
              <a:spcBef>
                <a:spcPts val="0"/>
              </a:spcBef>
            </a:pPr>
            <a:r>
              <a:rPr lang="ru-RU" cap="none" dirty="0" smtClean="0">
                <a:latin typeface="Times New Roman" panose="02020603050405020304" pitchFamily="18" charset="0"/>
                <a:cs typeface="Times New Roman" panose="02020603050405020304" pitchFamily="18" charset="0"/>
              </a:rPr>
              <a:t>           Со сверстниками он подобрал однажды на месте боя несколько винтовок, похитил у фашистов два ящика гранат. Все это они потом передали партизанам. «Тов. Голиков вступил в партизанский отряд в марте 1942 года - говорится в наградном листе. - Участвовал в 27 боевых операциях... Истребил 78 немецких солдат и офицеров, взорвал 2 железнодорожных и 12 шоссейных мостов, подорвал 9 автомашин с боеприпасами... 15 августа в новом районе боевых действий бригады голиков разбил легковую автомашину, в которой находился генерал-майор инженерных войск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ичард </a:t>
            </a:r>
            <a:r>
              <a:rPr lang="ru-RU" cap="none" dirty="0" err="1">
                <a:latin typeface="Times New Roman" panose="02020603050405020304" pitchFamily="18" charset="0"/>
                <a:cs typeface="Times New Roman" panose="02020603050405020304" pitchFamily="18" charset="0"/>
              </a:rPr>
              <a:t>В</a:t>
            </a:r>
            <a:r>
              <a:rPr lang="ru-RU" cap="none" dirty="0" err="1" smtClean="0">
                <a:latin typeface="Times New Roman" panose="02020603050405020304" pitchFamily="18" charset="0"/>
                <a:cs typeface="Times New Roman" panose="02020603050405020304" pitchFamily="18" charset="0"/>
              </a:rPr>
              <a:t>иртц</a:t>
            </a:r>
            <a:r>
              <a:rPr lang="ru-RU" cap="none" dirty="0" smtClean="0">
                <a:latin typeface="Times New Roman" panose="02020603050405020304" pitchFamily="18" charset="0"/>
                <a:cs typeface="Times New Roman" panose="02020603050405020304" pitchFamily="18" charset="0"/>
              </a:rPr>
              <a:t>, направляющийся из </a:t>
            </a:r>
            <a:r>
              <a:rPr lang="ru-RU" cap="none" dirty="0">
                <a:latin typeface="Times New Roman" panose="02020603050405020304" pitchFamily="18" charset="0"/>
                <a:cs typeface="Times New Roman" panose="02020603050405020304" pitchFamily="18" charset="0"/>
              </a:rPr>
              <a:t>П</a:t>
            </a:r>
            <a:r>
              <a:rPr lang="ru-RU" cap="none" dirty="0" smtClean="0">
                <a:latin typeface="Times New Roman" panose="02020603050405020304" pitchFamily="18" charset="0"/>
                <a:cs typeface="Times New Roman" panose="02020603050405020304" pitchFamily="18" charset="0"/>
              </a:rPr>
              <a:t>скова на Лугу. Смелый партизан из автомата убил генерала, в штаб бригады доставил его китель и захваченные документы. В числе документов были: описание новых образцов немецких мин, инспекционные донесения вышестоящему командованию и другие ценные данные разведывательного характера».</a:t>
            </a:r>
          </a:p>
          <a:p>
            <a:pPr algn="l">
              <a:spcBef>
                <a:spcPts val="0"/>
              </a:spcBef>
            </a:pPr>
            <a:r>
              <a:rPr lang="ru-RU" cap="none" dirty="0" smtClean="0">
                <a:latin typeface="Times New Roman" panose="02020603050405020304" pitchFamily="18" charset="0"/>
                <a:cs typeface="Times New Roman" panose="02020603050405020304" pitchFamily="18" charset="0"/>
              </a:rPr>
              <a:t>            В одном из боев с карательными войсками, Леня погибает. Еще долго его мать не знала о судьбе своего сына, пока ей не пришел пакет с письмом и грамотой.</a:t>
            </a:r>
          </a:p>
          <a:p>
            <a:pPr algn="l">
              <a:spcBef>
                <a:spcPts val="0"/>
              </a:spcBef>
            </a:pPr>
            <a:r>
              <a:rPr lang="ru-RU" cap="none" dirty="0" smtClean="0">
                <a:latin typeface="Times New Roman" panose="02020603050405020304" pitchFamily="18" charset="0"/>
                <a:cs typeface="Times New Roman" panose="02020603050405020304" pitchFamily="18" charset="0"/>
              </a:rPr>
              <a:t>          </a:t>
            </a:r>
            <a:r>
              <a:rPr lang="ru-RU" cap="none" dirty="0" smtClean="0">
                <a:solidFill>
                  <a:srgbClr val="FF0000"/>
                </a:solidFill>
                <a:latin typeface="Times New Roman" panose="02020603050405020304" pitchFamily="18" charset="0"/>
                <a:cs typeface="Times New Roman" panose="02020603050405020304" pitchFamily="18" charset="0"/>
              </a:rPr>
              <a:t>«Уважаемая </a:t>
            </a:r>
            <a:r>
              <a:rPr lang="ru-RU" cap="none" dirty="0">
                <a:solidFill>
                  <a:srgbClr val="FF0000"/>
                </a:solidFill>
                <a:latin typeface="Times New Roman" panose="02020603050405020304" pitchFamily="18" charset="0"/>
                <a:cs typeface="Times New Roman" panose="02020603050405020304" pitchFamily="18" charset="0"/>
              </a:rPr>
              <a:t>Е</a:t>
            </a:r>
            <a:r>
              <a:rPr lang="ru-RU" cap="none" dirty="0" smtClean="0">
                <a:solidFill>
                  <a:srgbClr val="FF0000"/>
                </a:solidFill>
                <a:latin typeface="Times New Roman" panose="02020603050405020304" pitchFamily="18" charset="0"/>
                <a:cs typeface="Times New Roman" panose="02020603050405020304" pitchFamily="18" charset="0"/>
              </a:rPr>
              <a:t>катерина </a:t>
            </a:r>
            <a:r>
              <a:rPr lang="ru-RU" cap="none" dirty="0">
                <a:solidFill>
                  <a:srgbClr val="FF0000"/>
                </a:solidFill>
                <a:latin typeface="Times New Roman" panose="02020603050405020304" pitchFamily="18" charset="0"/>
                <a:cs typeface="Times New Roman" panose="02020603050405020304" pitchFamily="18" charset="0"/>
              </a:rPr>
              <a:t>А</a:t>
            </a:r>
            <a:r>
              <a:rPr lang="ru-RU" cap="none" dirty="0" smtClean="0">
                <a:solidFill>
                  <a:srgbClr val="FF0000"/>
                </a:solidFill>
                <a:latin typeface="Times New Roman" panose="02020603050405020304" pitchFamily="18" charset="0"/>
                <a:cs typeface="Times New Roman" panose="02020603050405020304" pitchFamily="18" charset="0"/>
              </a:rPr>
              <a:t>лексеевна! По сообщению командования, ваш сын Голиков </a:t>
            </a:r>
            <a:r>
              <a:rPr lang="ru-RU" cap="none" dirty="0">
                <a:solidFill>
                  <a:srgbClr val="FF0000"/>
                </a:solidFill>
                <a:latin typeface="Times New Roman" panose="02020603050405020304" pitchFamily="18" charset="0"/>
                <a:cs typeface="Times New Roman" panose="02020603050405020304" pitchFamily="18" charset="0"/>
              </a:rPr>
              <a:t>Л</a:t>
            </a:r>
            <a:r>
              <a:rPr lang="ru-RU" cap="none" dirty="0" smtClean="0">
                <a:solidFill>
                  <a:srgbClr val="FF0000"/>
                </a:solidFill>
                <a:latin typeface="Times New Roman" panose="02020603050405020304" pitchFamily="18" charset="0"/>
                <a:cs typeface="Times New Roman" panose="02020603050405020304" pitchFamily="18" charset="0"/>
              </a:rPr>
              <a:t>еонид </a:t>
            </a:r>
            <a:r>
              <a:rPr lang="ru-RU" cap="none" dirty="0">
                <a:solidFill>
                  <a:srgbClr val="FF0000"/>
                </a:solidFill>
                <a:latin typeface="Times New Roman" panose="02020603050405020304" pitchFamily="18" charset="0"/>
                <a:cs typeface="Times New Roman" panose="02020603050405020304" pitchFamily="18" charset="0"/>
              </a:rPr>
              <a:t>А</a:t>
            </a:r>
            <a:r>
              <a:rPr lang="ru-RU" cap="none" dirty="0" smtClean="0">
                <a:solidFill>
                  <a:srgbClr val="FF0000"/>
                </a:solidFill>
                <a:latin typeface="Times New Roman" panose="02020603050405020304" pitchFamily="18" charset="0"/>
                <a:cs typeface="Times New Roman" panose="02020603050405020304" pitchFamily="18" charset="0"/>
              </a:rPr>
              <a:t>лександрович погиб за родину смертью храбрых. За геройский подвиг, совершенный вашим сыном в борьбе с немецкими захватчиками в тылу противника, Президиум </a:t>
            </a:r>
            <a:r>
              <a:rPr lang="ru-RU" cap="none" dirty="0">
                <a:solidFill>
                  <a:srgbClr val="FF0000"/>
                </a:solidFill>
                <a:latin typeface="Times New Roman" panose="02020603050405020304" pitchFamily="18" charset="0"/>
                <a:cs typeface="Times New Roman" panose="02020603050405020304" pitchFamily="18" charset="0"/>
              </a:rPr>
              <a:t>В</a:t>
            </a:r>
            <a:r>
              <a:rPr lang="ru-RU" cap="none" dirty="0" smtClean="0">
                <a:solidFill>
                  <a:srgbClr val="FF0000"/>
                </a:solidFill>
                <a:latin typeface="Times New Roman" panose="02020603050405020304" pitchFamily="18" charset="0"/>
                <a:cs typeface="Times New Roman" panose="02020603050405020304" pitchFamily="18" charset="0"/>
              </a:rPr>
              <a:t>ерховного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овета СССР указом от 2 апреля 1944 года присвоил ему высшую степень отличия - звание Героя Советского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оюза. Посылаю вам грамоту Президиума </a:t>
            </a:r>
            <a:r>
              <a:rPr lang="ru-RU" cap="none" dirty="0">
                <a:solidFill>
                  <a:srgbClr val="FF0000"/>
                </a:solidFill>
                <a:latin typeface="Times New Roman" panose="02020603050405020304" pitchFamily="18" charset="0"/>
                <a:cs typeface="Times New Roman" panose="02020603050405020304" pitchFamily="18" charset="0"/>
              </a:rPr>
              <a:t>В</a:t>
            </a:r>
            <a:r>
              <a:rPr lang="ru-RU" cap="none" dirty="0" smtClean="0">
                <a:solidFill>
                  <a:srgbClr val="FF0000"/>
                </a:solidFill>
                <a:latin typeface="Times New Roman" panose="02020603050405020304" pitchFamily="18" charset="0"/>
                <a:cs typeface="Times New Roman" panose="02020603050405020304" pitchFamily="18" charset="0"/>
              </a:rPr>
              <a:t>ерховного Совета СССР о присвоении вашему сыну звания Героя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оветского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оюза для хранения как памяти о сыне-герое, подвиг которого никогда не забудется нашим народом. М. Калинин».</a:t>
            </a:r>
          </a:p>
          <a:p>
            <a:endParaRPr lang="ru-RU"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0072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76066" y="215727"/>
            <a:ext cx="2179268" cy="2572025"/>
          </a:xfrm>
        </p:spPr>
      </p:pic>
      <p:sp>
        <p:nvSpPr>
          <p:cNvPr id="4" name="Текст 3"/>
          <p:cNvSpPr>
            <a:spLocks noGrp="1"/>
          </p:cNvSpPr>
          <p:nvPr>
            <p:ph type="body" sz="half" idx="2"/>
          </p:nvPr>
        </p:nvSpPr>
        <p:spPr>
          <a:xfrm>
            <a:off x="2573867" y="89104"/>
            <a:ext cx="8749036" cy="5702096"/>
          </a:xfrm>
        </p:spPr>
        <p:txBody>
          <a:bodyPr>
            <a:normAutofit fontScale="925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Юный партизан-разведчик Великой </a:t>
            </a:r>
            <a:r>
              <a:rPr lang="ru-RU" cap="none" dirty="0">
                <a:latin typeface="Times New Roman" panose="02020603050405020304" pitchFamily="18" charset="0"/>
                <a:cs typeface="Times New Roman" panose="02020603050405020304" pitchFamily="18" charset="0"/>
              </a:rPr>
              <a:t>О</a:t>
            </a:r>
            <a:r>
              <a:rPr lang="ru-RU" cap="none" dirty="0" smtClean="0">
                <a:latin typeface="Times New Roman" panose="02020603050405020304" pitchFamily="18" charset="0"/>
                <a:cs typeface="Times New Roman" panose="02020603050405020304" pitchFamily="18" charset="0"/>
              </a:rPr>
              <a:t>течественной войны отряда имени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армелюка</a:t>
            </a:r>
            <a:r>
              <a:rPr lang="ru-RU" cap="none" dirty="0" smtClean="0">
                <a:latin typeface="Times New Roman" panose="02020603050405020304" pitchFamily="18" charset="0"/>
                <a:cs typeface="Times New Roman" panose="02020603050405020304" pitchFamily="18" charset="0"/>
              </a:rPr>
              <a:t>, действовавшего на временно оккупированной территории; самый младший по возрасту Герой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оветского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оюза. Он родился 11 февраля 1930 года в селе Хмелёвка, </a:t>
            </a:r>
            <a:r>
              <a:rPr lang="ru-RU" cap="none" dirty="0" err="1">
                <a:latin typeface="Times New Roman" panose="02020603050405020304" pitchFamily="18" charset="0"/>
                <a:cs typeface="Times New Roman" panose="02020603050405020304" pitchFamily="18" charset="0"/>
              </a:rPr>
              <a:t>Ш</a:t>
            </a:r>
            <a:r>
              <a:rPr lang="ru-RU" cap="none" dirty="0" err="1" smtClean="0">
                <a:latin typeface="Times New Roman" panose="02020603050405020304" pitchFamily="18" charset="0"/>
                <a:cs typeface="Times New Roman" panose="02020603050405020304" pitchFamily="18" charset="0"/>
              </a:rPr>
              <a:t>епетовского</a:t>
            </a:r>
            <a:r>
              <a:rPr lang="ru-RU" cap="none" dirty="0" smtClean="0">
                <a:latin typeface="Times New Roman" panose="02020603050405020304" pitchFamily="18" charset="0"/>
                <a:cs typeface="Times New Roman" panose="02020603050405020304" pitchFamily="18" charset="0"/>
              </a:rPr>
              <a:t> района, Каменец-Подольской области Украины.</a:t>
            </a:r>
          </a:p>
          <a:p>
            <a:pPr algn="l">
              <a:spcBef>
                <a:spcPts val="0"/>
              </a:spcBef>
            </a:pPr>
            <a:r>
              <a:rPr lang="ru-RU" cap="none" dirty="0" smtClean="0">
                <a:latin typeface="Times New Roman" panose="02020603050405020304" pitchFamily="18" charset="0"/>
                <a:cs typeface="Times New Roman" panose="02020603050405020304" pitchFamily="18" charset="0"/>
              </a:rPr>
              <a:t>            Валя Котик вёл работу по сбору оружия и боеприпасов, рисовал и расклеивал карикатуры на гитлеровцев. Первое боевое задание </a:t>
            </a:r>
            <a:r>
              <a:rPr lang="ru-RU" cap="none" dirty="0">
                <a:latin typeface="Times New Roman" panose="02020603050405020304" pitchFamily="18" charset="0"/>
                <a:cs typeface="Times New Roman" panose="02020603050405020304" pitchFamily="18" charset="0"/>
              </a:rPr>
              <a:t>В</a:t>
            </a:r>
            <a:r>
              <a:rPr lang="ru-RU" cap="none" dirty="0" smtClean="0">
                <a:latin typeface="Times New Roman" panose="02020603050405020304" pitchFamily="18" charset="0"/>
                <a:cs typeface="Times New Roman" panose="02020603050405020304" pitchFamily="18" charset="0"/>
              </a:rPr>
              <a:t>алентин с друзьями-сверстниками получил осенью 1941 г. в ходе которого был убит начальник полицейской жандармерии.</a:t>
            </a:r>
          </a:p>
          <a:p>
            <a:pPr algn="l">
              <a:spcBef>
                <a:spcPts val="0"/>
              </a:spcBef>
            </a:pPr>
            <a:r>
              <a:rPr lang="ru-RU" cap="none" dirty="0" smtClean="0">
                <a:latin typeface="Times New Roman" panose="02020603050405020304" pitchFamily="18" charset="0"/>
                <a:cs typeface="Times New Roman" panose="02020603050405020304" pitchFamily="18" charset="0"/>
              </a:rPr>
              <a:t>            В октябре 1943 года юный партизан разведал место нахождения подземного телефонного кабеля гитлеровской ставки, который вскоре был подорван. Он также участвовал в подрыве шести железнодорожных эшелонов и склада. 29 октября 1943 года, будучи на посту, Валя заметил, что каратели устроили облаву на отряд. Убив из пистолета фашистского офицера, он поднял тревогу, и благодаря его действиям партизаны успели приготовиться к бою.</a:t>
            </a:r>
          </a:p>
          <a:p>
            <a:pPr algn="l">
              <a:spcBef>
                <a:spcPts val="0"/>
              </a:spcBef>
            </a:pPr>
            <a:r>
              <a:rPr lang="ru-RU" cap="none" dirty="0" smtClean="0">
                <a:latin typeface="Times New Roman" panose="02020603050405020304" pitchFamily="18" charset="0"/>
                <a:cs typeface="Times New Roman" panose="02020603050405020304" pitchFamily="18" charset="0"/>
              </a:rPr>
              <a:t>            16 февраля 44 года в бою за город </a:t>
            </a:r>
            <a:r>
              <a:rPr lang="ru-RU" cap="none" dirty="0">
                <a:latin typeface="Times New Roman" panose="02020603050405020304" pitchFamily="18" charset="0"/>
                <a:cs typeface="Times New Roman" panose="02020603050405020304" pitchFamily="18" charset="0"/>
              </a:rPr>
              <a:t>И</a:t>
            </a:r>
            <a:r>
              <a:rPr lang="ru-RU" cap="none" dirty="0" smtClean="0">
                <a:latin typeface="Times New Roman" panose="02020603050405020304" pitchFamily="18" charset="0"/>
                <a:cs typeface="Times New Roman" panose="02020603050405020304" pitchFamily="18" charset="0"/>
              </a:rPr>
              <a:t>зяслав </a:t>
            </a:r>
            <a:r>
              <a:rPr lang="ru-RU" cap="none" dirty="0">
                <a:latin typeface="Times New Roman" panose="02020603050405020304" pitchFamily="18" charset="0"/>
                <a:cs typeface="Times New Roman" panose="02020603050405020304" pitchFamily="18" charset="0"/>
              </a:rPr>
              <a:t>Х</a:t>
            </a:r>
            <a:r>
              <a:rPr lang="ru-RU" cap="none" dirty="0" smtClean="0">
                <a:latin typeface="Times New Roman" panose="02020603050405020304" pitchFamily="18" charset="0"/>
                <a:cs typeface="Times New Roman" panose="02020603050405020304" pitchFamily="18" charset="0"/>
              </a:rPr>
              <a:t>мельницкой области, 14-летний партизанский разведчик был смертельно ранен и на следующий день скончался. Похоронен в центре парка украинского города </a:t>
            </a:r>
            <a:r>
              <a:rPr lang="ru-RU" cap="none" dirty="0">
                <a:latin typeface="Times New Roman" panose="02020603050405020304" pitchFamily="18" charset="0"/>
                <a:cs typeface="Times New Roman" panose="02020603050405020304" pitchFamily="18" charset="0"/>
              </a:rPr>
              <a:t>Ш</a:t>
            </a:r>
            <a:r>
              <a:rPr lang="ru-RU" cap="none" dirty="0" smtClean="0">
                <a:latin typeface="Times New Roman" panose="02020603050405020304" pitchFamily="18" charset="0"/>
                <a:cs typeface="Times New Roman" panose="02020603050405020304" pitchFamily="18" charset="0"/>
              </a:rPr>
              <a:t>епетовка. </a:t>
            </a:r>
            <a:r>
              <a:rPr lang="ru-RU" cap="none" dirty="0" smtClean="0">
                <a:solidFill>
                  <a:srgbClr val="FF0000"/>
                </a:solidFill>
                <a:latin typeface="Times New Roman" panose="02020603050405020304" pitchFamily="18" charset="0"/>
                <a:cs typeface="Times New Roman" panose="02020603050405020304" pitchFamily="18" charset="0"/>
              </a:rPr>
              <a:t>За проявленный героизм в борьбе с немецко-фашистскими захватчиками Указом </a:t>
            </a:r>
            <a:r>
              <a:rPr lang="ru-RU" cap="none" dirty="0">
                <a:solidFill>
                  <a:srgbClr val="FF0000"/>
                </a:solidFill>
                <a:latin typeface="Times New Roman" panose="02020603050405020304" pitchFamily="18" charset="0"/>
                <a:cs typeface="Times New Roman" panose="02020603050405020304" pitchFamily="18" charset="0"/>
              </a:rPr>
              <a:t>П</a:t>
            </a:r>
            <a:r>
              <a:rPr lang="ru-RU" cap="none" dirty="0" smtClean="0">
                <a:solidFill>
                  <a:srgbClr val="FF0000"/>
                </a:solidFill>
                <a:latin typeface="Times New Roman" panose="02020603050405020304" pitchFamily="18" charset="0"/>
                <a:cs typeface="Times New Roman" panose="02020603050405020304" pitchFamily="18" charset="0"/>
              </a:rPr>
              <a:t>резидиума </a:t>
            </a:r>
            <a:r>
              <a:rPr lang="ru-RU" cap="none" dirty="0">
                <a:solidFill>
                  <a:srgbClr val="FF0000"/>
                </a:solidFill>
                <a:latin typeface="Times New Roman" panose="02020603050405020304" pitchFamily="18" charset="0"/>
                <a:cs typeface="Times New Roman" panose="02020603050405020304" pitchFamily="18" charset="0"/>
              </a:rPr>
              <a:t>В</a:t>
            </a:r>
            <a:r>
              <a:rPr lang="ru-RU" cap="none" dirty="0" smtClean="0">
                <a:solidFill>
                  <a:srgbClr val="FF0000"/>
                </a:solidFill>
                <a:latin typeface="Times New Roman" panose="02020603050405020304" pitchFamily="18" charset="0"/>
                <a:cs typeface="Times New Roman" panose="02020603050405020304" pitchFamily="18" charset="0"/>
              </a:rPr>
              <a:t>ерховного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овета СССР от 27 июня 1958 года, </a:t>
            </a:r>
            <a:r>
              <a:rPr lang="ru-RU" cap="none" dirty="0">
                <a:solidFill>
                  <a:srgbClr val="FF0000"/>
                </a:solidFill>
                <a:latin typeface="Times New Roman" panose="02020603050405020304" pitchFamily="18" charset="0"/>
                <a:cs typeface="Times New Roman" panose="02020603050405020304" pitchFamily="18" charset="0"/>
              </a:rPr>
              <a:t>К</a:t>
            </a:r>
            <a:r>
              <a:rPr lang="ru-RU" cap="none" dirty="0" smtClean="0">
                <a:solidFill>
                  <a:srgbClr val="FF0000"/>
                </a:solidFill>
                <a:latin typeface="Times New Roman" panose="02020603050405020304" pitchFamily="18" charset="0"/>
                <a:cs typeface="Times New Roman" panose="02020603050405020304" pitchFamily="18" charset="0"/>
              </a:rPr>
              <a:t>отику </a:t>
            </a:r>
            <a:r>
              <a:rPr lang="ru-RU" cap="none" dirty="0">
                <a:solidFill>
                  <a:srgbClr val="FF0000"/>
                </a:solidFill>
                <a:latin typeface="Times New Roman" panose="02020603050405020304" pitchFamily="18" charset="0"/>
                <a:cs typeface="Times New Roman" panose="02020603050405020304" pitchFamily="18" charset="0"/>
              </a:rPr>
              <a:t>В</a:t>
            </a:r>
            <a:r>
              <a:rPr lang="ru-RU" cap="none" dirty="0" smtClean="0">
                <a:solidFill>
                  <a:srgbClr val="FF0000"/>
                </a:solidFill>
                <a:latin typeface="Times New Roman" panose="02020603050405020304" pitchFamily="18" charset="0"/>
                <a:cs typeface="Times New Roman" panose="02020603050405020304" pitchFamily="18" charset="0"/>
              </a:rPr>
              <a:t>алентину </a:t>
            </a:r>
            <a:r>
              <a:rPr lang="ru-RU" cap="none" dirty="0">
                <a:solidFill>
                  <a:srgbClr val="FF0000"/>
                </a:solidFill>
                <a:latin typeface="Times New Roman" panose="02020603050405020304" pitchFamily="18" charset="0"/>
                <a:cs typeface="Times New Roman" panose="02020603050405020304" pitchFamily="18" charset="0"/>
              </a:rPr>
              <a:t>А</a:t>
            </a:r>
            <a:r>
              <a:rPr lang="ru-RU" cap="none" dirty="0" smtClean="0">
                <a:solidFill>
                  <a:srgbClr val="FF0000"/>
                </a:solidFill>
                <a:latin typeface="Times New Roman" panose="02020603050405020304" pitchFamily="18" charset="0"/>
                <a:cs typeface="Times New Roman" panose="02020603050405020304" pitchFamily="18" charset="0"/>
              </a:rPr>
              <a:t>лександровичу посмертно присвоено звание Героя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оветского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оюза. Он награждён </a:t>
            </a:r>
            <a:r>
              <a:rPr lang="ru-RU" cap="none" dirty="0">
                <a:solidFill>
                  <a:srgbClr val="FF0000"/>
                </a:solidFill>
                <a:latin typeface="Times New Roman" panose="02020603050405020304" pitchFamily="18" charset="0"/>
                <a:cs typeface="Times New Roman" panose="02020603050405020304" pitchFamily="18" charset="0"/>
              </a:rPr>
              <a:t>о</a:t>
            </a:r>
            <a:r>
              <a:rPr lang="ru-RU" cap="none" dirty="0" smtClean="0">
                <a:solidFill>
                  <a:srgbClr val="FF0000"/>
                </a:solidFill>
                <a:latin typeface="Times New Roman" panose="02020603050405020304" pitchFamily="18" charset="0"/>
                <a:cs typeface="Times New Roman" panose="02020603050405020304" pitchFamily="18" charset="0"/>
              </a:rPr>
              <a:t>рденом </a:t>
            </a:r>
            <a:r>
              <a:rPr lang="ru-RU" cap="none" dirty="0">
                <a:solidFill>
                  <a:srgbClr val="FF0000"/>
                </a:solidFill>
                <a:latin typeface="Times New Roman" panose="02020603050405020304" pitchFamily="18" charset="0"/>
                <a:cs typeface="Times New Roman" panose="02020603050405020304" pitchFamily="18" charset="0"/>
              </a:rPr>
              <a:t>Л</a:t>
            </a:r>
            <a:r>
              <a:rPr lang="ru-RU" cap="none" dirty="0" smtClean="0">
                <a:solidFill>
                  <a:srgbClr val="FF0000"/>
                </a:solidFill>
                <a:latin typeface="Times New Roman" panose="02020603050405020304" pitchFamily="18" charset="0"/>
                <a:cs typeface="Times New Roman" panose="02020603050405020304" pitchFamily="18" charset="0"/>
              </a:rPr>
              <a:t>енина, орденом </a:t>
            </a:r>
            <a:r>
              <a:rPr lang="ru-RU" cap="none" dirty="0">
                <a:solidFill>
                  <a:srgbClr val="FF0000"/>
                </a:solidFill>
                <a:latin typeface="Times New Roman" panose="02020603050405020304" pitchFamily="18" charset="0"/>
                <a:cs typeface="Times New Roman" panose="02020603050405020304" pitchFamily="18" charset="0"/>
              </a:rPr>
              <a:t>О</a:t>
            </a:r>
            <a:r>
              <a:rPr lang="ru-RU" cap="none" dirty="0" smtClean="0">
                <a:solidFill>
                  <a:srgbClr val="FF0000"/>
                </a:solidFill>
                <a:latin typeface="Times New Roman" panose="02020603050405020304" pitchFamily="18" charset="0"/>
                <a:cs typeface="Times New Roman" panose="02020603050405020304" pitchFamily="18" charset="0"/>
              </a:rPr>
              <a:t>течественной войны 1-й степени, медалью «Партизан </a:t>
            </a:r>
            <a:r>
              <a:rPr lang="ru-RU" cap="none" dirty="0">
                <a:solidFill>
                  <a:srgbClr val="FF0000"/>
                </a:solidFill>
                <a:latin typeface="Times New Roman" panose="02020603050405020304" pitchFamily="18" charset="0"/>
                <a:cs typeface="Times New Roman" panose="02020603050405020304" pitchFamily="18" charset="0"/>
              </a:rPr>
              <a:t>В</a:t>
            </a:r>
            <a:r>
              <a:rPr lang="ru-RU" cap="none" dirty="0" smtClean="0">
                <a:solidFill>
                  <a:srgbClr val="FF0000"/>
                </a:solidFill>
                <a:latin typeface="Times New Roman" panose="02020603050405020304" pitchFamily="18" charset="0"/>
                <a:cs typeface="Times New Roman" panose="02020603050405020304" pitchFamily="18" charset="0"/>
              </a:rPr>
              <a:t>еликой </a:t>
            </a:r>
            <a:r>
              <a:rPr lang="ru-RU" cap="none" dirty="0">
                <a:solidFill>
                  <a:srgbClr val="FF0000"/>
                </a:solidFill>
                <a:latin typeface="Times New Roman" panose="02020603050405020304" pitchFamily="18" charset="0"/>
                <a:cs typeface="Times New Roman" panose="02020603050405020304" pitchFamily="18" charset="0"/>
              </a:rPr>
              <a:t>О</a:t>
            </a:r>
            <a:r>
              <a:rPr lang="ru-RU" cap="none" dirty="0" smtClean="0">
                <a:solidFill>
                  <a:srgbClr val="FF0000"/>
                </a:solidFill>
                <a:latin typeface="Times New Roman" panose="02020603050405020304" pitchFamily="18" charset="0"/>
                <a:cs typeface="Times New Roman" panose="02020603050405020304" pitchFamily="18" charset="0"/>
              </a:rPr>
              <a:t>течественной войны» 2-й степени.</a:t>
            </a:r>
          </a:p>
          <a:p>
            <a:pPr algn="l"/>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392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26959" y="239698"/>
            <a:ext cx="2375432" cy="3380422"/>
          </a:xfrm>
        </p:spPr>
      </p:pic>
      <p:sp>
        <p:nvSpPr>
          <p:cNvPr id="4" name="Текст 3"/>
          <p:cNvSpPr>
            <a:spLocks noGrp="1"/>
          </p:cNvSpPr>
          <p:nvPr>
            <p:ph type="body" sz="half" idx="2"/>
          </p:nvPr>
        </p:nvSpPr>
        <p:spPr>
          <a:xfrm>
            <a:off x="2602391" y="239697"/>
            <a:ext cx="8946142" cy="5280569"/>
          </a:xfrm>
        </p:spPr>
        <p:txBody>
          <a:bodyPr>
            <a:normAutofit fontScale="92500" lnSpcReduction="10000"/>
          </a:bodyPr>
          <a:lstStyle/>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Сразу после начала войны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оя записалась в добровольцы, и ее определили в разведшколу. Школа находилась недалеко от московской станции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унцево</a:t>
            </a:r>
            <a:r>
              <a:rPr lang="ru-RU" cap="none" dirty="0" smtClean="0">
                <a:latin typeface="Times New Roman" panose="02020603050405020304" pitchFamily="18" charset="0"/>
                <a:cs typeface="Times New Roman" panose="02020603050405020304" pitchFamily="18" charset="0"/>
              </a:rPr>
              <a:t>.</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середине ноября 1941 года в школу поступил приказ сжечь деревни, в которых расквартировались немцы. Создали два подразделения, каждое по десять человек. Но у деревни </a:t>
            </a:r>
            <a:r>
              <a:rPr lang="ru-RU" cap="none" dirty="0">
                <a:latin typeface="Times New Roman" panose="02020603050405020304" pitchFamily="18" charset="0"/>
                <a:cs typeface="Times New Roman" panose="02020603050405020304" pitchFamily="18" charset="0"/>
              </a:rPr>
              <a:t>П</a:t>
            </a:r>
            <a:r>
              <a:rPr lang="ru-RU" cap="none" dirty="0" smtClean="0">
                <a:latin typeface="Times New Roman" panose="02020603050405020304" pitchFamily="18" charset="0"/>
                <a:cs typeface="Times New Roman" panose="02020603050405020304" pitchFamily="18" charset="0"/>
              </a:rPr>
              <a:t>етрищево 22 ноября оказались только трое разведчиков -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осмодемьянская, некто Клубков и более опытный </a:t>
            </a:r>
            <a:r>
              <a:rPr lang="ru-RU" cap="none" dirty="0">
                <a:latin typeface="Times New Roman" panose="02020603050405020304" pitchFamily="18" charset="0"/>
                <a:cs typeface="Times New Roman" panose="02020603050405020304" pitchFamily="18" charset="0"/>
              </a:rPr>
              <a:t>Б</a:t>
            </a:r>
            <a:r>
              <a:rPr lang="ru-RU" cap="none" dirty="0" smtClean="0">
                <a:latin typeface="Times New Roman" panose="02020603050405020304" pitchFamily="18" charset="0"/>
                <a:cs typeface="Times New Roman" panose="02020603050405020304" pitchFamily="18" charset="0"/>
              </a:rPr>
              <a:t>орис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райнов</a:t>
            </a:r>
            <a:r>
              <a:rPr lang="ru-RU" cap="none" dirty="0" smtClean="0">
                <a:latin typeface="Times New Roman" panose="02020603050405020304" pitchFamily="18" charset="0"/>
                <a:cs typeface="Times New Roman" panose="02020603050405020304" pitchFamily="18" charset="0"/>
              </a:rPr>
              <a:t>.</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Решили, что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оя должна поджечь дома в южной части деревни, там квартировали немцы; Клубков - в северной, а командир - в центре, где находился немецкий штаб. После выполнения задания все должны были собраться на том же месте и уже потом возвращаться домой. </a:t>
            </a:r>
            <a:r>
              <a:rPr lang="ru-RU" cap="none" dirty="0" err="1" smtClean="0">
                <a:latin typeface="Times New Roman" panose="02020603050405020304" pitchFamily="18" charset="0"/>
                <a:cs typeface="Times New Roman" panose="02020603050405020304" pitchFamily="18" charset="0"/>
              </a:rPr>
              <a:t>Крайнов</a:t>
            </a:r>
            <a:r>
              <a:rPr lang="ru-RU" cap="none" dirty="0" smtClean="0">
                <a:latin typeface="Times New Roman" panose="02020603050405020304" pitchFamily="18" charset="0"/>
                <a:cs typeface="Times New Roman" panose="02020603050405020304" pitchFamily="18" charset="0"/>
              </a:rPr>
              <a:t> действовал профессионально, и его дома загорелись первыми, потом вспыхнули те, что располагались в южной части, в северной не загорелись. </a:t>
            </a:r>
            <a:r>
              <a:rPr lang="ru-RU" cap="none" dirty="0" err="1" smtClean="0">
                <a:latin typeface="Times New Roman" panose="02020603050405020304" pitchFamily="18" charset="0"/>
                <a:cs typeface="Times New Roman" panose="02020603050405020304" pitchFamily="18" charset="0"/>
              </a:rPr>
              <a:t>Крайнов</a:t>
            </a:r>
            <a:r>
              <a:rPr lang="ru-RU" cap="none" dirty="0" smtClean="0">
                <a:latin typeface="Times New Roman" panose="02020603050405020304" pitchFamily="18" charset="0"/>
                <a:cs typeface="Times New Roman" panose="02020603050405020304" pitchFamily="18" charset="0"/>
              </a:rPr>
              <a:t> прождал товарищей почти весь следующий день, но они так и не вернулись. Позже, через некоторое время, вернулся Клубков…</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Когда стало уже известно о пленении и гибели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ои, после освобождения частично сожженной разведчиками деревни Советской армией, расследование показало, что один из группы, Клубков, оказался предателем.</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29 ноября 1941 года в деревне </a:t>
            </a:r>
            <a:r>
              <a:rPr lang="ru-RU" cap="none" dirty="0">
                <a:latin typeface="Times New Roman" panose="02020603050405020304" pitchFamily="18" charset="0"/>
                <a:cs typeface="Times New Roman" panose="02020603050405020304" pitchFamily="18" charset="0"/>
              </a:rPr>
              <a:t>П</a:t>
            </a:r>
            <a:r>
              <a:rPr lang="ru-RU" cap="none" dirty="0" smtClean="0">
                <a:latin typeface="Times New Roman" panose="02020603050405020304" pitchFamily="18" charset="0"/>
                <a:cs typeface="Times New Roman" panose="02020603050405020304" pitchFamily="18" charset="0"/>
              </a:rPr>
              <a:t>етрищево </a:t>
            </a:r>
            <a:r>
              <a:rPr lang="ru-RU" cap="none" dirty="0">
                <a:latin typeface="Times New Roman" panose="02020603050405020304" pitchFamily="18" charset="0"/>
                <a:cs typeface="Times New Roman" panose="02020603050405020304" pitchFamily="18" charset="0"/>
              </a:rPr>
              <a:t>Р</a:t>
            </a:r>
            <a:r>
              <a:rPr lang="ru-RU" cap="none" dirty="0" smtClean="0">
                <a:latin typeface="Times New Roman" panose="02020603050405020304" pitchFamily="18" charset="0"/>
                <a:cs typeface="Times New Roman" panose="02020603050405020304" pitchFamily="18" charset="0"/>
              </a:rPr>
              <a:t>узского района Московской области, после жестоких пыток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оя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осмодемьянская была повешена немецкими солдатами.</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a:t>
            </a:r>
            <a:r>
              <a:rPr lang="ru-RU" cap="none" dirty="0" smtClean="0">
                <a:solidFill>
                  <a:srgbClr val="FF0000"/>
                </a:solidFill>
                <a:latin typeface="Times New Roman" panose="02020603050405020304" pitchFamily="18" charset="0"/>
                <a:cs typeface="Times New Roman" panose="02020603050405020304" pitchFamily="18" charset="0"/>
              </a:rPr>
              <a:t>16 февраля 1942 ей посмертно присвоили звание Героя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оветского </a:t>
            </a:r>
            <a:r>
              <a:rPr lang="ru-RU" cap="none" dirty="0">
                <a:solidFill>
                  <a:srgbClr val="FF0000"/>
                </a:solidFill>
                <a:latin typeface="Times New Roman" panose="02020603050405020304" pitchFamily="18" charset="0"/>
                <a:cs typeface="Times New Roman" panose="02020603050405020304" pitchFamily="18" charset="0"/>
              </a:rPr>
              <a:t>С</a:t>
            </a:r>
            <a:r>
              <a:rPr lang="ru-RU" cap="none" dirty="0" smtClean="0">
                <a:solidFill>
                  <a:srgbClr val="FF0000"/>
                </a:solidFill>
                <a:latin typeface="Times New Roman" panose="02020603050405020304" pitchFamily="18" charset="0"/>
                <a:cs typeface="Times New Roman" panose="02020603050405020304" pitchFamily="18" charset="0"/>
              </a:rPr>
              <a:t>оюза, а ее прах перезахоронили на </a:t>
            </a:r>
            <a:r>
              <a:rPr lang="ru-RU" cap="none" dirty="0">
                <a:solidFill>
                  <a:srgbClr val="FF0000"/>
                </a:solidFill>
                <a:latin typeface="Times New Roman" panose="02020603050405020304" pitchFamily="18" charset="0"/>
                <a:cs typeface="Times New Roman" panose="02020603050405020304" pitchFamily="18" charset="0"/>
              </a:rPr>
              <a:t>Н</a:t>
            </a:r>
            <a:r>
              <a:rPr lang="ru-RU" cap="none" dirty="0" smtClean="0">
                <a:solidFill>
                  <a:srgbClr val="FF0000"/>
                </a:solidFill>
                <a:latin typeface="Times New Roman" panose="02020603050405020304" pitchFamily="18" charset="0"/>
                <a:cs typeface="Times New Roman" panose="02020603050405020304" pitchFamily="18" charset="0"/>
              </a:rPr>
              <a:t>оводевичьем кладбище в </a:t>
            </a:r>
            <a:r>
              <a:rPr lang="ru-RU" cap="none" dirty="0">
                <a:solidFill>
                  <a:srgbClr val="FF0000"/>
                </a:solidFill>
                <a:latin typeface="Times New Roman" panose="02020603050405020304" pitchFamily="18" charset="0"/>
                <a:cs typeface="Times New Roman" panose="02020603050405020304" pitchFamily="18" charset="0"/>
              </a:rPr>
              <a:t>М</a:t>
            </a:r>
            <a:r>
              <a:rPr lang="ru-RU" cap="none" dirty="0" smtClean="0">
                <a:solidFill>
                  <a:srgbClr val="FF0000"/>
                </a:solidFill>
                <a:latin typeface="Times New Roman" panose="02020603050405020304" pitchFamily="18" charset="0"/>
                <a:cs typeface="Times New Roman" panose="02020603050405020304" pitchFamily="18" charset="0"/>
              </a:rPr>
              <a:t>оскве.</a:t>
            </a:r>
          </a:p>
        </p:txBody>
      </p:sp>
    </p:spTree>
    <p:extLst>
      <p:ext uri="{BB962C8B-B14F-4D97-AF65-F5344CB8AC3E}">
        <p14:creationId xmlns:p14="http://schemas.microsoft.com/office/powerpoint/2010/main" val="2484589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0334" y="618067"/>
            <a:ext cx="10396882" cy="347133"/>
          </a:xfrm>
        </p:spPr>
        <p:txBody>
          <a:bodyPr>
            <a:noAutofit/>
          </a:bodyPr>
          <a:lstStyle/>
          <a:p>
            <a:r>
              <a:rPr lang="ru-RU" sz="3600" b="1" dirty="0"/>
              <a:t>ИНТЕРНЕТ-ИСТОЧНИКИ:</a:t>
            </a:r>
            <a:endParaRPr lang="ru-RU" sz="3600" dirty="0"/>
          </a:p>
        </p:txBody>
      </p:sp>
      <p:sp>
        <p:nvSpPr>
          <p:cNvPr id="3" name="Объект 2"/>
          <p:cNvSpPr>
            <a:spLocks noGrp="1"/>
          </p:cNvSpPr>
          <p:nvPr>
            <p:ph sz="quarter" idx="13"/>
          </p:nvPr>
        </p:nvSpPr>
        <p:spPr>
          <a:xfrm>
            <a:off x="550334" y="1117600"/>
            <a:ext cx="10930466" cy="4256985"/>
          </a:xfrm>
        </p:spPr>
        <p:txBody>
          <a:bodyPr>
            <a:normAutofit fontScale="92500" lnSpcReduction="20000"/>
          </a:bodyPr>
          <a:lstStyle/>
          <a:p>
            <a:r>
              <a:rPr lang="ru-RU" dirty="0"/>
              <a:t>Войсковая разведка в годы Великой Отечественной войны. – Режим доступа: </a:t>
            </a:r>
            <a:r>
              <a:rPr lang="ru-RU" u="sng" dirty="0">
                <a:hlinkClick r:id="rId2"/>
              </a:rPr>
              <a:t>http://117orb.at.ua/publ/vojskovaja_razvedka_v_gody_velikoj_otechestvennoj_vojny/2-1-0-82</a:t>
            </a:r>
            <a:endParaRPr lang="ru-RU" dirty="0"/>
          </a:p>
          <a:p>
            <a:r>
              <a:rPr lang="ru-RU" dirty="0"/>
              <a:t>Герои – разведчики Великой Отечественной войны. – Режим доступа: </a:t>
            </a:r>
            <a:r>
              <a:rPr lang="ru-RU" u="sng" dirty="0">
                <a:hlinkClick r:id="rId3"/>
              </a:rPr>
              <a:t>http://www.whoiswho.ru/old_site/russian/Password/journals/32000/razvedka.htm</a:t>
            </a:r>
            <a:endParaRPr lang="ru-RU" dirty="0"/>
          </a:p>
          <a:p>
            <a:r>
              <a:rPr lang="ru-RU" dirty="0"/>
              <a:t>Герои Советского Союза. – Режим доступа: </a:t>
            </a:r>
            <a:r>
              <a:rPr lang="ru-RU" u="sng" dirty="0">
                <a:hlinkClick r:id="rId4"/>
              </a:rPr>
              <a:t>http://ordenrf.ru/geroi-rossii/geroi-sssr/</a:t>
            </a:r>
            <a:endParaRPr lang="ru-RU" dirty="0"/>
          </a:p>
          <a:p>
            <a:r>
              <a:rPr lang="ru-RU" dirty="0"/>
              <a:t>Известные разведчики. – Режим доступа: </a:t>
            </a:r>
            <a:r>
              <a:rPr lang="ru-RU" u="sng" dirty="0">
                <a:hlinkClick r:id="rId5"/>
              </a:rPr>
              <a:t>http://persones.ru/person-cat-103.html</a:t>
            </a:r>
            <a:endParaRPr lang="ru-RU" dirty="0"/>
          </a:p>
          <a:p>
            <a:r>
              <a:rPr lang="ru-RU" dirty="0"/>
              <a:t>Пионеры – герои Великой Отечественной войны. – Режим доступа: </a:t>
            </a:r>
            <a:r>
              <a:rPr lang="ru-RU" u="sng" dirty="0">
                <a:hlinkClick r:id="rId6"/>
              </a:rPr>
              <a:t>http://pionery-geroi.ucoz.ru/</a:t>
            </a:r>
            <a:endParaRPr lang="ru-RU" dirty="0"/>
          </a:p>
          <a:p>
            <a:r>
              <a:rPr lang="ru-RU" dirty="0"/>
              <a:t>Разведка. – Режим доступа: </a:t>
            </a:r>
            <a:r>
              <a:rPr lang="ru-RU" u="sng" dirty="0">
                <a:hlinkClick r:id="rId7"/>
              </a:rPr>
              <a:t>http://vrazvedka.ru/</a:t>
            </a:r>
            <a:endParaRPr lang="ru-RU" dirty="0"/>
          </a:p>
          <a:p>
            <a:r>
              <a:rPr lang="ru-RU" dirty="0"/>
              <a:t>Юные герои Великой Отечественной. – Режим доступа: </a:t>
            </a:r>
            <a:r>
              <a:rPr lang="ru-RU" u="sng" dirty="0">
                <a:hlinkClick r:id="rId8"/>
              </a:rPr>
              <a:t>http://ped-kopilka.ru/shkolnye-prazdniki/den-pobedy/deti-geroi-velikoi-otechestvenoi-voiny-1941-1945-i-ih-podvigi-raskazy.html</a:t>
            </a:r>
            <a:endParaRPr lang="ru-RU" dirty="0"/>
          </a:p>
          <a:p>
            <a:endParaRPr lang="ru-RU" dirty="0"/>
          </a:p>
        </p:txBody>
      </p:sp>
    </p:spTree>
    <p:extLst>
      <p:ext uri="{BB962C8B-B14F-4D97-AF65-F5344CB8AC3E}">
        <p14:creationId xmlns:p14="http://schemas.microsoft.com/office/powerpoint/2010/main" val="1318620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04800" y="160421"/>
            <a:ext cx="11197389" cy="5438273"/>
          </a:xfrm>
        </p:spPr>
        <p:txBody>
          <a:bodyPr/>
          <a:lstStyle/>
          <a:p>
            <a:r>
              <a:rPr lang="ru-RU" dirty="0">
                <a:latin typeface="Times New Roman" panose="02020603050405020304" pitchFamily="18" charset="0"/>
                <a:cs typeface="Times New Roman" panose="02020603050405020304" pitchFamily="18" charset="0"/>
              </a:rPr>
              <a:t>Особый период деятельности сотрудников советской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разведки связан с Великой Отечественной войной. Уже в конце июня 1941 года только что созданный Государственный комитет обороны СССР рассмотрел вопрос о работе </a:t>
            </a:r>
            <a:r>
              <a:rPr lang="ru-RU" dirty="0" smtClean="0">
                <a:latin typeface="Times New Roman" panose="02020603050405020304" pitchFamily="18" charset="0"/>
                <a:cs typeface="Times New Roman" panose="02020603050405020304" pitchFamily="18" charset="0"/>
              </a:rPr>
              <a:t>внешней и внутренней разведки, </a:t>
            </a:r>
            <a:r>
              <a:rPr lang="ru-RU" dirty="0">
                <a:latin typeface="Times New Roman" panose="02020603050405020304" pitchFamily="18" charset="0"/>
                <a:cs typeface="Times New Roman" panose="02020603050405020304" pitchFamily="18" charset="0"/>
              </a:rPr>
              <a:t>и уточнил ее задачи</a:t>
            </a:r>
            <a:r>
              <a:rPr lang="ru-RU" dirty="0" smtClean="0">
                <a:latin typeface="Times New Roman" panose="02020603050405020304" pitchFamily="18" charset="0"/>
                <a:cs typeface="Times New Roman" panose="02020603050405020304" pitchFamily="18" charset="0"/>
              </a:rPr>
              <a:t>.</a:t>
            </a:r>
          </a:p>
          <a:p>
            <a:r>
              <a:rPr lang="ru-RU" i="1" dirty="0">
                <a:solidFill>
                  <a:srgbClr val="FF0000"/>
                </a:solidFill>
                <a:latin typeface="Times New Roman" panose="02020603050405020304" pitchFamily="18" charset="0"/>
                <a:cs typeface="Times New Roman" panose="02020603050405020304" pitchFamily="18" charset="0"/>
              </a:rPr>
              <a:t>«...создать невыносимые условия для германских интервентов... срывать все их мероприятия, уничтожать захватчиков и их пособников... помогать созданию партизанских отрядов, диверсионных истребительных групп</a:t>
            </a:r>
            <a:r>
              <a:rPr lang="ru-RU" i="1" dirty="0" smtClean="0">
                <a:solidFill>
                  <a:srgbClr val="FF0000"/>
                </a:solidFill>
                <a:latin typeface="Times New Roman" panose="02020603050405020304" pitchFamily="18" charset="0"/>
                <a:cs typeface="Times New Roman" panose="02020603050405020304" pitchFamily="18" charset="0"/>
              </a:rPr>
              <a:t>..</a:t>
            </a:r>
            <a:r>
              <a:rPr lang="ru-RU" dirty="0" smtClean="0">
                <a:solidFill>
                  <a:srgbClr val="FF0000"/>
                </a:solidFill>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В январе 1942 года в составе НКВД для руководства </a:t>
            </a:r>
            <a:r>
              <a:rPr lang="ru-RU" dirty="0" err="1">
                <a:latin typeface="Times New Roman" panose="02020603050405020304" pitchFamily="18" charset="0"/>
                <a:cs typeface="Times New Roman" panose="02020603050405020304" pitchFamily="18" charset="0"/>
              </a:rPr>
              <a:t>зафронтовой</a:t>
            </a:r>
            <a:r>
              <a:rPr lang="ru-RU" dirty="0">
                <a:latin typeface="Times New Roman" panose="02020603050405020304" pitchFamily="18" charset="0"/>
                <a:cs typeface="Times New Roman" panose="02020603050405020304" pitchFamily="18" charset="0"/>
              </a:rPr>
              <a:t> работой органов госбезопасности было создано 4-е управление. Оно занималось формированием разведывательно-диверсионных групп и отрядов в тылу у немцев. Начальник 4-го управления НКВД генерал-лейтенант П.А. Судоплатов одновременно являлся заместителем руководителя советской внешней разведки. </a:t>
            </a:r>
            <a:endParaRPr lang="ru-RU"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2980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04514" y="320841"/>
            <a:ext cx="2727444" cy="3932831"/>
          </a:xfrm>
        </p:spPr>
      </p:pic>
      <p:sp>
        <p:nvSpPr>
          <p:cNvPr id="4" name="Текст 3"/>
          <p:cNvSpPr>
            <a:spLocks noGrp="1"/>
          </p:cNvSpPr>
          <p:nvPr>
            <p:ph type="body" sz="half" idx="2"/>
          </p:nvPr>
        </p:nvSpPr>
        <p:spPr>
          <a:xfrm>
            <a:off x="3144254" y="112295"/>
            <a:ext cx="8390020" cy="5550567"/>
          </a:xfrm>
        </p:spPr>
        <p:txBody>
          <a:bodyPr>
            <a:normAutofit fontScale="92500" lnSpcReduction="20000"/>
          </a:bodyPr>
          <a:lstStyle/>
          <a:p>
            <a:pPr>
              <a:lnSpc>
                <a:spcPct val="100000"/>
              </a:lnSpc>
              <a:spcBef>
                <a:spcPts val="0"/>
              </a:spcBef>
            </a:pPr>
            <a:r>
              <a:rPr lang="ru-RU" cap="none" dirty="0" smtClean="0">
                <a:latin typeface="Times New Roman" panose="02020603050405020304" pitchFamily="18" charset="0"/>
                <a:cs typeface="Times New Roman" panose="02020603050405020304" pitchFamily="18" charset="0"/>
              </a:rPr>
              <a:t>Иван Данилович </a:t>
            </a:r>
            <a:r>
              <a:rPr lang="ru-RU" cap="none" dirty="0" err="1" smtClean="0">
                <a:latin typeface="Times New Roman" panose="02020603050405020304" pitchFamily="18" charset="0"/>
                <a:cs typeface="Times New Roman" panose="02020603050405020304" pitchFamily="18" charset="0"/>
              </a:rPr>
              <a:t>Кудря</a:t>
            </a:r>
            <a:r>
              <a:rPr lang="ru-RU" cap="none" dirty="0" smtClean="0">
                <a:latin typeface="Times New Roman" panose="02020603050405020304" pitchFamily="18" charset="0"/>
                <a:cs typeface="Times New Roman" panose="02020603050405020304" pitchFamily="18" charset="0"/>
              </a:rPr>
              <a:t> родился </a:t>
            </a:r>
            <a:r>
              <a:rPr lang="ru-RU" cap="none" dirty="0">
                <a:latin typeface="Times New Roman" panose="02020603050405020304" pitchFamily="18" charset="0"/>
                <a:cs typeface="Times New Roman" panose="02020603050405020304" pitchFamily="18" charset="0"/>
              </a:rPr>
              <a:t>в</a:t>
            </a:r>
            <a:r>
              <a:rPr lang="ru-RU" cap="none" dirty="0" smtClean="0">
                <a:latin typeface="Times New Roman" panose="02020603050405020304" pitchFamily="18" charset="0"/>
                <a:cs typeface="Times New Roman" panose="02020603050405020304" pitchFamily="18" charset="0"/>
              </a:rPr>
              <a:t> 1912 году </a:t>
            </a:r>
            <a:r>
              <a:rPr lang="ru-RU" cap="none" dirty="0">
                <a:latin typeface="Times New Roman" panose="02020603050405020304" pitchFamily="18" charset="0"/>
                <a:cs typeface="Times New Roman" panose="02020603050405020304" pitchFamily="18" charset="0"/>
              </a:rPr>
              <a:t>в</a:t>
            </a:r>
            <a:r>
              <a:rPr lang="ru-RU" cap="none" dirty="0" smtClean="0">
                <a:latin typeface="Times New Roman" panose="02020603050405020304" pitchFamily="18" charset="0"/>
                <a:cs typeface="Times New Roman" panose="02020603050405020304" pitchFamily="18" charset="0"/>
              </a:rPr>
              <a:t> </a:t>
            </a:r>
            <a:r>
              <a:rPr lang="ru-RU" cap="none" dirty="0">
                <a:latin typeface="Times New Roman" panose="02020603050405020304" pitchFamily="18" charset="0"/>
                <a:cs typeface="Times New Roman" panose="02020603050405020304" pitchFamily="18" charset="0"/>
              </a:rPr>
              <a:t>с</a:t>
            </a:r>
            <a:r>
              <a:rPr lang="ru-RU" cap="none" dirty="0" smtClean="0">
                <a:latin typeface="Times New Roman" panose="02020603050405020304" pitchFamily="18" charset="0"/>
                <a:cs typeface="Times New Roman" panose="02020603050405020304" pitchFamily="18" charset="0"/>
              </a:rPr>
              <a:t>. Сальково Киевской обл.</a:t>
            </a:r>
          </a:p>
          <a:p>
            <a:pPr algn="l">
              <a:lnSpc>
                <a:spcPct val="100000"/>
              </a:lnSpc>
              <a:spcBef>
                <a:spcPts val="0"/>
              </a:spcBef>
            </a:pPr>
            <a:r>
              <a:rPr lang="ru-RU" cap="none" dirty="0" smtClean="0">
                <a:latin typeface="Times New Roman" panose="02020603050405020304" pitchFamily="18" charset="0"/>
                <a:cs typeface="Times New Roman" panose="02020603050405020304" pitchFamily="18" charset="0"/>
              </a:rPr>
              <a:t>После окончания педагогических курсов некоторое время был директором в сельской школе. Затем - призыв в армию. Был послан на учебу в военно-политическое училище НКВД. После окончания училища в 1938 г.  Направляется на работу в центральный аппарат внешней разведки. В марте 1941 года был командирован в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иев, где его застала война. Когда советские войска вынуждены были оставить Киев, для руководства подпольной разведывательно-диверсионной группой, созданной во вражеском тылу из числа патриотов, решено было оставить И.Д. </a:t>
            </a:r>
            <a:r>
              <a:rPr lang="ru-RU" cap="none" dirty="0" err="1" smtClean="0">
                <a:latin typeface="Times New Roman" panose="02020603050405020304" pitchFamily="18" charset="0"/>
                <a:cs typeface="Times New Roman" panose="02020603050405020304" pitchFamily="18" charset="0"/>
              </a:rPr>
              <a:t>Кудрю</a:t>
            </a:r>
            <a:r>
              <a:rPr lang="ru-RU" cap="none" dirty="0" smtClean="0">
                <a:latin typeface="Times New Roman" panose="02020603050405020304" pitchFamily="18" charset="0"/>
                <a:cs typeface="Times New Roman" panose="02020603050405020304" pitchFamily="18" charset="0"/>
              </a:rPr>
              <a:t>. </a:t>
            </a:r>
          </a:p>
          <a:p>
            <a:pPr algn="l">
              <a:lnSpc>
                <a:spcPct val="100000"/>
              </a:lnSpc>
              <a:spcBef>
                <a:spcPts val="0"/>
              </a:spcBef>
            </a:pPr>
            <a:r>
              <a:rPr lang="ru-RU" cap="none" dirty="0" smtClean="0">
                <a:latin typeface="Times New Roman" panose="02020603050405020304" pitchFamily="18" charset="0"/>
                <a:cs typeface="Times New Roman" panose="02020603050405020304" pitchFamily="18" charset="0"/>
              </a:rPr>
              <a:t>       Уже в конце сентября 1941 года группа «Максима» (под этим именем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удря</a:t>
            </a:r>
            <a:r>
              <a:rPr lang="ru-RU" cap="none" dirty="0" smtClean="0">
                <a:latin typeface="Times New Roman" panose="02020603050405020304" pitchFamily="18" charset="0"/>
                <a:cs typeface="Times New Roman" panose="02020603050405020304" pitchFamily="18" charset="0"/>
              </a:rPr>
              <a:t> был известен подпольщикам) провела первые акции возмездия. Взрывом была уничтожена немецкая военная комендатура. Вслед за ней взлетел на воздух кинотеатр, в котором демонстрировался фильм для немецких солдат.  Они взрывали мосты, устраивали пожары на заводах, пускали под откос эшелоны с гитлеровскими войсками, уничтожали фашистские машины и катера. Одновременно </a:t>
            </a:r>
            <a:r>
              <a:rPr lang="ru-RU" cap="none" dirty="0">
                <a:latin typeface="Times New Roman" panose="02020603050405020304" pitchFamily="18" charset="0"/>
                <a:cs typeface="Times New Roman" panose="02020603050405020304" pitchFamily="18" charset="0"/>
              </a:rPr>
              <a:t>И</a:t>
            </a:r>
            <a:r>
              <a:rPr lang="ru-RU" cap="none" dirty="0" smtClean="0">
                <a:latin typeface="Times New Roman" panose="02020603050405020304" pitchFamily="18" charset="0"/>
                <a:cs typeface="Times New Roman" panose="02020603050405020304" pitchFamily="18" charset="0"/>
              </a:rPr>
              <a:t>ван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удря</a:t>
            </a:r>
            <a:r>
              <a:rPr lang="ru-RU" cap="none" dirty="0" smtClean="0">
                <a:latin typeface="Times New Roman" panose="02020603050405020304" pitchFamily="18" charset="0"/>
                <a:cs typeface="Times New Roman" panose="02020603050405020304" pitchFamily="18" charset="0"/>
              </a:rPr>
              <a:t> добывал и передавал в центр исключительно ценную разведывательную информацию о военных укреплениях врага в районе Киева, дислокации немецких штабов и учреждений. </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5 июля 1942 года по предательскому доносу </a:t>
            </a:r>
            <a:r>
              <a:rPr lang="ru-RU" cap="none" dirty="0" err="1">
                <a:latin typeface="Times New Roman" panose="02020603050405020304" pitchFamily="18" charset="0"/>
                <a:cs typeface="Times New Roman" panose="02020603050405020304" pitchFamily="18" charset="0"/>
              </a:rPr>
              <a:t>К</a:t>
            </a:r>
            <a:r>
              <a:rPr lang="ru-RU" cap="none" dirty="0" err="1" smtClean="0">
                <a:latin typeface="Times New Roman" panose="02020603050405020304" pitchFamily="18" charset="0"/>
                <a:cs typeface="Times New Roman" panose="02020603050405020304" pitchFamily="18" charset="0"/>
              </a:rPr>
              <a:t>удря</a:t>
            </a:r>
            <a:r>
              <a:rPr lang="ru-RU" cap="none" dirty="0" smtClean="0">
                <a:latin typeface="Times New Roman" panose="02020603050405020304" pitchFamily="18" charset="0"/>
                <a:cs typeface="Times New Roman" panose="02020603050405020304" pitchFamily="18" charset="0"/>
              </a:rPr>
              <a:t> и несколько его товарищей были арестованы. В течение трех месяцев день за днем их жестоко истязали на допросах. Однако непрерывные пытки не сломили воли этих людей.</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До сих пор нет точных данных о дне гибели Ивана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удри. </a:t>
            </a:r>
          </a:p>
          <a:p>
            <a:pPr algn="l">
              <a:lnSpc>
                <a:spcPct val="100000"/>
              </a:lnSpc>
              <a:spcBef>
                <a:spcPts val="0"/>
              </a:spcBef>
            </a:pPr>
            <a:r>
              <a:rPr lang="ru-RU" i="1" cap="none" dirty="0" smtClean="0">
                <a:solidFill>
                  <a:srgbClr val="FF0000"/>
                </a:solidFill>
                <a:latin typeface="Times New Roman" panose="02020603050405020304" pitchFamily="18" charset="0"/>
                <a:cs typeface="Times New Roman" panose="02020603050405020304" pitchFamily="18" charset="0"/>
              </a:rPr>
              <a:t>8 мая 1965 года Указом </a:t>
            </a:r>
            <a:r>
              <a:rPr lang="ru-RU" i="1" cap="none" dirty="0">
                <a:solidFill>
                  <a:srgbClr val="FF0000"/>
                </a:solidFill>
                <a:latin typeface="Times New Roman" panose="02020603050405020304" pitchFamily="18" charset="0"/>
                <a:cs typeface="Times New Roman" panose="02020603050405020304" pitchFamily="18" charset="0"/>
              </a:rPr>
              <a:t>П</a:t>
            </a:r>
            <a:r>
              <a:rPr lang="ru-RU" i="1" cap="none" dirty="0" smtClean="0">
                <a:solidFill>
                  <a:srgbClr val="FF0000"/>
                </a:solidFill>
                <a:latin typeface="Times New Roman" panose="02020603050405020304" pitchFamily="18" charset="0"/>
                <a:cs typeface="Times New Roman" panose="02020603050405020304" pitchFamily="18" charset="0"/>
              </a:rPr>
              <a:t>резидиума </a:t>
            </a:r>
            <a:r>
              <a:rPr lang="ru-RU" i="1" cap="none" dirty="0">
                <a:solidFill>
                  <a:srgbClr val="FF0000"/>
                </a:solidFill>
                <a:latin typeface="Times New Roman" panose="02020603050405020304" pitchFamily="18" charset="0"/>
                <a:cs typeface="Times New Roman" panose="02020603050405020304" pitchFamily="18" charset="0"/>
              </a:rPr>
              <a:t>В</a:t>
            </a:r>
            <a:r>
              <a:rPr lang="ru-RU" i="1" cap="none" dirty="0" smtClean="0">
                <a:solidFill>
                  <a:srgbClr val="FF0000"/>
                </a:solidFill>
                <a:latin typeface="Times New Roman" panose="02020603050405020304" pitchFamily="18" charset="0"/>
                <a:cs typeface="Times New Roman" panose="02020603050405020304" pitchFamily="18" charset="0"/>
              </a:rPr>
              <a:t>ерховного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овета СССР за мужество и отвагу, проявленные в борьбе с немецко-фашистскими захватчиками в период великой отечественной войны, </a:t>
            </a:r>
            <a:r>
              <a:rPr lang="ru-RU" i="1" cap="none" dirty="0" err="1">
                <a:solidFill>
                  <a:srgbClr val="FF0000"/>
                </a:solidFill>
                <a:latin typeface="Times New Roman" panose="02020603050405020304" pitchFamily="18" charset="0"/>
                <a:cs typeface="Times New Roman" panose="02020603050405020304" pitchFamily="18" charset="0"/>
              </a:rPr>
              <a:t>К</a:t>
            </a:r>
            <a:r>
              <a:rPr lang="ru-RU" i="1" cap="none" dirty="0" err="1" smtClean="0">
                <a:solidFill>
                  <a:srgbClr val="FF0000"/>
                </a:solidFill>
                <a:latin typeface="Times New Roman" panose="02020603050405020304" pitchFamily="18" charset="0"/>
                <a:cs typeface="Times New Roman" panose="02020603050405020304" pitchFamily="18" charset="0"/>
              </a:rPr>
              <a:t>удре</a:t>
            </a:r>
            <a:r>
              <a:rPr lang="ru-RU" i="1" cap="none" dirty="0" smtClean="0">
                <a:solidFill>
                  <a:srgbClr val="FF0000"/>
                </a:solidFill>
                <a:latin typeface="Times New Roman" panose="02020603050405020304" pitchFamily="18" charset="0"/>
                <a:cs typeface="Times New Roman" panose="02020603050405020304" pitchFamily="18" charset="0"/>
              </a:rPr>
              <a:t> </a:t>
            </a:r>
            <a:r>
              <a:rPr lang="ru-RU" i="1" cap="none" dirty="0">
                <a:solidFill>
                  <a:srgbClr val="FF0000"/>
                </a:solidFill>
                <a:latin typeface="Times New Roman" panose="02020603050405020304" pitchFamily="18" charset="0"/>
                <a:cs typeface="Times New Roman" panose="02020603050405020304" pitchFamily="18" charset="0"/>
              </a:rPr>
              <a:t>И</a:t>
            </a:r>
            <a:r>
              <a:rPr lang="ru-RU" i="1" cap="none" dirty="0" smtClean="0">
                <a:solidFill>
                  <a:srgbClr val="FF0000"/>
                </a:solidFill>
                <a:latin typeface="Times New Roman" panose="02020603050405020304" pitchFamily="18" charset="0"/>
                <a:cs typeface="Times New Roman" panose="02020603050405020304" pitchFamily="18" charset="0"/>
              </a:rPr>
              <a:t>вану </a:t>
            </a:r>
            <a:r>
              <a:rPr lang="ru-RU" i="1" cap="none" dirty="0">
                <a:solidFill>
                  <a:srgbClr val="FF0000"/>
                </a:solidFill>
                <a:latin typeface="Times New Roman" panose="02020603050405020304" pitchFamily="18" charset="0"/>
                <a:cs typeface="Times New Roman" panose="02020603050405020304" pitchFamily="18" charset="0"/>
              </a:rPr>
              <a:t>Д</a:t>
            </a:r>
            <a:r>
              <a:rPr lang="ru-RU" i="1" cap="none" dirty="0" smtClean="0">
                <a:solidFill>
                  <a:srgbClr val="FF0000"/>
                </a:solidFill>
                <a:latin typeface="Times New Roman" panose="02020603050405020304" pitchFamily="18" charset="0"/>
                <a:cs typeface="Times New Roman" panose="02020603050405020304" pitchFamily="18" charset="0"/>
              </a:rPr>
              <a:t>аниловичу было посмертно присвоено звание Героя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оюза.</a:t>
            </a:r>
            <a:endParaRPr lang="ru-RU" cap="none"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575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0016" y="396342"/>
            <a:ext cx="2652011" cy="3421680"/>
          </a:xfrm>
        </p:spPr>
      </p:pic>
      <p:sp>
        <p:nvSpPr>
          <p:cNvPr id="4" name="Текст 3"/>
          <p:cNvSpPr>
            <a:spLocks noGrp="1"/>
          </p:cNvSpPr>
          <p:nvPr>
            <p:ph type="body" sz="half" idx="2"/>
          </p:nvPr>
        </p:nvSpPr>
        <p:spPr>
          <a:xfrm>
            <a:off x="3092027" y="176463"/>
            <a:ext cx="8410162" cy="5390148"/>
          </a:xfrm>
        </p:spPr>
        <p:txBody>
          <a:bodyPr>
            <a:normAutofit fontScale="92500" lnSpcReduction="10000"/>
          </a:bodyPr>
          <a:lstStyle/>
          <a:p>
            <a:pPr algn="l">
              <a:lnSpc>
                <a:spcPct val="100000"/>
              </a:lnSpc>
              <a:spcBef>
                <a:spcPts val="0"/>
              </a:spcBef>
            </a:pPr>
            <a:r>
              <a:rPr lang="ru-RU" cap="none" dirty="0" smtClean="0">
                <a:latin typeface="Times New Roman" panose="02020603050405020304" pitchFamily="18" charset="0"/>
                <a:cs typeface="Times New Roman" panose="02020603050405020304" pitchFamily="18" charset="0"/>
              </a:rPr>
              <a:t>            </a:t>
            </a:r>
            <a:r>
              <a:rPr lang="ru-RU" sz="1900" cap="none" dirty="0" smtClean="0">
                <a:latin typeface="Times New Roman" panose="02020603050405020304" pitchFamily="18" charset="0"/>
                <a:cs typeface="Times New Roman" panose="02020603050405020304" pitchFamily="18" charset="0"/>
              </a:rPr>
              <a:t>Николай </a:t>
            </a:r>
            <a:r>
              <a:rPr lang="ru-RU" sz="1900" cap="none" dirty="0">
                <a:latin typeface="Times New Roman" panose="02020603050405020304" pitchFamily="18" charset="0"/>
                <a:cs typeface="Times New Roman" panose="02020603050405020304" pitchFamily="18" charset="0"/>
              </a:rPr>
              <a:t>И</a:t>
            </a:r>
            <a:r>
              <a:rPr lang="ru-RU" sz="1900" cap="none" dirty="0" smtClean="0">
                <a:latin typeface="Times New Roman" panose="02020603050405020304" pitchFamily="18" charset="0"/>
                <a:cs typeface="Times New Roman" panose="02020603050405020304" pitchFamily="18" charset="0"/>
              </a:rPr>
              <a:t>ванович </a:t>
            </a:r>
            <a:r>
              <a:rPr lang="ru-RU" sz="1900" cap="none" dirty="0">
                <a:latin typeface="Times New Roman" panose="02020603050405020304" pitchFamily="18" charset="0"/>
                <a:cs typeface="Times New Roman" panose="02020603050405020304" pitchFamily="18" charset="0"/>
              </a:rPr>
              <a:t>К</a:t>
            </a:r>
            <a:r>
              <a:rPr lang="ru-RU" sz="1900" cap="none" dirty="0" smtClean="0">
                <a:latin typeface="Times New Roman" panose="02020603050405020304" pitchFamily="18" charset="0"/>
                <a:cs typeface="Times New Roman" panose="02020603050405020304" pitchFamily="18" charset="0"/>
              </a:rPr>
              <a:t>узнецов родился 27 июля 1911 года в деревне Зырянка </a:t>
            </a:r>
            <a:r>
              <a:rPr lang="ru-RU" sz="1900" cap="none" dirty="0">
                <a:latin typeface="Times New Roman" panose="02020603050405020304" pitchFamily="18" charset="0"/>
                <a:cs typeface="Times New Roman" panose="02020603050405020304" pitchFamily="18" charset="0"/>
              </a:rPr>
              <a:t>С</a:t>
            </a:r>
            <a:r>
              <a:rPr lang="ru-RU" sz="1900" cap="none" dirty="0" smtClean="0">
                <a:latin typeface="Times New Roman" panose="02020603050405020304" pitchFamily="18" charset="0"/>
                <a:cs typeface="Times New Roman" panose="02020603050405020304" pitchFamily="18" charset="0"/>
              </a:rPr>
              <a:t>вердловской обл. В крестьянской семье. В годы учебы в школе обнаружил незаурядные способности к изучению иностранных  языков. Особенно хорошо ему давался немецкий язык.</a:t>
            </a:r>
          </a:p>
          <a:p>
            <a:pPr algn="l">
              <a:lnSpc>
                <a:spcPct val="100000"/>
              </a:lnSpc>
              <a:spcBef>
                <a:spcPts val="0"/>
              </a:spcBef>
            </a:pPr>
            <a:r>
              <a:rPr lang="ru-RU" sz="1900" cap="none" dirty="0" smtClean="0">
                <a:latin typeface="Times New Roman" panose="02020603050405020304" pitchFamily="18" charset="0"/>
                <a:cs typeface="Times New Roman" panose="02020603050405020304" pitchFamily="18" charset="0"/>
              </a:rPr>
              <a:t>           После окончания института в 1938 году был направлен в </a:t>
            </a:r>
            <a:r>
              <a:rPr lang="ru-RU" sz="1900" cap="none" dirty="0">
                <a:latin typeface="Times New Roman" panose="02020603050405020304" pitchFamily="18" charset="0"/>
                <a:cs typeface="Times New Roman" panose="02020603050405020304" pitchFamily="18" charset="0"/>
              </a:rPr>
              <a:t>М</a:t>
            </a:r>
            <a:r>
              <a:rPr lang="ru-RU" sz="1900" cap="none" dirty="0" smtClean="0">
                <a:latin typeface="Times New Roman" panose="02020603050405020304" pitchFamily="18" charset="0"/>
                <a:cs typeface="Times New Roman" panose="02020603050405020304" pitchFamily="18" charset="0"/>
              </a:rPr>
              <a:t>оскву, зачислен в аппарат внешней разведки и начал готовиться к работе за границей с нелегальных позиций.</a:t>
            </a:r>
          </a:p>
          <a:p>
            <a:pPr algn="l">
              <a:lnSpc>
                <a:spcPct val="100000"/>
              </a:lnSpc>
              <a:spcBef>
                <a:spcPts val="0"/>
              </a:spcBef>
            </a:pPr>
            <a:r>
              <a:rPr lang="ru-RU" sz="1900" cap="none" dirty="0" smtClean="0">
                <a:latin typeface="Times New Roman" panose="02020603050405020304" pitchFamily="18" charset="0"/>
                <a:cs typeface="Times New Roman" panose="02020603050405020304" pitchFamily="18" charset="0"/>
              </a:rPr>
              <a:t>           В первые дни великой отечественной войны подал рапорт с просьбой использовать его в «активной борьбе против германского фашизма на фронте или в тылу вторгшихся на нашу землю немецких войск». Летом 1942 года, пройдя специальную подготовку, он был зачислен в отряд особого назначения «победители», которым командовал Д.Н. Медведев. </a:t>
            </a:r>
            <a:r>
              <a:rPr lang="ru-RU" sz="1900" dirty="0"/>
              <a:t> </a:t>
            </a:r>
          </a:p>
          <a:p>
            <a:pPr algn="l">
              <a:lnSpc>
                <a:spcPct val="100000"/>
              </a:lnSpc>
              <a:spcBef>
                <a:spcPts val="0"/>
              </a:spcBef>
            </a:pPr>
            <a:r>
              <a:rPr lang="ru-RU" sz="1900" cap="none" dirty="0" smtClean="0">
                <a:latin typeface="Times New Roman" panose="02020603050405020304" pitchFamily="18" charset="0"/>
                <a:cs typeface="Times New Roman" panose="02020603050405020304" pitchFamily="18" charset="0"/>
              </a:rPr>
              <a:t>          Действуя под видом немецкого офицера, в центре </a:t>
            </a:r>
            <a:r>
              <a:rPr lang="ru-RU" sz="1900" cap="none" dirty="0" err="1" smtClean="0">
                <a:latin typeface="Times New Roman" panose="02020603050405020304" pitchFamily="18" charset="0"/>
                <a:cs typeface="Times New Roman" panose="02020603050405020304" pitchFamily="18" charset="0"/>
              </a:rPr>
              <a:t>г.Ровно</a:t>
            </a:r>
            <a:r>
              <a:rPr lang="ru-RU" sz="1900" cap="none" dirty="0" smtClean="0">
                <a:latin typeface="Times New Roman" panose="02020603050405020304" pitchFamily="18" charset="0"/>
                <a:cs typeface="Times New Roman" panose="02020603050405020304" pitchFamily="18" charset="0"/>
              </a:rPr>
              <a:t> привел в исполнение народный приговор - уничтожил имперского советника </a:t>
            </a:r>
            <a:r>
              <a:rPr lang="ru-RU" sz="1900" cap="none" dirty="0" err="1" smtClean="0">
                <a:latin typeface="Times New Roman" panose="02020603050405020304" pitchFamily="18" charset="0"/>
                <a:cs typeface="Times New Roman" panose="02020603050405020304" pitchFamily="18" charset="0"/>
              </a:rPr>
              <a:t>рейхскомиссариата</a:t>
            </a:r>
            <a:r>
              <a:rPr lang="ru-RU" sz="1900" cap="none" dirty="0" smtClean="0">
                <a:latin typeface="Times New Roman" panose="02020603050405020304" pitchFamily="18" charset="0"/>
                <a:cs typeface="Times New Roman" panose="02020603050405020304" pitchFamily="18" charset="0"/>
              </a:rPr>
              <a:t> </a:t>
            </a:r>
            <a:r>
              <a:rPr lang="ru-RU" sz="1900" cap="none" dirty="0">
                <a:latin typeface="Times New Roman" panose="02020603050405020304" pitchFamily="18" charset="0"/>
                <a:cs typeface="Times New Roman" panose="02020603050405020304" pitchFamily="18" charset="0"/>
              </a:rPr>
              <a:t>У</a:t>
            </a:r>
            <a:r>
              <a:rPr lang="ru-RU" sz="1900" cap="none" dirty="0" smtClean="0">
                <a:latin typeface="Times New Roman" panose="02020603050405020304" pitchFamily="18" charset="0"/>
                <a:cs typeface="Times New Roman" panose="02020603050405020304" pitchFamily="18" charset="0"/>
              </a:rPr>
              <a:t>краины </a:t>
            </a:r>
            <a:r>
              <a:rPr lang="ru-RU" sz="1900" cap="none" dirty="0" err="1">
                <a:latin typeface="Times New Roman" panose="02020603050405020304" pitchFamily="18" charset="0"/>
                <a:cs typeface="Times New Roman" panose="02020603050405020304" pitchFamily="18" charset="0"/>
              </a:rPr>
              <a:t>Г</a:t>
            </a:r>
            <a:r>
              <a:rPr lang="ru-RU" sz="1900" cap="none" dirty="0" err="1" smtClean="0">
                <a:latin typeface="Times New Roman" panose="02020603050405020304" pitchFamily="18" charset="0"/>
                <a:cs typeface="Times New Roman" panose="02020603050405020304" pitchFamily="18" charset="0"/>
              </a:rPr>
              <a:t>елля</a:t>
            </a:r>
            <a:r>
              <a:rPr lang="ru-RU" sz="1900" cap="none" dirty="0" smtClean="0">
                <a:latin typeface="Times New Roman" panose="02020603050405020304" pitchFamily="18" charset="0"/>
                <a:cs typeface="Times New Roman" panose="02020603050405020304" pitchFamily="18" charset="0"/>
              </a:rPr>
              <a:t> и его секретаря Винтера. Через месяц смертельно ранил заместителя </a:t>
            </a:r>
            <a:r>
              <a:rPr lang="ru-RU" sz="1900" cap="none" dirty="0" err="1" smtClean="0">
                <a:latin typeface="Times New Roman" panose="02020603050405020304" pitchFamily="18" charset="0"/>
                <a:cs typeface="Times New Roman" panose="02020603050405020304" pitchFamily="18" charset="0"/>
              </a:rPr>
              <a:t>рейхскомиссара</a:t>
            </a:r>
            <a:r>
              <a:rPr lang="ru-RU" sz="1900" cap="none" dirty="0" smtClean="0">
                <a:latin typeface="Times New Roman" panose="02020603050405020304" pitchFamily="18" charset="0"/>
                <a:cs typeface="Times New Roman" panose="02020603050405020304" pitchFamily="18" charset="0"/>
              </a:rPr>
              <a:t> генерала </a:t>
            </a:r>
            <a:r>
              <a:rPr lang="ru-RU" sz="1900" cap="none" dirty="0" err="1">
                <a:latin typeface="Times New Roman" panose="02020603050405020304" pitchFamily="18" charset="0"/>
                <a:cs typeface="Times New Roman" panose="02020603050405020304" pitchFamily="18" charset="0"/>
              </a:rPr>
              <a:t>Д</a:t>
            </a:r>
            <a:r>
              <a:rPr lang="ru-RU" sz="1900" cap="none" dirty="0" err="1" smtClean="0">
                <a:latin typeface="Times New Roman" panose="02020603050405020304" pitchFamily="18" charset="0"/>
                <a:cs typeface="Times New Roman" panose="02020603050405020304" pitchFamily="18" charset="0"/>
              </a:rPr>
              <a:t>аргеля</a:t>
            </a:r>
            <a:r>
              <a:rPr lang="ru-RU" sz="1900" cap="none" dirty="0" smtClean="0">
                <a:latin typeface="Times New Roman" panose="02020603050405020304" pitchFamily="18" charset="0"/>
                <a:cs typeface="Times New Roman" panose="02020603050405020304" pitchFamily="18" charset="0"/>
              </a:rPr>
              <a:t>. Вместе со своими боевыми друзьями похитил и вывез из ровно командующего карательными войсками на </a:t>
            </a:r>
            <a:r>
              <a:rPr lang="ru-RU" sz="1900" cap="none" dirty="0">
                <a:latin typeface="Times New Roman" panose="02020603050405020304" pitchFamily="18" charset="0"/>
                <a:cs typeface="Times New Roman" panose="02020603050405020304" pitchFamily="18" charset="0"/>
              </a:rPr>
              <a:t>У</a:t>
            </a:r>
            <a:r>
              <a:rPr lang="ru-RU" sz="1900" cap="none" dirty="0" smtClean="0">
                <a:latin typeface="Times New Roman" panose="02020603050405020304" pitchFamily="18" charset="0"/>
                <a:cs typeface="Times New Roman" panose="02020603050405020304" pitchFamily="18" charset="0"/>
              </a:rPr>
              <a:t>краине генерала фон </a:t>
            </a:r>
            <a:r>
              <a:rPr lang="ru-RU" sz="1900" cap="none" dirty="0" err="1">
                <a:latin typeface="Times New Roman" panose="02020603050405020304" pitchFamily="18" charset="0"/>
                <a:cs typeface="Times New Roman" panose="02020603050405020304" pitchFamily="18" charset="0"/>
              </a:rPr>
              <a:t>И</a:t>
            </a:r>
            <a:r>
              <a:rPr lang="ru-RU" sz="1900" cap="none" dirty="0" err="1" smtClean="0">
                <a:latin typeface="Times New Roman" panose="02020603050405020304" pitchFamily="18" charset="0"/>
                <a:cs typeface="Times New Roman" panose="02020603050405020304" pitchFamily="18" charset="0"/>
              </a:rPr>
              <a:t>льгена</a:t>
            </a:r>
            <a:r>
              <a:rPr lang="ru-RU" sz="1900" cap="none" dirty="0" smtClean="0">
                <a:latin typeface="Times New Roman" panose="02020603050405020304" pitchFamily="18" charset="0"/>
                <a:cs typeface="Times New Roman" panose="02020603050405020304" pitchFamily="18" charset="0"/>
              </a:rPr>
              <a:t> и личного шофера </a:t>
            </a:r>
            <a:r>
              <a:rPr lang="ru-RU" sz="1900" cap="none" dirty="0" err="1" smtClean="0">
                <a:latin typeface="Times New Roman" panose="02020603050405020304" pitchFamily="18" charset="0"/>
                <a:cs typeface="Times New Roman" panose="02020603050405020304" pitchFamily="18" charset="0"/>
              </a:rPr>
              <a:t>Э.Коха</a:t>
            </a:r>
            <a:r>
              <a:rPr lang="ru-RU" sz="1900" cap="none" dirty="0" smtClean="0">
                <a:latin typeface="Times New Roman" panose="02020603050405020304" pitchFamily="18" charset="0"/>
                <a:cs typeface="Times New Roman" panose="02020603050405020304" pitchFamily="18" charset="0"/>
              </a:rPr>
              <a:t> </a:t>
            </a:r>
            <a:r>
              <a:rPr lang="ru-RU" sz="1900" cap="none" dirty="0" err="1">
                <a:latin typeface="Times New Roman" panose="02020603050405020304" pitchFamily="18" charset="0"/>
                <a:cs typeface="Times New Roman" panose="02020603050405020304" pitchFamily="18" charset="0"/>
              </a:rPr>
              <a:t>Г</a:t>
            </a:r>
            <a:r>
              <a:rPr lang="ru-RU" sz="1900" cap="none" dirty="0" err="1" smtClean="0">
                <a:latin typeface="Times New Roman" panose="02020603050405020304" pitchFamily="18" charset="0"/>
                <a:cs typeface="Times New Roman" panose="02020603050405020304" pitchFamily="18" charset="0"/>
              </a:rPr>
              <a:t>ранау</a:t>
            </a:r>
            <a:r>
              <a:rPr lang="ru-RU" sz="1900" cap="none" dirty="0" smtClean="0">
                <a:latin typeface="Times New Roman" panose="02020603050405020304" pitchFamily="18" charset="0"/>
                <a:cs typeface="Times New Roman" panose="02020603050405020304" pitchFamily="18" charset="0"/>
              </a:rPr>
              <a:t>. Вскоре после этого в здании суда уничтожил жестокого палача, президента верховного суда на оккупированной Украине </a:t>
            </a:r>
            <a:r>
              <a:rPr lang="ru-RU" sz="1900" cap="none" dirty="0" err="1">
                <a:latin typeface="Times New Roman" panose="02020603050405020304" pitchFamily="18" charset="0"/>
                <a:cs typeface="Times New Roman" panose="02020603050405020304" pitchFamily="18" charset="0"/>
              </a:rPr>
              <a:t>А</a:t>
            </a:r>
            <a:r>
              <a:rPr lang="ru-RU" sz="1900" cap="none" dirty="0" err="1" smtClean="0">
                <a:latin typeface="Times New Roman" panose="02020603050405020304" pitchFamily="18" charset="0"/>
                <a:cs typeface="Times New Roman" panose="02020603050405020304" pitchFamily="18" charset="0"/>
              </a:rPr>
              <a:t>.Функа</a:t>
            </a:r>
            <a:r>
              <a:rPr lang="ru-RU" sz="1900" cap="none" dirty="0" smtClean="0">
                <a:latin typeface="Times New Roman" panose="02020603050405020304" pitchFamily="18" charset="0"/>
                <a:cs typeface="Times New Roman" panose="02020603050405020304" pitchFamily="18" charset="0"/>
              </a:rPr>
              <a:t>. </a:t>
            </a:r>
          </a:p>
          <a:p>
            <a:pPr algn="l">
              <a:lnSpc>
                <a:spcPct val="100000"/>
              </a:lnSpc>
              <a:spcBef>
                <a:spcPts val="0"/>
              </a:spcBef>
            </a:pPr>
            <a:r>
              <a:rPr lang="ru-RU" sz="1900" cap="none" dirty="0">
                <a:latin typeface="Times New Roman" panose="02020603050405020304" pitchFamily="18" charset="0"/>
                <a:cs typeface="Times New Roman" panose="02020603050405020304" pitchFamily="18" charset="0"/>
              </a:rPr>
              <a:t> </a:t>
            </a:r>
            <a:r>
              <a:rPr lang="ru-RU" sz="1900" cap="none" dirty="0" smtClean="0">
                <a:latin typeface="Times New Roman" panose="02020603050405020304" pitchFamily="18" charset="0"/>
                <a:cs typeface="Times New Roman" panose="02020603050405020304" pitchFamily="18" charset="0"/>
              </a:rPr>
              <a:t>          </a:t>
            </a:r>
            <a:endParaRPr lang="ru-RU" sz="19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9503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4430" y="180907"/>
            <a:ext cx="4036686" cy="3027514"/>
          </a:xfrm>
        </p:spPr>
      </p:pic>
      <p:sp>
        <p:nvSpPr>
          <p:cNvPr id="4" name="Текст 3"/>
          <p:cNvSpPr>
            <a:spLocks noGrp="1"/>
          </p:cNvSpPr>
          <p:nvPr>
            <p:ph type="body" sz="half" idx="2"/>
          </p:nvPr>
        </p:nvSpPr>
        <p:spPr>
          <a:xfrm>
            <a:off x="4411580" y="180907"/>
            <a:ext cx="7026734" cy="5405246"/>
          </a:xfrm>
        </p:spPr>
        <p:txBody>
          <a:bodyPr>
            <a:normAutofit fontScale="92500" lnSpcReduction="20000"/>
          </a:bodyPr>
          <a:lstStyle/>
          <a:p>
            <a:pPr algn="l">
              <a:lnSpc>
                <a:spcPct val="100000"/>
              </a:lnSpc>
              <a:spcBef>
                <a:spcPts val="0"/>
              </a:spcBef>
            </a:pPr>
            <a:r>
              <a:rPr lang="ru-RU" sz="1900" cap="none" dirty="0" smtClean="0">
                <a:latin typeface="Times New Roman" panose="02020603050405020304" pitchFamily="18" charset="0"/>
                <a:cs typeface="Times New Roman" panose="02020603050405020304" pitchFamily="18" charset="0"/>
              </a:rPr>
              <a:t>          Заслуга </a:t>
            </a:r>
            <a:r>
              <a:rPr lang="ru-RU" sz="1900" cap="none" dirty="0">
                <a:latin typeface="Times New Roman" panose="02020603050405020304" pitchFamily="18" charset="0"/>
                <a:cs typeface="Times New Roman" panose="02020603050405020304" pitchFamily="18" charset="0"/>
              </a:rPr>
              <a:t>Николая Кузнецова состояла и в том, что он целенаправленно собирал важную для советского командования разведывательную информацию. Так весной 1943 года ему удалось получить чрезвычайно ценные разведывательные сведения о подготовке противником крупной наступательной операции в районе Курска с использованием новых танков «тигр» и «пантера». Он установил точное местонахождение полевой ставки Гитлера под Винницей, получившее кодовое название «</a:t>
            </a:r>
            <a:r>
              <a:rPr lang="ru-RU" sz="1900" cap="none" dirty="0" err="1">
                <a:latin typeface="Times New Roman" panose="02020603050405020304" pitchFamily="18" charset="0"/>
                <a:cs typeface="Times New Roman" panose="02020603050405020304" pitchFamily="18" charset="0"/>
              </a:rPr>
              <a:t>вервольф</a:t>
            </a:r>
            <a:r>
              <a:rPr lang="ru-RU" sz="1900" cap="none" dirty="0">
                <a:latin typeface="Times New Roman" panose="02020603050405020304" pitchFamily="18" charset="0"/>
                <a:cs typeface="Times New Roman" panose="02020603050405020304" pitchFamily="18" charset="0"/>
              </a:rPr>
              <a:t>». Кузнецов первым сообщил о подготовке покушения на глав правительств «большой тройки», собиравшихся на историческую встречу в Тегеране.</a:t>
            </a:r>
            <a:r>
              <a:rPr lang="ru-RU" sz="1900" dirty="0"/>
              <a:t> </a:t>
            </a:r>
          </a:p>
          <a:p>
            <a:pPr algn="l">
              <a:lnSpc>
                <a:spcPct val="100000"/>
              </a:lnSpc>
              <a:spcBef>
                <a:spcPts val="0"/>
              </a:spcBef>
            </a:pPr>
            <a:r>
              <a:rPr lang="ru-RU" sz="1900" cap="none" dirty="0">
                <a:latin typeface="Times New Roman" panose="02020603050405020304" pitchFamily="18" charset="0"/>
                <a:cs typeface="Times New Roman" panose="02020603050405020304" pitchFamily="18" charset="0"/>
              </a:rPr>
              <a:t>           Совершая акты Возмездия, он привел в исполнение приговор народа и уничтожил вице-губернатора Галиции Отто Бауэра. Обстановка в  Галиции после этого крайне осложнилась. Кузнецову и двум его боевым товарищам удалось вырваться из Львова. Было принято решение пробираться к линии фронта. В ночь с 8 на 9 марта 1944 года они попали в засаду в с. </a:t>
            </a:r>
            <a:r>
              <a:rPr lang="ru-RU" sz="1900" cap="none" dirty="0" err="1">
                <a:latin typeface="Times New Roman" panose="02020603050405020304" pitchFamily="18" charset="0"/>
                <a:cs typeface="Times New Roman" panose="02020603050405020304" pitchFamily="18" charset="0"/>
              </a:rPr>
              <a:t>Боратин</a:t>
            </a:r>
            <a:r>
              <a:rPr lang="ru-RU" sz="1900" cap="none" dirty="0">
                <a:latin typeface="Times New Roman" panose="02020603050405020304" pitchFamily="18" charset="0"/>
                <a:cs typeface="Times New Roman" panose="02020603050405020304" pitchFamily="18" charset="0"/>
              </a:rPr>
              <a:t> Львовской обл. И погибли в неравной схватке с украинскими националистами.</a:t>
            </a:r>
            <a:r>
              <a:rPr lang="ru-RU" sz="1900" i="1" cap="none" dirty="0">
                <a:latin typeface="Times New Roman" panose="02020603050405020304" pitchFamily="18" charset="0"/>
                <a:cs typeface="Times New Roman" panose="02020603050405020304" pitchFamily="18" charset="0"/>
              </a:rPr>
              <a:t> </a:t>
            </a:r>
          </a:p>
          <a:p>
            <a:pPr algn="l">
              <a:lnSpc>
                <a:spcPct val="100000"/>
              </a:lnSpc>
              <a:spcBef>
                <a:spcPts val="0"/>
              </a:spcBef>
            </a:pPr>
            <a:r>
              <a:rPr lang="ru-RU" sz="1900" i="1" cap="none" dirty="0">
                <a:solidFill>
                  <a:srgbClr val="FF0000"/>
                </a:solidFill>
                <a:latin typeface="Times New Roman" panose="02020603050405020304" pitchFamily="18" charset="0"/>
                <a:cs typeface="Times New Roman" panose="02020603050405020304" pitchFamily="18" charset="0"/>
              </a:rPr>
              <a:t>           За образцовое выполнение специальных заданий в тылу врага и проявленные при этом отвагу и мужество Указом Президиума Верховного Совета СССР от 26 декабря 1943 года Николай </a:t>
            </a:r>
            <a:r>
              <a:rPr lang="ru-RU" sz="1900" i="1" cap="none" dirty="0" err="1">
                <a:solidFill>
                  <a:srgbClr val="FF0000"/>
                </a:solidFill>
                <a:latin typeface="Times New Roman" panose="02020603050405020304" pitchFamily="18" charset="0"/>
                <a:cs typeface="Times New Roman" panose="02020603050405020304" pitchFamily="18" charset="0"/>
              </a:rPr>
              <a:t>иванович</a:t>
            </a:r>
            <a:r>
              <a:rPr lang="ru-RU" sz="1900" i="1" cap="none" dirty="0">
                <a:solidFill>
                  <a:srgbClr val="FF0000"/>
                </a:solidFill>
                <a:latin typeface="Times New Roman" panose="02020603050405020304" pitchFamily="18" charset="0"/>
                <a:cs typeface="Times New Roman" panose="02020603050405020304" pitchFamily="18" charset="0"/>
              </a:rPr>
              <a:t> кузнецов был награжден орденом </a:t>
            </a:r>
            <a:r>
              <a:rPr lang="ru-RU" sz="1900" i="1" cap="none" dirty="0" err="1">
                <a:solidFill>
                  <a:srgbClr val="FF0000"/>
                </a:solidFill>
                <a:latin typeface="Times New Roman" panose="02020603050405020304" pitchFamily="18" charset="0"/>
                <a:cs typeface="Times New Roman" panose="02020603050405020304" pitchFamily="18" charset="0"/>
              </a:rPr>
              <a:t>ленина</a:t>
            </a:r>
            <a:r>
              <a:rPr lang="ru-RU" sz="1900" i="1" cap="none" dirty="0">
                <a:solidFill>
                  <a:srgbClr val="FF0000"/>
                </a:solidFill>
                <a:latin typeface="Times New Roman" panose="02020603050405020304" pitchFamily="18" charset="0"/>
                <a:cs typeface="Times New Roman" panose="02020603050405020304" pitchFamily="18" charset="0"/>
              </a:rPr>
              <a:t>, а указом президиума верховного совета </a:t>
            </a:r>
            <a:r>
              <a:rPr lang="ru-RU" sz="1900" i="1" cap="none" dirty="0" err="1">
                <a:solidFill>
                  <a:srgbClr val="FF0000"/>
                </a:solidFill>
                <a:latin typeface="Times New Roman" panose="02020603050405020304" pitchFamily="18" charset="0"/>
                <a:cs typeface="Times New Roman" panose="02020603050405020304" pitchFamily="18" charset="0"/>
              </a:rPr>
              <a:t>ссср</a:t>
            </a:r>
            <a:r>
              <a:rPr lang="ru-RU" sz="1900" i="1" cap="none" dirty="0">
                <a:solidFill>
                  <a:srgbClr val="FF0000"/>
                </a:solidFill>
                <a:latin typeface="Times New Roman" panose="02020603050405020304" pitchFamily="18" charset="0"/>
                <a:cs typeface="Times New Roman" panose="02020603050405020304" pitchFamily="18" charset="0"/>
              </a:rPr>
              <a:t> от 5 ноября 1944 года ему было присвоено звание героя советского союза (посмертно).</a:t>
            </a:r>
            <a:endParaRPr lang="ru-RU" sz="1900" cap="none" dirty="0">
              <a:solidFill>
                <a:srgbClr val="FF0000"/>
              </a:solidFill>
              <a:latin typeface="Times New Roman" panose="02020603050405020304" pitchFamily="18" charset="0"/>
              <a:cs typeface="Times New Roman" panose="02020603050405020304" pitchFamily="18" charset="0"/>
            </a:endParaRPr>
          </a:p>
          <a:p>
            <a:pPr algn="l"/>
            <a:endParaRPr lang="ru-RU" dirty="0"/>
          </a:p>
        </p:txBody>
      </p:sp>
    </p:spTree>
    <p:extLst>
      <p:ext uri="{BB962C8B-B14F-4D97-AF65-F5344CB8AC3E}">
        <p14:creationId xmlns:p14="http://schemas.microsoft.com/office/powerpoint/2010/main" val="1634283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56759" y="381972"/>
            <a:ext cx="2370399" cy="3761149"/>
          </a:xfrm>
        </p:spPr>
      </p:pic>
      <p:sp>
        <p:nvSpPr>
          <p:cNvPr id="4" name="Текст 3"/>
          <p:cNvSpPr>
            <a:spLocks noGrp="1"/>
          </p:cNvSpPr>
          <p:nvPr>
            <p:ph type="body" sz="half" idx="2"/>
          </p:nvPr>
        </p:nvSpPr>
        <p:spPr>
          <a:xfrm>
            <a:off x="2839453" y="256674"/>
            <a:ext cx="8534400" cy="5213683"/>
          </a:xfrm>
        </p:spPr>
        <p:txBody>
          <a:bodyPr>
            <a:normAutofit fontScale="85000" lnSpcReduction="1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Виктор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лександрович </a:t>
            </a:r>
            <a:r>
              <a:rPr lang="ru-RU" cap="none" dirty="0" err="1">
                <a:latin typeface="Times New Roman" panose="02020603050405020304" pitchFamily="18" charset="0"/>
                <a:cs typeface="Times New Roman" panose="02020603050405020304" pitchFamily="18" charset="0"/>
              </a:rPr>
              <a:t>Л</a:t>
            </a:r>
            <a:r>
              <a:rPr lang="ru-RU" cap="none" dirty="0" err="1" smtClean="0">
                <a:latin typeface="Times New Roman" panose="02020603050405020304" pitchFamily="18" charset="0"/>
                <a:cs typeface="Times New Roman" panose="02020603050405020304" pitchFamily="18" charset="0"/>
              </a:rPr>
              <a:t>ягин</a:t>
            </a:r>
            <a:r>
              <a:rPr lang="ru-RU" cap="none" dirty="0" smtClean="0">
                <a:latin typeface="Times New Roman" panose="02020603050405020304" pitchFamily="18" charset="0"/>
                <a:cs typeface="Times New Roman" panose="02020603050405020304" pitchFamily="18" charset="0"/>
              </a:rPr>
              <a:t> родился 31 декабря 1908 года в пос. Сельцо Брянской обл. В семье железнодорожника. После окончания в 1934 году Ленинградского политехнического института и получения специальности инженера-механика, </a:t>
            </a:r>
            <a:r>
              <a:rPr lang="ru-RU" cap="none" dirty="0">
                <a:latin typeface="Times New Roman" panose="02020603050405020304" pitchFamily="18" charset="0"/>
                <a:cs typeface="Times New Roman" panose="02020603050405020304" pitchFamily="18" charset="0"/>
              </a:rPr>
              <a:t>В</a:t>
            </a:r>
            <a:r>
              <a:rPr lang="ru-RU" cap="none" dirty="0" smtClean="0">
                <a:latin typeface="Times New Roman" panose="02020603050405020304" pitchFamily="18" charset="0"/>
                <a:cs typeface="Times New Roman" panose="02020603050405020304" pitchFamily="18" charset="0"/>
              </a:rPr>
              <a:t>иктор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лександрович работал инженером на Ленинградском станкостроительном заводе.  В 1938 году был направлен на работу в управление НКВД по Ленинградской обл.,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 затем переведен в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оскву для прохождения службы в центральном аппарате НКВД. Выезжал в командировки за рубеж для выполнения разведывательных заданий.  С июля 1939 года по июнь 1941 года находился в служебной командировке в США.</a:t>
            </a:r>
          </a:p>
          <a:p>
            <a:pPr algn="l">
              <a:spcBef>
                <a:spcPts val="0"/>
              </a:spcBef>
            </a:pPr>
            <a:r>
              <a:rPr lang="ru-RU" cap="none" dirty="0" smtClean="0">
                <a:latin typeface="Times New Roman" panose="02020603050405020304" pitchFamily="18" charset="0"/>
                <a:cs typeface="Times New Roman" panose="02020603050405020304" pitchFamily="18" charset="0"/>
              </a:rPr>
              <a:t>             Возвратившись в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оскву, </a:t>
            </a:r>
            <a:r>
              <a:rPr lang="ru-RU" cap="none" dirty="0" err="1">
                <a:latin typeface="Times New Roman" panose="02020603050405020304" pitchFamily="18" charset="0"/>
                <a:cs typeface="Times New Roman" panose="02020603050405020304" pitchFamily="18" charset="0"/>
              </a:rPr>
              <a:t>Л</a:t>
            </a:r>
            <a:r>
              <a:rPr lang="ru-RU" cap="none" dirty="0" err="1" smtClean="0">
                <a:latin typeface="Times New Roman" panose="02020603050405020304" pitchFamily="18" charset="0"/>
                <a:cs typeface="Times New Roman" panose="02020603050405020304" pitchFamily="18" charset="0"/>
              </a:rPr>
              <a:t>ягин</a:t>
            </a:r>
            <a:r>
              <a:rPr lang="ru-RU" cap="none" dirty="0" smtClean="0">
                <a:latin typeface="Times New Roman" panose="02020603050405020304" pitchFamily="18" charset="0"/>
                <a:cs typeface="Times New Roman" panose="02020603050405020304" pitchFamily="18" charset="0"/>
              </a:rPr>
              <a:t> с группой сотрудников разведки направляется в г. Николаев для организации разведывательно-диверсионной работы против фашистских захватчиков, возглавляет там деятельность подпольного антифашистского центра.  Группа </a:t>
            </a:r>
            <a:r>
              <a:rPr lang="ru-RU" cap="none" dirty="0" err="1" smtClean="0">
                <a:latin typeface="Times New Roman" panose="02020603050405020304" pitchFamily="18" charset="0"/>
                <a:cs typeface="Times New Roman" panose="02020603050405020304" pitchFamily="18" charset="0"/>
              </a:rPr>
              <a:t>Лягина</a:t>
            </a:r>
            <a:r>
              <a:rPr lang="ru-RU" cap="none" dirty="0" smtClean="0">
                <a:latin typeface="Times New Roman" panose="02020603050405020304" pitchFamily="18" charset="0"/>
                <a:cs typeface="Times New Roman" panose="02020603050405020304" pitchFamily="18" charset="0"/>
              </a:rPr>
              <a:t> осуществила ряд крупных диверсий, причинивших немецким оккупантам большой ущерб в живой силе и технике (уничтожила аэродром, нефтебазу, склады, оборудование заводов, морские суда врага), добывала и передавала в центр ценную разведывательную информацию о противнике.  В марте 1943 года фашистам удалось схватить разведчика при выполнении задания. На допросах он вел себя мужественно, перенес все ужасы фашистских пыток, но не выдал врагам участников группы. 17 июля 1943 года  был расстрелян.</a:t>
            </a:r>
          </a:p>
          <a:p>
            <a:pPr algn="l">
              <a:spcBef>
                <a:spcPts val="0"/>
              </a:spcBef>
            </a:pPr>
            <a:r>
              <a:rPr lang="ru-RU" i="1" cap="none" dirty="0" smtClean="0">
                <a:latin typeface="Times New Roman" panose="02020603050405020304" pitchFamily="18" charset="0"/>
                <a:cs typeface="Times New Roman" panose="02020603050405020304" pitchFamily="18" charset="0"/>
              </a:rPr>
              <a:t>      </a:t>
            </a:r>
            <a:r>
              <a:rPr lang="ru-RU" i="1" cap="none" dirty="0" smtClean="0">
                <a:solidFill>
                  <a:srgbClr val="FF0000"/>
                </a:solidFill>
                <a:latin typeface="Times New Roman" panose="02020603050405020304" pitchFamily="18" charset="0"/>
                <a:cs typeface="Times New Roman" panose="02020603050405020304" pitchFamily="18" charset="0"/>
              </a:rPr>
              <a:t>За образцовое выполнение специальных заданий в тылу противника и проявленные при этом отвагу и геройство </a:t>
            </a:r>
            <a:r>
              <a:rPr lang="ru-RU" i="1" cap="none" dirty="0">
                <a:solidFill>
                  <a:srgbClr val="FF0000"/>
                </a:solidFill>
                <a:latin typeface="Times New Roman" panose="02020603050405020304" pitchFamily="18" charset="0"/>
                <a:cs typeface="Times New Roman" panose="02020603050405020304" pitchFamily="18" charset="0"/>
              </a:rPr>
              <a:t>В</a:t>
            </a:r>
            <a:r>
              <a:rPr lang="ru-RU" i="1" cap="none" dirty="0" smtClean="0">
                <a:solidFill>
                  <a:srgbClr val="FF0000"/>
                </a:solidFill>
                <a:latin typeface="Times New Roman" panose="02020603050405020304" pitchFamily="18" charset="0"/>
                <a:cs typeface="Times New Roman" panose="02020603050405020304" pitchFamily="18" charset="0"/>
              </a:rPr>
              <a:t>иктору </a:t>
            </a:r>
            <a:r>
              <a:rPr lang="ru-RU" i="1" cap="none" dirty="0">
                <a:solidFill>
                  <a:srgbClr val="FF0000"/>
                </a:solidFill>
                <a:latin typeface="Times New Roman" panose="02020603050405020304" pitchFamily="18" charset="0"/>
                <a:cs typeface="Times New Roman" panose="02020603050405020304" pitchFamily="18" charset="0"/>
              </a:rPr>
              <a:t>А</a:t>
            </a:r>
            <a:r>
              <a:rPr lang="ru-RU" i="1" cap="none" dirty="0" smtClean="0">
                <a:solidFill>
                  <a:srgbClr val="FF0000"/>
                </a:solidFill>
                <a:latin typeface="Times New Roman" panose="02020603050405020304" pitchFamily="18" charset="0"/>
                <a:cs typeface="Times New Roman" panose="02020603050405020304" pitchFamily="18" charset="0"/>
              </a:rPr>
              <a:t>лександровичу </a:t>
            </a:r>
            <a:r>
              <a:rPr lang="ru-RU" i="1" cap="none" dirty="0" err="1">
                <a:solidFill>
                  <a:srgbClr val="FF0000"/>
                </a:solidFill>
                <a:latin typeface="Times New Roman" panose="02020603050405020304" pitchFamily="18" charset="0"/>
                <a:cs typeface="Times New Roman" panose="02020603050405020304" pitchFamily="18" charset="0"/>
              </a:rPr>
              <a:t>Л</a:t>
            </a:r>
            <a:r>
              <a:rPr lang="ru-RU" i="1" cap="none" dirty="0" err="1" smtClean="0">
                <a:solidFill>
                  <a:srgbClr val="FF0000"/>
                </a:solidFill>
                <a:latin typeface="Times New Roman" panose="02020603050405020304" pitchFamily="18" charset="0"/>
                <a:cs typeface="Times New Roman" panose="02020603050405020304" pitchFamily="18" charset="0"/>
              </a:rPr>
              <a:t>ягину</a:t>
            </a:r>
            <a:r>
              <a:rPr lang="ru-RU" i="1" cap="none" dirty="0" smtClean="0">
                <a:solidFill>
                  <a:srgbClr val="FF0000"/>
                </a:solidFill>
                <a:latin typeface="Times New Roman" panose="02020603050405020304" pitchFamily="18" charset="0"/>
                <a:cs typeface="Times New Roman" panose="02020603050405020304" pitchFamily="18" charset="0"/>
              </a:rPr>
              <a:t> 5 ноября 1944 года посмертно присвоено звание Героя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оюза.</a:t>
            </a:r>
            <a:endParaRPr lang="ru-RU" cap="none" dirty="0" smtClean="0">
              <a:solidFill>
                <a:srgbClr val="FF0000"/>
              </a:solidFill>
              <a:latin typeface="Times New Roman" panose="02020603050405020304" pitchFamily="18" charset="0"/>
              <a:cs typeface="Times New Roman" panose="02020603050405020304" pitchFamily="18" charset="0"/>
            </a:endParaRPr>
          </a:p>
          <a:p>
            <a:pPr algn="l">
              <a:spcBef>
                <a:spcPts val="0"/>
              </a:spcBef>
            </a:pPr>
            <a:endParaRPr lang="ru-RU" cap="none" dirty="0" smtClean="0">
              <a:latin typeface="Times New Roman" panose="02020603050405020304" pitchFamily="18" charset="0"/>
              <a:cs typeface="Times New Roman" panose="02020603050405020304" pitchFamily="18" charset="0"/>
            </a:endParaRPr>
          </a:p>
          <a:p>
            <a:pPr algn="l">
              <a:spcBef>
                <a:spcPts val="0"/>
              </a:spcBef>
            </a:pPr>
            <a:endParaRPr lang="ru-RU" cap="none" dirty="0" smtClean="0">
              <a:latin typeface="Times New Roman" panose="02020603050405020304" pitchFamily="18" charset="0"/>
              <a:cs typeface="Times New Roman" panose="02020603050405020304" pitchFamily="18" charset="0"/>
            </a:endParaRPr>
          </a:p>
          <a:p>
            <a:pPr algn="l">
              <a:spcBef>
                <a:spcPts val="0"/>
              </a:spcBef>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6919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60505" y="211137"/>
            <a:ext cx="2126037" cy="3703137"/>
          </a:xfrm>
        </p:spPr>
      </p:pic>
      <p:sp>
        <p:nvSpPr>
          <p:cNvPr id="4" name="Текст 3"/>
          <p:cNvSpPr>
            <a:spLocks noGrp="1"/>
          </p:cNvSpPr>
          <p:nvPr>
            <p:ph type="body" sz="half" idx="2"/>
          </p:nvPr>
        </p:nvSpPr>
        <p:spPr>
          <a:xfrm>
            <a:off x="2386542" y="211137"/>
            <a:ext cx="9051479" cy="5483809"/>
          </a:xfrm>
        </p:spPr>
        <p:txBody>
          <a:bodyPr>
            <a:normAutofit fontScale="850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Дмитрий </a:t>
            </a:r>
            <a:r>
              <a:rPr lang="ru-RU" cap="none" dirty="0">
                <a:latin typeface="Times New Roman" panose="02020603050405020304" pitchFamily="18" charset="0"/>
                <a:cs typeface="Times New Roman" panose="02020603050405020304" pitchFamily="18" charset="0"/>
              </a:rPr>
              <a:t>Н</a:t>
            </a:r>
            <a:r>
              <a:rPr lang="ru-RU" cap="none" dirty="0" smtClean="0">
                <a:latin typeface="Times New Roman" panose="02020603050405020304" pitchFamily="18" charset="0"/>
                <a:cs typeface="Times New Roman" panose="02020603050405020304" pitchFamily="18" charset="0"/>
              </a:rPr>
              <a:t>иколаевич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едведев родился 22 августа 1898 года в местечке </a:t>
            </a:r>
            <a:r>
              <a:rPr lang="ru-RU" cap="none" dirty="0" err="1">
                <a:latin typeface="Times New Roman" panose="02020603050405020304" pitchFamily="18" charset="0"/>
                <a:cs typeface="Times New Roman" panose="02020603050405020304" pitchFamily="18" charset="0"/>
              </a:rPr>
              <a:t>Б</a:t>
            </a:r>
            <a:r>
              <a:rPr lang="ru-RU" cap="none" dirty="0" err="1" smtClean="0">
                <a:latin typeface="Times New Roman" panose="02020603050405020304" pitchFamily="18" charset="0"/>
                <a:cs typeface="Times New Roman" panose="02020603050405020304" pitchFamily="18" charset="0"/>
              </a:rPr>
              <a:t>ежица</a:t>
            </a:r>
            <a:r>
              <a:rPr lang="ru-RU" cap="none" dirty="0" smtClean="0">
                <a:latin typeface="Times New Roman" panose="02020603050405020304" pitchFamily="18" charset="0"/>
                <a:cs typeface="Times New Roman" panose="02020603050405020304" pitchFamily="18" charset="0"/>
              </a:rPr>
              <a:t> Брянского уезда Орловской губернии в семье квалифицированного сталевара. Окончил гимназию.</a:t>
            </a:r>
          </a:p>
          <a:p>
            <a:pPr algn="l">
              <a:spcBef>
                <a:spcPts val="0"/>
              </a:spcBef>
            </a:pPr>
            <a:r>
              <a:rPr lang="ru-RU" cap="none" dirty="0" smtClean="0">
                <a:latin typeface="Times New Roman" panose="02020603050405020304" pitchFamily="18" charset="0"/>
                <a:cs typeface="Times New Roman" panose="02020603050405020304" pitchFamily="18" charset="0"/>
              </a:rPr>
              <a:t>          В 1918 году добровольно вступил в ряды Красной армии и принимал активное участие в боях против армии </a:t>
            </a:r>
            <a:r>
              <a:rPr lang="ru-RU" cap="none" dirty="0">
                <a:latin typeface="Times New Roman" panose="02020603050405020304" pitchFamily="18" charset="0"/>
                <a:cs typeface="Times New Roman" panose="02020603050405020304" pitchFamily="18" charset="0"/>
              </a:rPr>
              <a:t>Ю</a:t>
            </a:r>
            <a:r>
              <a:rPr lang="ru-RU" cap="none" dirty="0" smtClean="0">
                <a:latin typeface="Times New Roman" panose="02020603050405020304" pitchFamily="18" charset="0"/>
                <a:cs typeface="Times New Roman" panose="02020603050405020304" pitchFamily="18" charset="0"/>
              </a:rPr>
              <a:t>денича. Возвратившись в мае 1920 года в </a:t>
            </a:r>
            <a:r>
              <a:rPr lang="ru-RU" cap="none" dirty="0">
                <a:latin typeface="Times New Roman" panose="02020603050405020304" pitchFamily="18" charset="0"/>
                <a:cs typeface="Times New Roman" panose="02020603050405020304" pitchFamily="18" charset="0"/>
              </a:rPr>
              <a:t>Б</a:t>
            </a:r>
            <a:r>
              <a:rPr lang="ru-RU" cap="none" dirty="0" smtClean="0">
                <a:latin typeface="Times New Roman" panose="02020603050405020304" pitchFamily="18" charset="0"/>
                <a:cs typeface="Times New Roman" panose="02020603050405020304" pitchFamily="18" charset="0"/>
              </a:rPr>
              <a:t>рянск, поступает на работу в органы ВЧК.</a:t>
            </a:r>
          </a:p>
          <a:p>
            <a:pPr algn="l">
              <a:spcBef>
                <a:spcPts val="0"/>
              </a:spcBef>
            </a:pPr>
            <a:r>
              <a:rPr lang="ru-RU" cap="none" dirty="0" smtClean="0">
                <a:latin typeface="Times New Roman" panose="02020603050405020304" pitchFamily="18" charset="0"/>
                <a:cs typeface="Times New Roman" panose="02020603050405020304" pitchFamily="18" charset="0"/>
              </a:rPr>
              <a:t>          С началом Великой </a:t>
            </a:r>
            <a:r>
              <a:rPr lang="ru-RU" cap="none" dirty="0">
                <a:latin typeface="Times New Roman" panose="02020603050405020304" pitchFamily="18" charset="0"/>
                <a:cs typeface="Times New Roman" panose="02020603050405020304" pitchFamily="18" charset="0"/>
              </a:rPr>
              <a:t>О</a:t>
            </a:r>
            <a:r>
              <a:rPr lang="ru-RU" cap="none" dirty="0" smtClean="0">
                <a:latin typeface="Times New Roman" panose="02020603050405020304" pitchFamily="18" charset="0"/>
                <a:cs typeface="Times New Roman" panose="02020603050405020304" pitchFamily="18" charset="0"/>
              </a:rPr>
              <a:t>течественной войны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едведев по его личной просьбе направляется на ответственный участок - за линию фронта. Он дважды выводился в тыл немецко-фашистских войск. С августа 1941 по январь 1942 года возглавлял партизанский отряд, проводивший операции в Смоленской, Брянской и Могилевской областях. За пять месяцев его отряд провел свыше 50 боевых операций, совершая налеты на гарнизоны противника и диверсии на железных дорогах.  С июня 1942 года по сентябрь 1944 года командовал отрядом специального назначения «Победители», действовавшим в Ровенской и Львовской областях.  Бойцы отряда провели более 120 операций, уничтожив в боях до 2000 немецких солдат и офицеров, 11 генералов и высших государственных чиновников фашистской германии, свыше 6000 украинских националистов и полицейских, служивших у гитлеровцев. Подрывники отряда взорвали 81 эшелон противника с живой силой и техникой. За время нахождения во вражеском тылу </a:t>
            </a:r>
            <a:r>
              <a:rPr lang="ru-RU" cap="none" dirty="0">
                <a:latin typeface="Times New Roman" panose="02020603050405020304" pitchFamily="18" charset="0"/>
                <a:cs typeface="Times New Roman" panose="02020603050405020304" pitchFamily="18" charset="0"/>
              </a:rPr>
              <a:t>Д</a:t>
            </a:r>
            <a:r>
              <a:rPr lang="ru-RU" cap="none" dirty="0" smtClean="0">
                <a:latin typeface="Times New Roman" panose="02020603050405020304" pitchFamily="18" charset="0"/>
                <a:cs typeface="Times New Roman" panose="02020603050405020304" pitchFamily="18" charset="0"/>
              </a:rPr>
              <a:t>митрий </a:t>
            </a:r>
            <a:r>
              <a:rPr lang="ru-RU" cap="none" dirty="0">
                <a:latin typeface="Times New Roman" panose="02020603050405020304" pitchFamily="18" charset="0"/>
                <a:cs typeface="Times New Roman" panose="02020603050405020304" pitchFamily="18" charset="0"/>
              </a:rPr>
              <a:t>Н</a:t>
            </a:r>
            <a:r>
              <a:rPr lang="ru-RU" cap="none" dirty="0" smtClean="0">
                <a:latin typeface="Times New Roman" panose="02020603050405020304" pitchFamily="18" charset="0"/>
                <a:cs typeface="Times New Roman" panose="02020603050405020304" pitchFamily="18" charset="0"/>
              </a:rPr>
              <a:t>иколаевич был дважды ранен, получил контузию.</a:t>
            </a:r>
          </a:p>
          <a:p>
            <a:pPr algn="l">
              <a:spcBef>
                <a:spcPts val="0"/>
              </a:spcBef>
            </a:pPr>
            <a:r>
              <a:rPr lang="ru-RU" i="1" cap="none" dirty="0" smtClean="0">
                <a:solidFill>
                  <a:srgbClr val="FF0000"/>
                </a:solidFill>
                <a:latin typeface="Times New Roman" panose="02020603050405020304" pitchFamily="18" charset="0"/>
                <a:cs typeface="Times New Roman" panose="02020603050405020304" pitchFamily="18" charset="0"/>
              </a:rPr>
              <a:t>          За образцовое выполнение заданий командования в тылу противника и проявленные при этом мужество и героизм </a:t>
            </a:r>
            <a:r>
              <a:rPr lang="ru-RU" i="1" cap="none" dirty="0">
                <a:solidFill>
                  <a:srgbClr val="FF0000"/>
                </a:solidFill>
                <a:latin typeface="Times New Roman" panose="02020603050405020304" pitchFamily="18" charset="0"/>
                <a:cs typeface="Times New Roman" panose="02020603050405020304" pitchFamily="18" charset="0"/>
              </a:rPr>
              <a:t>Д</a:t>
            </a:r>
            <a:r>
              <a:rPr lang="ru-RU" i="1" cap="none" dirty="0" smtClean="0">
                <a:solidFill>
                  <a:srgbClr val="FF0000"/>
                </a:solidFill>
                <a:latin typeface="Times New Roman" panose="02020603050405020304" pitchFamily="18" charset="0"/>
                <a:cs typeface="Times New Roman" panose="02020603050405020304" pitchFamily="18" charset="0"/>
              </a:rPr>
              <a:t>.Н. Медведеву Указом </a:t>
            </a:r>
            <a:r>
              <a:rPr lang="ru-RU" i="1" cap="none" dirty="0">
                <a:solidFill>
                  <a:srgbClr val="FF0000"/>
                </a:solidFill>
                <a:latin typeface="Times New Roman" panose="02020603050405020304" pitchFamily="18" charset="0"/>
                <a:cs typeface="Times New Roman" panose="02020603050405020304" pitchFamily="18" charset="0"/>
              </a:rPr>
              <a:t>П</a:t>
            </a:r>
            <a:r>
              <a:rPr lang="ru-RU" i="1" cap="none" dirty="0" smtClean="0">
                <a:solidFill>
                  <a:srgbClr val="FF0000"/>
                </a:solidFill>
                <a:latin typeface="Times New Roman" panose="02020603050405020304" pitchFamily="18" charset="0"/>
                <a:cs typeface="Times New Roman" panose="02020603050405020304" pitchFamily="18" charset="0"/>
              </a:rPr>
              <a:t>резидиума </a:t>
            </a:r>
            <a:r>
              <a:rPr lang="ru-RU" i="1" cap="none" dirty="0">
                <a:solidFill>
                  <a:srgbClr val="FF0000"/>
                </a:solidFill>
                <a:latin typeface="Times New Roman" panose="02020603050405020304" pitchFamily="18" charset="0"/>
                <a:cs typeface="Times New Roman" panose="02020603050405020304" pitchFamily="18" charset="0"/>
              </a:rPr>
              <a:t>В</a:t>
            </a:r>
            <a:r>
              <a:rPr lang="ru-RU" i="1" cap="none" dirty="0" smtClean="0">
                <a:solidFill>
                  <a:srgbClr val="FF0000"/>
                </a:solidFill>
                <a:latin typeface="Times New Roman" panose="02020603050405020304" pitchFamily="18" charset="0"/>
                <a:cs typeface="Times New Roman" panose="02020603050405020304" pitchFamily="18" charset="0"/>
              </a:rPr>
              <a:t>ерховного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овета СССР от 5 ноября 1944 года было присвоено звание Героя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оюза. Он был награжден четырьмя орденами </a:t>
            </a:r>
            <a:r>
              <a:rPr lang="ru-RU" i="1" cap="none" dirty="0">
                <a:solidFill>
                  <a:srgbClr val="FF0000"/>
                </a:solidFill>
                <a:latin typeface="Times New Roman" panose="02020603050405020304" pitchFamily="18" charset="0"/>
                <a:cs typeface="Times New Roman" panose="02020603050405020304" pitchFamily="18" charset="0"/>
              </a:rPr>
              <a:t>Л</a:t>
            </a:r>
            <a:r>
              <a:rPr lang="ru-RU" i="1" cap="none" dirty="0" smtClean="0">
                <a:solidFill>
                  <a:srgbClr val="FF0000"/>
                </a:solidFill>
                <a:latin typeface="Times New Roman" panose="02020603050405020304" pitchFamily="18" charset="0"/>
                <a:cs typeface="Times New Roman" panose="02020603050405020304" pitchFamily="18" charset="0"/>
              </a:rPr>
              <a:t>енина, орденом Красного </a:t>
            </a:r>
            <a:r>
              <a:rPr lang="ru-RU" i="1" cap="none" dirty="0">
                <a:solidFill>
                  <a:srgbClr val="FF0000"/>
                </a:solidFill>
                <a:latin typeface="Times New Roman" panose="02020603050405020304" pitchFamily="18" charset="0"/>
                <a:cs typeface="Times New Roman" panose="02020603050405020304" pitchFamily="18" charset="0"/>
              </a:rPr>
              <a:t>З</a:t>
            </a:r>
            <a:r>
              <a:rPr lang="ru-RU" i="1" cap="none" dirty="0" smtClean="0">
                <a:solidFill>
                  <a:srgbClr val="FF0000"/>
                </a:solidFill>
                <a:latin typeface="Times New Roman" panose="02020603050405020304" pitchFamily="18" charset="0"/>
                <a:cs typeface="Times New Roman" panose="02020603050405020304" pitchFamily="18" charset="0"/>
              </a:rPr>
              <a:t>намени и многими медалями.</a:t>
            </a:r>
            <a:endParaRPr lang="ru-RU" cap="none" dirty="0" smtClean="0">
              <a:solidFill>
                <a:srgbClr val="FF0000"/>
              </a:solidFill>
              <a:latin typeface="Times New Roman" panose="02020603050405020304" pitchFamily="18" charset="0"/>
              <a:cs typeface="Times New Roman" panose="02020603050405020304" pitchFamily="18" charset="0"/>
            </a:endParaRPr>
          </a:p>
          <a:p>
            <a:pPr algn="l">
              <a:spcBef>
                <a:spcPts val="0"/>
              </a:spcBef>
            </a:pPr>
            <a:r>
              <a:rPr lang="ru-RU" cap="none" dirty="0" smtClean="0">
                <a:latin typeface="Times New Roman" panose="02020603050405020304" pitchFamily="18" charset="0"/>
                <a:cs typeface="Times New Roman" panose="02020603050405020304" pitchFamily="18" charset="0"/>
              </a:rPr>
              <a:t>            В 1946 году полковник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едведев вышел в отставку и занялся литературным трудом. Его перу принадлежат широко известные произведения «Это было под ровно», «Сильные духом», «На берегах южного </a:t>
            </a:r>
            <a:r>
              <a:rPr lang="ru-RU" cap="none" dirty="0">
                <a:latin typeface="Times New Roman" panose="02020603050405020304" pitchFamily="18" charset="0"/>
                <a:cs typeface="Times New Roman" panose="02020603050405020304" pitchFamily="18" charset="0"/>
              </a:rPr>
              <a:t>Б</a:t>
            </a:r>
            <a:r>
              <a:rPr lang="ru-RU" cap="none" dirty="0" smtClean="0">
                <a:latin typeface="Times New Roman" panose="02020603050405020304" pitchFamily="18" charset="0"/>
                <a:cs typeface="Times New Roman" panose="02020603050405020304" pitchFamily="18" charset="0"/>
              </a:rPr>
              <a:t>уга», посвященные боевым действиям отряда «Победители» и героическим подвигам патриотов-партизан.</a:t>
            </a:r>
          </a:p>
          <a:p>
            <a:pPr algn="l">
              <a:lnSpc>
                <a:spcPct val="110000"/>
              </a:lnSpc>
              <a:spcBef>
                <a:spcPts val="0"/>
              </a:spcBef>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2119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5002" y="287337"/>
            <a:ext cx="2533329" cy="3739231"/>
          </a:xfrm>
        </p:spPr>
      </p:pic>
      <p:sp>
        <p:nvSpPr>
          <p:cNvPr id="4" name="Текст 3"/>
          <p:cNvSpPr>
            <a:spLocks noGrp="1"/>
          </p:cNvSpPr>
          <p:nvPr>
            <p:ph type="body" sz="half" idx="2"/>
          </p:nvPr>
        </p:nvSpPr>
        <p:spPr>
          <a:xfrm>
            <a:off x="2648331" y="160422"/>
            <a:ext cx="8869902" cy="5325978"/>
          </a:xfrm>
        </p:spPr>
        <p:txBody>
          <a:bodyPr>
            <a:normAutofit fontScale="85000" lnSpcReduction="20000"/>
          </a:bodyPr>
          <a:lstStyle/>
          <a:p>
            <a:pPr algn="l">
              <a:spcBef>
                <a:spcPts val="0"/>
              </a:spcBef>
            </a:pPr>
            <a:r>
              <a:rPr lang="ru-RU" cap="none" dirty="0" smtClean="0">
                <a:latin typeface="Times New Roman" panose="02020603050405020304" pitchFamily="18" charset="0"/>
                <a:cs typeface="Times New Roman" panose="02020603050405020304" pitchFamily="18" charset="0"/>
              </a:rPr>
              <a:t>            Кирилл </a:t>
            </a:r>
            <a:r>
              <a:rPr lang="ru-RU" cap="none" dirty="0" err="1">
                <a:latin typeface="Times New Roman" panose="02020603050405020304" pitchFamily="18" charset="0"/>
                <a:cs typeface="Times New Roman" panose="02020603050405020304" pitchFamily="18" charset="0"/>
              </a:rPr>
              <a:t>П</a:t>
            </a:r>
            <a:r>
              <a:rPr lang="ru-RU" cap="none" dirty="0" err="1" smtClean="0">
                <a:latin typeface="Times New Roman" panose="02020603050405020304" pitchFamily="18" charset="0"/>
                <a:cs typeface="Times New Roman" panose="02020603050405020304" pitchFamily="18" charset="0"/>
              </a:rPr>
              <a:t>рокофьевич</a:t>
            </a:r>
            <a:r>
              <a:rPr lang="ru-RU" cap="none" dirty="0" smtClean="0">
                <a:latin typeface="Times New Roman" panose="02020603050405020304" pitchFamily="18" charset="0"/>
                <a:cs typeface="Times New Roman" panose="02020603050405020304" pitchFamily="18" charset="0"/>
              </a:rPr>
              <a:t> Орловский родился 18 января 1895 года в деревне </a:t>
            </a:r>
            <a:r>
              <a:rPr lang="ru-RU" cap="none" dirty="0">
                <a:latin typeface="Times New Roman" panose="02020603050405020304" pitchFamily="18" charset="0"/>
                <a:cs typeface="Times New Roman" panose="02020603050405020304" pitchFamily="18" charset="0"/>
              </a:rPr>
              <a:t>М</a:t>
            </a:r>
            <a:r>
              <a:rPr lang="ru-RU" cap="none" dirty="0" smtClean="0">
                <a:latin typeface="Times New Roman" panose="02020603050405020304" pitchFamily="18" charset="0"/>
                <a:cs typeface="Times New Roman" panose="02020603050405020304" pitchFamily="18" charset="0"/>
              </a:rPr>
              <a:t>ышковичи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ировского р-на Могилевской обл. В семье крестьянина.</a:t>
            </a:r>
          </a:p>
          <a:p>
            <a:pPr algn="l">
              <a:spcBef>
                <a:spcPts val="0"/>
              </a:spcBef>
            </a:pPr>
            <a:r>
              <a:rPr lang="ru-RU" cap="none" dirty="0" smtClean="0">
                <a:latin typeface="Times New Roman" panose="02020603050405020304" pitchFamily="18" charset="0"/>
                <a:cs typeface="Times New Roman" panose="02020603050405020304" pitchFamily="18" charset="0"/>
              </a:rPr>
              <a:t>            В 1918 году был направлен на работу в ВЧК. В период с 1918 по 1925 год являлся организатором и командиром партизанских отрядов в тылу немецких оккупантов и на территории панской </a:t>
            </a:r>
            <a:r>
              <a:rPr lang="ru-RU" cap="none" dirty="0">
                <a:latin typeface="Times New Roman" panose="02020603050405020304" pitchFamily="18" charset="0"/>
                <a:cs typeface="Times New Roman" panose="02020603050405020304" pitchFamily="18" charset="0"/>
              </a:rPr>
              <a:t>П</a:t>
            </a:r>
            <a:r>
              <a:rPr lang="ru-RU" cap="none" dirty="0" smtClean="0">
                <a:latin typeface="Times New Roman" panose="02020603050405020304" pitchFamily="18" charset="0"/>
                <a:cs typeface="Times New Roman" panose="02020603050405020304" pitchFamily="18" charset="0"/>
              </a:rPr>
              <a:t>ольши.  В 1930 году окончил Коммунистический вуз национальных меньшинств Запада. Затем в течение пяти лет находился на негласной работе по линии особого отдела НКВД БССР.  В 1936-1937 годах выполнял специальные задания по линии советской внешней разведки во время войны с фашистами в </a:t>
            </a:r>
            <a:r>
              <a:rPr lang="ru-RU" cap="none" dirty="0">
                <a:latin typeface="Times New Roman" panose="02020603050405020304" pitchFamily="18" charset="0"/>
                <a:cs typeface="Times New Roman" panose="02020603050405020304" pitchFamily="18" charset="0"/>
              </a:rPr>
              <a:t>И</a:t>
            </a:r>
            <a:r>
              <a:rPr lang="ru-RU" cap="none" dirty="0" smtClean="0">
                <a:latin typeface="Times New Roman" panose="02020603050405020304" pitchFamily="18" charset="0"/>
                <a:cs typeface="Times New Roman" panose="02020603050405020304" pitchFamily="18" charset="0"/>
              </a:rPr>
              <a:t>спании. За боевые заслуги был награжден орденом Ленина. </a:t>
            </a:r>
          </a:p>
          <a:p>
            <a:pPr algn="l">
              <a:spcBef>
                <a:spcPts val="0"/>
              </a:spcBef>
            </a:pPr>
            <a:r>
              <a:rPr lang="ru-RU" cap="none" dirty="0" smtClean="0">
                <a:latin typeface="Times New Roman" panose="02020603050405020304" pitchFamily="18" charset="0"/>
                <a:cs typeface="Times New Roman" panose="02020603050405020304" pitchFamily="18" charset="0"/>
              </a:rPr>
              <a:t>            В период Великой </a:t>
            </a:r>
            <a:r>
              <a:rPr lang="ru-RU" cap="none" dirty="0">
                <a:latin typeface="Times New Roman" panose="02020603050405020304" pitchFamily="18" charset="0"/>
                <a:cs typeface="Times New Roman" panose="02020603050405020304" pitchFamily="18" charset="0"/>
              </a:rPr>
              <a:t>О</a:t>
            </a:r>
            <a:r>
              <a:rPr lang="ru-RU" cap="none" dirty="0" smtClean="0">
                <a:latin typeface="Times New Roman" panose="02020603050405020304" pitchFamily="18" charset="0"/>
                <a:cs typeface="Times New Roman" panose="02020603050405020304" pitchFamily="18" charset="0"/>
              </a:rPr>
              <a:t>течественной войны полковник Орловский командовал крупным партизанским отрядом особого назначения «Соколы», действовавшим на территории </a:t>
            </a:r>
            <a:r>
              <a:rPr lang="ru-RU" cap="none" dirty="0">
                <a:latin typeface="Times New Roman" panose="02020603050405020304" pitchFamily="18" charset="0"/>
                <a:cs typeface="Times New Roman" panose="02020603050405020304" pitchFamily="18" charset="0"/>
              </a:rPr>
              <a:t>Б</a:t>
            </a:r>
            <a:r>
              <a:rPr lang="ru-RU" cap="none" dirty="0" smtClean="0">
                <a:latin typeface="Times New Roman" panose="02020603050405020304" pitchFamily="18" charset="0"/>
                <a:cs typeface="Times New Roman" panose="02020603050405020304" pitchFamily="18" charset="0"/>
              </a:rPr>
              <a:t>елоруссии. Отряд участвовал во многих сражениях с немецко-фашистскими захватчиками, провел в тылу у немцев ряд успешных диверсий по уничтожению военно-промышленных объектов и крупных воинских эшелонов противника. В г. Барановичи партизаны отряда «Соколы» под руководством Орловского ликвидировали несколько видных гитлеровских военных чиновников и захватили важные военные документы.</a:t>
            </a:r>
          </a:p>
          <a:p>
            <a:pPr algn="l">
              <a:spcBef>
                <a:spcPts val="0"/>
              </a:spcBef>
            </a:pPr>
            <a:r>
              <a:rPr lang="ru-RU" cap="none" dirty="0" smtClean="0">
                <a:latin typeface="Times New Roman" panose="02020603050405020304" pitchFamily="18" charset="0"/>
                <a:cs typeface="Times New Roman" panose="02020603050405020304" pitchFamily="18" charset="0"/>
              </a:rPr>
              <a:t>            В одном из боев в августе 1943 года был тяжело ранен. Ему оторвало правую руку и сильно контузило, однако  он не прекращал руководить операцией, пока не вывел партизан в безопасное место.</a:t>
            </a:r>
          </a:p>
          <a:p>
            <a:pPr algn="l">
              <a:spcBef>
                <a:spcPts val="0"/>
              </a:spcBef>
            </a:pPr>
            <a:r>
              <a:rPr lang="ru-RU" i="1" cap="none" dirty="0" smtClean="0">
                <a:latin typeface="Times New Roman" panose="02020603050405020304" pitchFamily="18" charset="0"/>
                <a:cs typeface="Times New Roman" panose="02020603050405020304" pitchFamily="18" charset="0"/>
              </a:rPr>
              <a:t>            </a:t>
            </a:r>
            <a:r>
              <a:rPr lang="ru-RU" i="1" cap="none" dirty="0" smtClean="0">
                <a:solidFill>
                  <a:srgbClr val="FF0000"/>
                </a:solidFill>
                <a:latin typeface="Times New Roman" panose="02020603050405020304" pitchFamily="18" charset="0"/>
                <a:cs typeface="Times New Roman" panose="02020603050405020304" pitchFamily="18" charset="0"/>
              </a:rPr>
              <a:t>Указом президиума Верховного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овета СССР от 20 сентября 1943 года за образцовое выполнение боевых заданий командования в тылу немецко-фашистских войск и проявленные при этом отвагу и мужество </a:t>
            </a:r>
            <a:r>
              <a:rPr lang="ru-RU" i="1" cap="none" dirty="0" err="1">
                <a:solidFill>
                  <a:srgbClr val="FF0000"/>
                </a:solidFill>
                <a:latin typeface="Times New Roman" panose="02020603050405020304" pitchFamily="18" charset="0"/>
                <a:cs typeface="Times New Roman" panose="02020603050405020304" pitchFamily="18" charset="0"/>
              </a:rPr>
              <a:t>К</a:t>
            </a:r>
            <a:r>
              <a:rPr lang="ru-RU" i="1" cap="none" dirty="0" err="1" smtClean="0">
                <a:solidFill>
                  <a:srgbClr val="FF0000"/>
                </a:solidFill>
                <a:latin typeface="Times New Roman" panose="02020603050405020304" pitchFamily="18" charset="0"/>
                <a:cs typeface="Times New Roman" panose="02020603050405020304" pitchFamily="18" charset="0"/>
              </a:rPr>
              <a:t>.П.Орловский</a:t>
            </a:r>
            <a:r>
              <a:rPr lang="ru-RU" i="1" cap="none" dirty="0" smtClean="0">
                <a:solidFill>
                  <a:srgbClr val="FF0000"/>
                </a:solidFill>
                <a:latin typeface="Times New Roman" panose="02020603050405020304" pitchFamily="18" charset="0"/>
                <a:cs typeface="Times New Roman" panose="02020603050405020304" pitchFamily="18" charset="0"/>
              </a:rPr>
              <a:t> был удостоен звания Героя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dirty="0" smtClean="0">
                <a:solidFill>
                  <a:srgbClr val="FF0000"/>
                </a:solidFill>
                <a:latin typeface="Times New Roman" panose="02020603050405020304" pitchFamily="18" charset="0"/>
                <a:cs typeface="Times New Roman" panose="02020603050405020304" pitchFamily="18" charset="0"/>
              </a:rPr>
              <a:t>оюза. Боевые заслуги </a:t>
            </a:r>
            <a:r>
              <a:rPr lang="ru-RU" i="1" cap="none" dirty="0">
                <a:solidFill>
                  <a:srgbClr val="FF0000"/>
                </a:solidFill>
                <a:latin typeface="Times New Roman" panose="02020603050405020304" pitchFamily="18" charset="0"/>
                <a:cs typeface="Times New Roman" panose="02020603050405020304" pitchFamily="18" charset="0"/>
              </a:rPr>
              <a:t>К</a:t>
            </a:r>
            <a:r>
              <a:rPr lang="ru-RU" i="1" cap="none" dirty="0" smtClean="0">
                <a:solidFill>
                  <a:srgbClr val="FF0000"/>
                </a:solidFill>
                <a:latin typeface="Times New Roman" panose="02020603050405020304" pitchFamily="18" charset="0"/>
                <a:cs typeface="Times New Roman" panose="02020603050405020304" pitchFamily="18" charset="0"/>
              </a:rPr>
              <a:t>ирилла </a:t>
            </a:r>
            <a:r>
              <a:rPr lang="ru-RU" i="1" cap="none" dirty="0" err="1">
                <a:solidFill>
                  <a:srgbClr val="FF0000"/>
                </a:solidFill>
                <a:latin typeface="Times New Roman" panose="02020603050405020304" pitchFamily="18" charset="0"/>
                <a:cs typeface="Times New Roman" panose="02020603050405020304" pitchFamily="18" charset="0"/>
              </a:rPr>
              <a:t>П</a:t>
            </a:r>
            <a:r>
              <a:rPr lang="ru-RU" i="1" cap="none" dirty="0" err="1" smtClean="0">
                <a:solidFill>
                  <a:srgbClr val="FF0000"/>
                </a:solidFill>
                <a:latin typeface="Times New Roman" panose="02020603050405020304" pitchFamily="18" charset="0"/>
                <a:cs typeface="Times New Roman" panose="02020603050405020304" pitchFamily="18" charset="0"/>
              </a:rPr>
              <a:t>рокофьевича</a:t>
            </a:r>
            <a:r>
              <a:rPr lang="ru-RU" i="1" cap="none" dirty="0" smtClean="0">
                <a:solidFill>
                  <a:srgbClr val="FF0000"/>
                </a:solidFill>
                <a:latin typeface="Times New Roman" panose="02020603050405020304" pitchFamily="18" charset="0"/>
                <a:cs typeface="Times New Roman" panose="02020603050405020304" pitchFamily="18" charset="0"/>
              </a:rPr>
              <a:t> в Великой </a:t>
            </a:r>
            <a:r>
              <a:rPr lang="ru-RU" i="1" cap="none" dirty="0">
                <a:solidFill>
                  <a:srgbClr val="FF0000"/>
                </a:solidFill>
                <a:latin typeface="Times New Roman" panose="02020603050405020304" pitchFamily="18" charset="0"/>
                <a:cs typeface="Times New Roman" panose="02020603050405020304" pitchFamily="18" charset="0"/>
              </a:rPr>
              <a:t>О</a:t>
            </a:r>
            <a:r>
              <a:rPr lang="ru-RU" i="1" cap="none" dirty="0" smtClean="0">
                <a:solidFill>
                  <a:srgbClr val="FF0000"/>
                </a:solidFill>
                <a:latin typeface="Times New Roman" panose="02020603050405020304" pitchFamily="18" charset="0"/>
                <a:cs typeface="Times New Roman" panose="02020603050405020304" pitchFamily="18" charset="0"/>
              </a:rPr>
              <a:t>течественной войне были также отмечены четырьмя орденами Ленина</a:t>
            </a:r>
            <a:r>
              <a:rPr lang="ru-RU" i="1" cap="none" dirty="0">
                <a:solidFill>
                  <a:srgbClr val="FF0000"/>
                </a:solidFill>
                <a:latin typeface="Times New Roman" panose="02020603050405020304" pitchFamily="18" charset="0"/>
                <a:cs typeface="Times New Roman" panose="02020603050405020304" pitchFamily="18" charset="0"/>
              </a:rPr>
              <a:t> </a:t>
            </a:r>
            <a:r>
              <a:rPr lang="ru-RU" i="1" cap="none" dirty="0" smtClean="0">
                <a:solidFill>
                  <a:srgbClr val="FF0000"/>
                </a:solidFill>
                <a:latin typeface="Times New Roman" panose="02020603050405020304" pitchFamily="18" charset="0"/>
                <a:cs typeface="Times New Roman" panose="02020603050405020304" pitchFamily="18" charset="0"/>
              </a:rPr>
              <a:t>и другими наградами.</a:t>
            </a:r>
            <a:endParaRPr lang="ru-RU" cap="none" dirty="0" smtClean="0">
              <a:solidFill>
                <a:srgbClr val="FF0000"/>
              </a:solidFill>
              <a:latin typeface="Times New Roman" panose="02020603050405020304" pitchFamily="18" charset="0"/>
              <a:cs typeface="Times New Roman" panose="02020603050405020304" pitchFamily="18" charset="0"/>
            </a:endParaRPr>
          </a:p>
          <a:p>
            <a:pPr algn="l">
              <a:spcBef>
                <a:spcPts val="0"/>
              </a:spcBef>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4124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1631" y="251562"/>
            <a:ext cx="2124432" cy="2999638"/>
          </a:xfrm>
        </p:spPr>
      </p:pic>
      <p:sp>
        <p:nvSpPr>
          <p:cNvPr id="4" name="Текст 3"/>
          <p:cNvSpPr>
            <a:spLocks noGrp="1"/>
          </p:cNvSpPr>
          <p:nvPr>
            <p:ph type="body" sz="half" idx="2"/>
          </p:nvPr>
        </p:nvSpPr>
        <p:spPr>
          <a:xfrm>
            <a:off x="2296063" y="118533"/>
            <a:ext cx="9239993" cy="5998201"/>
          </a:xfrm>
        </p:spPr>
        <p:txBody>
          <a:bodyPr>
            <a:normAutofit fontScale="92500" lnSpcReduction="20000"/>
          </a:bodyPr>
          <a:lstStyle/>
          <a:p>
            <a:pPr algn="l">
              <a:lnSpc>
                <a:spcPct val="110000"/>
              </a:lnSpc>
              <a:spcBef>
                <a:spcPts val="0"/>
              </a:spcBef>
              <a:tabLst>
                <a:tab pos="7891463" algn="l"/>
              </a:tabLst>
            </a:pPr>
            <a:r>
              <a:rPr lang="ru-RU" cap="none" dirty="0" smtClean="0">
                <a:latin typeface="Times New Roman" panose="02020603050405020304" pitchFamily="18" charset="0"/>
                <a:cs typeface="Times New Roman" panose="02020603050405020304" pitchFamily="18" charset="0"/>
              </a:rPr>
              <a:t>          Николай </a:t>
            </a:r>
            <a:r>
              <a:rPr lang="ru-RU" cap="none" dirty="0">
                <a:latin typeface="Times New Roman" panose="02020603050405020304" pitchFamily="18" charset="0"/>
                <a:cs typeface="Times New Roman" panose="02020603050405020304" pitchFamily="18" charset="0"/>
              </a:rPr>
              <a:t>А</a:t>
            </a:r>
            <a:r>
              <a:rPr lang="ru-RU" cap="none" dirty="0" smtClean="0">
                <a:latin typeface="Times New Roman" panose="02020603050405020304" pitchFamily="18" charset="0"/>
                <a:cs typeface="Times New Roman" panose="02020603050405020304" pitchFamily="18" charset="0"/>
              </a:rPr>
              <a:t>рхипович </a:t>
            </a:r>
            <a:r>
              <a:rPr lang="ru-RU" cap="none" dirty="0" err="1">
                <a:latin typeface="Times New Roman" panose="02020603050405020304" pitchFamily="18" charset="0"/>
                <a:cs typeface="Times New Roman" panose="02020603050405020304" pitchFamily="18" charset="0"/>
              </a:rPr>
              <a:t>П</a:t>
            </a:r>
            <a:r>
              <a:rPr lang="ru-RU" cap="none" dirty="0" err="1" smtClean="0">
                <a:latin typeface="Times New Roman" panose="02020603050405020304" pitchFamily="18" charset="0"/>
                <a:cs typeface="Times New Roman" panose="02020603050405020304" pitchFamily="18" charset="0"/>
              </a:rPr>
              <a:t>рокопюк</a:t>
            </a:r>
            <a:r>
              <a:rPr lang="ru-RU" cap="none" dirty="0" smtClean="0">
                <a:latin typeface="Times New Roman" panose="02020603050405020304" pitchFamily="18" charset="0"/>
                <a:cs typeface="Times New Roman" panose="02020603050405020304" pitchFamily="18" charset="0"/>
              </a:rPr>
              <a:t> родился 7 июня 1902 года на Волыни, в с. </a:t>
            </a:r>
            <a:r>
              <a:rPr lang="ru-RU" cap="none" dirty="0" err="1" smtClean="0">
                <a:latin typeface="Times New Roman" panose="02020603050405020304" pitchFamily="18" charset="0"/>
                <a:cs typeface="Times New Roman" panose="02020603050405020304" pitchFamily="18" charset="0"/>
              </a:rPr>
              <a:t>Самчики</a:t>
            </a:r>
            <a:r>
              <a:rPr lang="ru-RU" cap="none" dirty="0" smtClean="0">
                <a:latin typeface="Times New Roman" panose="02020603050405020304" pitchFamily="18" charset="0"/>
                <a:cs typeface="Times New Roman" panose="02020603050405020304" pitchFamily="18" charset="0"/>
              </a:rPr>
              <a:t> Каменец-Подольской обл. Закончил шесть классов.</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шестнадцать лет добровольно вступает в вооруженную дружину сахарного завода. Сначала он оборонял завод, а в 1919 году участвовал в восстании против белополяков. Затем воевал в Красной армии, в 8-й </a:t>
            </a:r>
            <a:r>
              <a:rPr lang="ru-RU" cap="none" dirty="0" err="1" smtClean="0">
                <a:latin typeface="Times New Roman" panose="02020603050405020304" pitchFamily="18" charset="0"/>
                <a:cs typeface="Times New Roman" panose="02020603050405020304" pitchFamily="18" charset="0"/>
              </a:rPr>
              <a:t>Червоно</a:t>
            </a:r>
            <a:r>
              <a:rPr lang="ru-RU" cap="none" dirty="0" smtClean="0">
                <a:latin typeface="Times New Roman" panose="02020603050405020304" pitchFamily="18" charset="0"/>
                <a:cs typeface="Times New Roman" panose="02020603050405020304" pitchFamily="18" charset="0"/>
              </a:rPr>
              <a:t>-Казачьей дивизии.</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В 1921 году </a:t>
            </a:r>
            <a:r>
              <a:rPr lang="ru-RU" cap="none" dirty="0" err="1">
                <a:latin typeface="Times New Roman" panose="02020603050405020304" pitchFamily="18" charset="0"/>
                <a:cs typeface="Times New Roman" panose="02020603050405020304" pitchFamily="18" charset="0"/>
              </a:rPr>
              <a:t>Н</a:t>
            </a:r>
            <a:r>
              <a:rPr lang="ru-RU" cap="none" dirty="0" err="1" smtClean="0">
                <a:latin typeface="Times New Roman" panose="02020603050405020304" pitchFamily="18" charset="0"/>
                <a:cs typeface="Times New Roman" panose="02020603050405020304" pitchFamily="18" charset="0"/>
              </a:rPr>
              <a:t>.Прокопюка</a:t>
            </a:r>
            <a:r>
              <a:rPr lang="ru-RU" cap="none" dirty="0" smtClean="0">
                <a:latin typeface="Times New Roman" panose="02020603050405020304" pitchFamily="18" charset="0"/>
                <a:cs typeface="Times New Roman" panose="02020603050405020304" pitchFamily="18" charset="0"/>
              </a:rPr>
              <a:t> как опытного бойца направляют на работу в органы госбезопасности. Он становится сотрудником </a:t>
            </a:r>
            <a:r>
              <a:rPr lang="ru-RU" cap="none" dirty="0" err="1">
                <a:latin typeface="Times New Roman" panose="02020603050405020304" pitchFamily="18" charset="0"/>
                <a:cs typeface="Times New Roman" panose="02020603050405020304" pitchFamily="18" charset="0"/>
              </a:rPr>
              <a:t>Ш</a:t>
            </a:r>
            <a:r>
              <a:rPr lang="ru-RU" cap="none" dirty="0" err="1" smtClean="0">
                <a:latin typeface="Times New Roman" panose="02020603050405020304" pitchFamily="18" charset="0"/>
                <a:cs typeface="Times New Roman" panose="02020603050405020304" pitchFamily="18" charset="0"/>
              </a:rPr>
              <a:t>епетовского</a:t>
            </a:r>
            <a:r>
              <a:rPr lang="ru-RU" cap="none" dirty="0" smtClean="0">
                <a:latin typeface="Times New Roman" panose="02020603050405020304" pitchFamily="18" charset="0"/>
                <a:cs typeface="Times New Roman" panose="02020603050405020304" pitchFamily="18" charset="0"/>
              </a:rPr>
              <a:t> окружного отделения ГПУ.</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С 1935 года </a:t>
            </a:r>
            <a:r>
              <a:rPr lang="ru-RU" cap="none" dirty="0" err="1">
                <a:latin typeface="Times New Roman" panose="02020603050405020304" pitchFamily="18" charset="0"/>
                <a:cs typeface="Times New Roman" panose="02020603050405020304" pitchFamily="18" charset="0"/>
              </a:rPr>
              <a:t>П</a:t>
            </a:r>
            <a:r>
              <a:rPr lang="ru-RU" cap="none" dirty="0" err="1" smtClean="0">
                <a:latin typeface="Times New Roman" panose="02020603050405020304" pitchFamily="18" charset="0"/>
                <a:cs typeface="Times New Roman" panose="02020603050405020304" pitchFamily="18" charset="0"/>
              </a:rPr>
              <a:t>рокопюк</a:t>
            </a:r>
            <a:r>
              <a:rPr lang="ru-RU" cap="none" dirty="0" smtClean="0">
                <a:latin typeface="Times New Roman" panose="02020603050405020304" pitchFamily="18" charset="0"/>
                <a:cs typeface="Times New Roman" panose="02020603050405020304" pitchFamily="18" charset="0"/>
              </a:rPr>
              <a:t> - сотрудник советской внешней разведки. В 1937-1938 годах он принимал активное участие в борьбе против фашистского режима в </a:t>
            </a:r>
            <a:r>
              <a:rPr lang="ru-RU" cap="none" dirty="0">
                <a:latin typeface="Times New Roman" panose="02020603050405020304" pitchFamily="18" charset="0"/>
                <a:cs typeface="Times New Roman" panose="02020603050405020304" pitchFamily="18" charset="0"/>
              </a:rPr>
              <a:t>И</a:t>
            </a:r>
            <a:r>
              <a:rPr lang="ru-RU" cap="none" dirty="0" smtClean="0">
                <a:latin typeface="Times New Roman" panose="02020603050405020304" pitchFamily="18" charset="0"/>
                <a:cs typeface="Times New Roman" panose="02020603050405020304" pitchFamily="18" charset="0"/>
              </a:rPr>
              <a:t>спании, за что был награжден Орденом </a:t>
            </a:r>
            <a:r>
              <a:rPr lang="ru-RU" cap="none" dirty="0">
                <a:latin typeface="Times New Roman" panose="02020603050405020304" pitchFamily="18" charset="0"/>
                <a:cs typeface="Times New Roman" panose="02020603050405020304" pitchFamily="18" charset="0"/>
              </a:rPr>
              <a:t>К</a:t>
            </a:r>
            <a:r>
              <a:rPr lang="ru-RU" cap="none" dirty="0" smtClean="0">
                <a:latin typeface="Times New Roman" panose="02020603050405020304" pitchFamily="18" charset="0"/>
                <a:cs typeface="Times New Roman" panose="02020603050405020304" pitchFamily="18" charset="0"/>
              </a:rPr>
              <a:t>расного </a:t>
            </a:r>
            <a:r>
              <a:rPr lang="ru-RU" cap="none" dirty="0">
                <a:latin typeface="Times New Roman" panose="02020603050405020304" pitchFamily="18" charset="0"/>
                <a:cs typeface="Times New Roman" panose="02020603050405020304" pitchFamily="18" charset="0"/>
              </a:rPr>
              <a:t>З</a:t>
            </a:r>
            <a:r>
              <a:rPr lang="ru-RU" cap="none" dirty="0" smtClean="0">
                <a:latin typeface="Times New Roman" panose="02020603050405020304" pitchFamily="18" charset="0"/>
                <a:cs typeface="Times New Roman" panose="02020603050405020304" pitchFamily="18" charset="0"/>
              </a:rPr>
              <a:t>намени.</a:t>
            </a:r>
          </a:p>
          <a:p>
            <a:pPr algn="l">
              <a:lnSpc>
                <a:spcPct val="110000"/>
              </a:lnSpc>
              <a:spcBef>
                <a:spcPts val="0"/>
              </a:spcBef>
            </a:pPr>
            <a:r>
              <a:rPr lang="ru-RU" cap="none" dirty="0" smtClean="0">
                <a:latin typeface="Times New Roman" panose="02020603050405020304" pitchFamily="18" charset="0"/>
                <a:cs typeface="Times New Roman" panose="02020603050405020304" pitchFamily="18" charset="0"/>
              </a:rPr>
              <a:t>            В годы великой отечественной войны </a:t>
            </a:r>
            <a:r>
              <a:rPr lang="ru-RU" cap="none" dirty="0" err="1">
                <a:latin typeface="Times New Roman" panose="02020603050405020304" pitchFamily="18" charset="0"/>
                <a:cs typeface="Times New Roman" panose="02020603050405020304" pitchFamily="18" charset="0"/>
              </a:rPr>
              <a:t>П</a:t>
            </a:r>
            <a:r>
              <a:rPr lang="ru-RU" cap="none" dirty="0" err="1" smtClean="0">
                <a:latin typeface="Times New Roman" panose="02020603050405020304" pitchFamily="18" charset="0"/>
                <a:cs typeface="Times New Roman" panose="02020603050405020304" pitchFamily="18" charset="0"/>
              </a:rPr>
              <a:t>рокопюк</a:t>
            </a:r>
            <a:r>
              <a:rPr lang="ru-RU" cap="none" dirty="0" smtClean="0">
                <a:latin typeface="Times New Roman" panose="02020603050405020304" pitchFamily="18" charset="0"/>
                <a:cs typeface="Times New Roman" panose="02020603050405020304" pitchFamily="18" charset="0"/>
              </a:rPr>
              <a:t> находился в тылу немецко-фашистских оккупантов, был командиром партизанского отряда «охотники», действовавшего вначале в западных районах Киевской обл. А затем в </a:t>
            </a:r>
            <a:r>
              <a:rPr lang="ru-RU" cap="none" dirty="0" err="1">
                <a:latin typeface="Times New Roman" panose="02020603050405020304" pitchFamily="18" charset="0"/>
                <a:cs typeface="Times New Roman" panose="02020603050405020304" pitchFamily="18" charset="0"/>
              </a:rPr>
              <a:t>Ц</a:t>
            </a:r>
            <a:r>
              <a:rPr lang="ru-RU" cap="none" dirty="0" err="1" smtClean="0">
                <a:latin typeface="Times New Roman" panose="02020603050405020304" pitchFamily="18" charset="0"/>
                <a:cs typeface="Times New Roman" panose="02020603050405020304" pitchFamily="18" charset="0"/>
              </a:rPr>
              <a:t>уманьских</a:t>
            </a:r>
            <a:r>
              <a:rPr lang="ru-RU" cap="none" dirty="0" smtClean="0">
                <a:latin typeface="Times New Roman" panose="02020603050405020304" pitchFamily="18" charset="0"/>
                <a:cs typeface="Times New Roman" panose="02020603050405020304" pitchFamily="18" charset="0"/>
              </a:rPr>
              <a:t> лесах. Его отряд провел более двадцати боев с фашистскими карателями. Партизаны отряда уничтожили 21 эшелон с живой силой и военной техникой противника. Было выведено из строя 38 фашистских танков, захвачено много оружия и автомашин. Кроме того, по разведывательным данным отряда авиация дальнего действия Красной армии осуществила ряд воздушных налетов на военные объекты врага. Так, в частности, в ночь на 17 мая 1944 года по </a:t>
            </a:r>
            <a:r>
              <a:rPr lang="ru-RU" cap="none" dirty="0" err="1" smtClean="0">
                <a:latin typeface="Times New Roman" panose="02020603050405020304" pitchFamily="18" charset="0"/>
                <a:cs typeface="Times New Roman" panose="02020603050405020304" pitchFamily="18" charset="0"/>
              </a:rPr>
              <a:t>целенаводке</a:t>
            </a:r>
            <a:r>
              <a:rPr lang="ru-RU" cap="none" dirty="0" smtClean="0">
                <a:latin typeface="Times New Roman" panose="02020603050405020304" pitchFamily="18" charset="0"/>
                <a:cs typeface="Times New Roman" panose="02020603050405020304" pitchFamily="18" charset="0"/>
              </a:rPr>
              <a:t> партизан наша авиация нанесла бомбовый удар по скоплению эшелонов противника на станции </a:t>
            </a:r>
            <a:r>
              <a:rPr lang="ru-RU" cap="none" dirty="0" err="1">
                <a:latin typeface="Times New Roman" panose="02020603050405020304" pitchFamily="18" charset="0"/>
                <a:cs typeface="Times New Roman" panose="02020603050405020304" pitchFamily="18" charset="0"/>
              </a:rPr>
              <a:t>Х</a:t>
            </a:r>
            <a:r>
              <a:rPr lang="ru-RU" cap="none" dirty="0" err="1" smtClean="0">
                <a:latin typeface="Times New Roman" panose="02020603050405020304" pitchFamily="18" charset="0"/>
                <a:cs typeface="Times New Roman" panose="02020603050405020304" pitchFamily="18" charset="0"/>
              </a:rPr>
              <a:t>елм</a:t>
            </a:r>
            <a:r>
              <a:rPr lang="ru-RU" cap="none" dirty="0" smtClean="0">
                <a:latin typeface="Times New Roman" panose="02020603050405020304" pitchFamily="18" charset="0"/>
                <a:cs typeface="Times New Roman" panose="02020603050405020304" pitchFamily="18" charset="0"/>
              </a:rPr>
              <a:t>. </a:t>
            </a:r>
          </a:p>
          <a:p>
            <a:pPr algn="l">
              <a:lnSpc>
                <a:spcPct val="110000"/>
              </a:lnSpc>
              <a:spcBef>
                <a:spcPts val="0"/>
              </a:spcBef>
            </a:pPr>
            <a:r>
              <a:rPr lang="ru-RU" i="1" cap="none" dirty="0" smtClean="0">
                <a:latin typeface="Times New Roman" panose="02020603050405020304" pitchFamily="18" charset="0"/>
                <a:cs typeface="Times New Roman" panose="02020603050405020304" pitchFamily="18" charset="0"/>
              </a:rPr>
              <a:t>            </a:t>
            </a:r>
            <a:r>
              <a:rPr lang="ru-RU" i="1" cap="none" dirty="0" smtClean="0">
                <a:solidFill>
                  <a:srgbClr val="FF0000"/>
                </a:solidFill>
                <a:latin typeface="Times New Roman" panose="02020603050405020304" pitchFamily="18" charset="0"/>
                <a:cs typeface="Times New Roman" panose="02020603050405020304" pitchFamily="18" charset="0"/>
              </a:rPr>
              <a:t>В борьбе с немецко-фашистскими захватчиками </a:t>
            </a:r>
            <a:r>
              <a:rPr lang="ru-RU" i="1" cap="none" dirty="0" err="1">
                <a:solidFill>
                  <a:srgbClr val="FF0000"/>
                </a:solidFill>
                <a:latin typeface="Times New Roman" panose="02020603050405020304" pitchFamily="18" charset="0"/>
                <a:cs typeface="Times New Roman" panose="02020603050405020304" pitchFamily="18" charset="0"/>
              </a:rPr>
              <a:t>Н</a:t>
            </a:r>
            <a:r>
              <a:rPr lang="ru-RU" i="1" cap="none" dirty="0" err="1" smtClean="0">
                <a:solidFill>
                  <a:srgbClr val="FF0000"/>
                </a:solidFill>
                <a:latin typeface="Times New Roman" panose="02020603050405020304" pitchFamily="18" charset="0"/>
                <a:cs typeface="Times New Roman" panose="02020603050405020304" pitchFamily="18" charset="0"/>
              </a:rPr>
              <a:t>.А.Прокопюк</a:t>
            </a:r>
            <a:r>
              <a:rPr lang="ru-RU" i="1" cap="none" dirty="0" smtClean="0">
                <a:solidFill>
                  <a:srgbClr val="FF0000"/>
                </a:solidFill>
                <a:latin typeface="Times New Roman" panose="02020603050405020304" pitchFamily="18" charset="0"/>
                <a:cs typeface="Times New Roman" panose="02020603050405020304" pitchFamily="18" charset="0"/>
              </a:rPr>
              <a:t> проявил себя способным командиром, сочетающим высокое воинское мастерство, личное бесстрашие и волю к победе. За образцовое выполнение специальных заданий в тылу противника и проявленные при этом отвагу и героизм 5 ноября 1944 года ему было присвоено звание </a:t>
            </a:r>
            <a:r>
              <a:rPr lang="ru-RU" i="1" cap="none" smtClean="0">
                <a:solidFill>
                  <a:srgbClr val="FF0000"/>
                </a:solidFill>
                <a:latin typeface="Times New Roman" panose="02020603050405020304" pitchFamily="18" charset="0"/>
                <a:cs typeface="Times New Roman" panose="02020603050405020304" pitchFamily="18" charset="0"/>
              </a:rPr>
              <a:t>Героя </a:t>
            </a:r>
            <a:r>
              <a:rPr lang="ru-RU" i="1" cap="none">
                <a:solidFill>
                  <a:srgbClr val="FF0000"/>
                </a:solidFill>
                <a:latin typeface="Times New Roman" panose="02020603050405020304" pitchFamily="18" charset="0"/>
                <a:cs typeface="Times New Roman" panose="02020603050405020304" pitchFamily="18" charset="0"/>
              </a:rPr>
              <a:t>С</a:t>
            </a:r>
            <a:r>
              <a:rPr lang="ru-RU" i="1" cap="none" smtClean="0">
                <a:solidFill>
                  <a:srgbClr val="FF0000"/>
                </a:solidFill>
                <a:latin typeface="Times New Roman" panose="02020603050405020304" pitchFamily="18" charset="0"/>
                <a:cs typeface="Times New Roman" panose="02020603050405020304" pitchFamily="18" charset="0"/>
              </a:rPr>
              <a:t>оветского </a:t>
            </a:r>
            <a:r>
              <a:rPr lang="ru-RU" i="1" cap="none" dirty="0">
                <a:solidFill>
                  <a:srgbClr val="FF0000"/>
                </a:solidFill>
                <a:latin typeface="Times New Roman" panose="02020603050405020304" pitchFamily="18" charset="0"/>
                <a:cs typeface="Times New Roman" panose="02020603050405020304" pitchFamily="18" charset="0"/>
              </a:rPr>
              <a:t>С</a:t>
            </a:r>
            <a:r>
              <a:rPr lang="ru-RU" i="1" cap="none" smtClean="0">
                <a:solidFill>
                  <a:srgbClr val="FF0000"/>
                </a:solidFill>
                <a:latin typeface="Times New Roman" panose="02020603050405020304" pitchFamily="18" charset="0"/>
                <a:cs typeface="Times New Roman" panose="02020603050405020304" pitchFamily="18" charset="0"/>
              </a:rPr>
              <a:t>оюза</a:t>
            </a:r>
            <a:r>
              <a:rPr lang="ru-RU" i="1" cap="none" dirty="0" smtClean="0">
                <a:solidFill>
                  <a:srgbClr val="FF0000"/>
                </a:solidFill>
                <a:latin typeface="Times New Roman" panose="02020603050405020304" pitchFamily="18" charset="0"/>
                <a:cs typeface="Times New Roman" panose="02020603050405020304" pitchFamily="18" charset="0"/>
              </a:rPr>
              <a:t>.</a:t>
            </a:r>
            <a:endParaRPr lang="ru-RU" cap="none" dirty="0" smtClean="0">
              <a:solidFill>
                <a:srgbClr val="FF0000"/>
              </a:solidFill>
              <a:latin typeface="Times New Roman" panose="02020603050405020304" pitchFamily="18" charset="0"/>
              <a:cs typeface="Times New Roman" panose="02020603050405020304" pitchFamily="18" charset="0"/>
            </a:endParaRPr>
          </a:p>
          <a:p>
            <a:pPr algn="l">
              <a:lnSpc>
                <a:spcPct val="110000"/>
              </a:lnSpc>
              <a:spcBef>
                <a:spcPts val="0"/>
              </a:spcBef>
            </a:pPr>
            <a:endParaRPr lang="ru-RU" cap="none" dirty="0" smtClean="0">
              <a:latin typeface="Times New Roman" panose="02020603050405020304" pitchFamily="18" charset="0"/>
              <a:cs typeface="Times New Roman" panose="02020603050405020304" pitchFamily="18" charset="0"/>
            </a:endParaRPr>
          </a:p>
          <a:p>
            <a:pPr algn="l">
              <a:lnSpc>
                <a:spcPct val="110000"/>
              </a:lnSpc>
              <a:spcBef>
                <a:spcPts val="0"/>
              </a:spcBef>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19449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1387</TotalTime>
  <Words>486</Words>
  <Application>Microsoft Office PowerPoint</Application>
  <PresentationFormat>Широкоэкранный</PresentationFormat>
  <Paragraphs>89</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Impact</vt:lpstr>
      <vt:lpstr>Times New Roman</vt:lpstr>
      <vt:lpstr>Главное мероприятие</vt:lpstr>
      <vt:lpstr>Герои-разведчики  Великой отечественной войны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ИНТЕРНЕТ-ИСТОЧНИКИ:</vt:lpstr>
    </vt:vector>
  </TitlesOfParts>
  <Company>BSO.LOCAL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Герои-разведчики  Великой отечественной войны</dc:title>
  <dc:creator>Удинкан Виталий Борисович</dc:creator>
  <cp:lastModifiedBy>Удинкан Виталий Борисович</cp:lastModifiedBy>
  <cp:revision>51</cp:revision>
  <dcterms:created xsi:type="dcterms:W3CDTF">2022-09-14T00:28:40Z</dcterms:created>
  <dcterms:modified xsi:type="dcterms:W3CDTF">2022-09-20T22:11:39Z</dcterms:modified>
</cp:coreProperties>
</file>