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4" r:id="rId2"/>
    <p:sldId id="256" r:id="rId3"/>
    <p:sldId id="269" r:id="rId4"/>
    <p:sldId id="267" r:id="rId5"/>
    <p:sldId id="270" r:id="rId6"/>
    <p:sldId id="268" r:id="rId7"/>
    <p:sldId id="259" r:id="rId8"/>
    <p:sldId id="263" r:id="rId9"/>
    <p:sldId id="261" r:id="rId10"/>
    <p:sldId id="272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лнце 4"/>
          <p:cNvSpPr/>
          <p:nvPr/>
        </p:nvSpPr>
        <p:spPr>
          <a:xfrm>
            <a:off x="285720" y="0"/>
            <a:ext cx="8858280" cy="671514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43042" y="1857364"/>
            <a:ext cx="64294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3"/>
                </a:solidFill>
              </a:rPr>
              <a:t>Конфликт</a:t>
            </a:r>
            <a:r>
              <a:rPr lang="ru-RU" sz="4000" b="1" dirty="0" smtClean="0">
                <a:solidFill>
                  <a:schemeClr val="accent3"/>
                </a:solidFill>
              </a:rPr>
              <a:t> –</a:t>
            </a:r>
          </a:p>
          <a:p>
            <a:pPr algn="ctr"/>
            <a:r>
              <a:rPr lang="ru-RU" sz="4000" b="1" dirty="0" smtClean="0">
                <a:solidFill>
                  <a:schemeClr val="accent3"/>
                </a:solidFill>
              </a:rPr>
              <a:t> как социальный феномен </a:t>
            </a:r>
            <a:endParaRPr lang="ru-RU" sz="40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14065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Что такое </a:t>
            </a:r>
            <a:r>
              <a:rPr lang="ru-RU" smtClean="0">
                <a:solidFill>
                  <a:srgbClr val="FF6600"/>
                </a:solidFill>
              </a:rPr>
              <a:t>КОМПРОМИСС</a:t>
            </a:r>
            <a:r>
              <a:rPr lang="ru-RU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601913"/>
            <a:ext cx="7772400" cy="3530600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3600" b="1" smtClean="0">
                <a:solidFill>
                  <a:srgbClr val="FF33CC"/>
                </a:solidFill>
              </a:rPr>
              <a:t>Компромисс</a:t>
            </a:r>
            <a:r>
              <a:rPr lang="en-US" sz="3600" b="1" smtClean="0">
                <a:solidFill>
                  <a:srgbClr val="00FF00"/>
                </a:solidFill>
              </a:rPr>
              <a:t> </a:t>
            </a:r>
            <a:r>
              <a:rPr lang="en-US" sz="3600" b="1" smtClean="0">
                <a:solidFill>
                  <a:schemeClr val="folHlink"/>
                </a:solidFill>
              </a:rPr>
              <a:t>– это выход из </a:t>
            </a:r>
            <a:r>
              <a:rPr lang="ru-RU" sz="3600" b="1" smtClean="0">
                <a:solidFill>
                  <a:schemeClr val="folHlink"/>
                </a:solidFill>
              </a:rPr>
              <a:t>  </a:t>
            </a:r>
            <a:r>
              <a:rPr lang="en-US" sz="3600" b="1" smtClean="0">
                <a:solidFill>
                  <a:schemeClr val="folHlink"/>
                </a:solidFill>
              </a:rPr>
              <a:t>конфликта путем взаимовыгодных уступок.</a:t>
            </a:r>
            <a:r>
              <a:rPr lang="en-US" sz="3600" b="1" smtClean="0">
                <a:solidFill>
                  <a:srgbClr val="FFFF00"/>
                </a:solidFill>
              </a:rPr>
              <a:t> </a:t>
            </a:r>
          </a:p>
          <a:p>
            <a:pPr eaLnBrk="1" hangingPunct="1"/>
            <a:endParaRPr lang="ru-RU" sz="3600" b="1" smtClean="0">
              <a:solidFill>
                <a:srgbClr val="FFFF00"/>
              </a:solidFill>
            </a:endParaRPr>
          </a:p>
          <a:p>
            <a:pPr eaLnBrk="1" hangingPunct="1"/>
            <a:endParaRPr lang="ru-RU" b="1" smtClean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4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0" grpId="0"/>
      <p:bldP spid="11469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5610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3200" b="1" dirty="0" smtClean="0"/>
              <a:t>Такой </a:t>
            </a:r>
            <a:r>
              <a:rPr lang="ru-RU" sz="3200" b="1" dirty="0" err="1" smtClean="0"/>
              <a:t>четырехшаговый</a:t>
            </a:r>
            <a:r>
              <a:rPr lang="ru-RU" sz="3200" b="1" dirty="0" smtClean="0"/>
              <a:t> метод разрешения конфликта рекомендуется как наиболее эффективный способ преобразования конфликтного поведения в 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отношения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                сотрудничества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6286512" y="4071942"/>
            <a:ext cx="714380" cy="57150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6929454" y="5643578"/>
            <a:ext cx="714380" cy="57150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00"/>
                            </p:stCondLst>
                            <p:childTnLst>
                              <p:par>
                                <p:cTn id="3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00"/>
                            </p:stCondLst>
                            <p:childTnLst>
                              <p:par>
                                <p:cTn id="3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643182"/>
            <a:ext cx="7772400" cy="3643337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i="1" dirty="0" smtClean="0">
                <a:solidFill>
                  <a:srgbClr val="7030A0"/>
                </a:solidFill>
              </a:rPr>
              <a:t>Конфликты</a:t>
            </a:r>
            <a:r>
              <a:rPr lang="ru-RU" b="1" i="1" dirty="0" smtClean="0"/>
              <a:t> – это норма жизни.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Если в вашей жизни нет конфликтов, проверьте, если у вас пульс…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510540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4800" b="1" i="1" dirty="0" smtClean="0">
                <a:solidFill>
                  <a:srgbClr val="7030A0"/>
                </a:solidFill>
              </a:rPr>
              <a:t>Ч. </a:t>
            </a:r>
            <a:r>
              <a:rPr lang="ru-RU" sz="4800" b="1" i="1" dirty="0" err="1" smtClean="0">
                <a:solidFill>
                  <a:srgbClr val="7030A0"/>
                </a:solidFill>
              </a:rPr>
              <a:t>Ликсон</a:t>
            </a:r>
            <a:endParaRPr lang="ru-RU" sz="4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0" y="1000108"/>
            <a:ext cx="2928926" cy="4857784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/>
          <p:cNvSpPr/>
          <p:nvPr/>
        </p:nvSpPr>
        <p:spPr>
          <a:xfrm>
            <a:off x="6500826" y="1142984"/>
            <a:ext cx="2643174" cy="4786346"/>
          </a:xfrm>
          <a:prstGeom prst="lef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>
            <a:off x="2000232" y="642918"/>
            <a:ext cx="5072098" cy="5786478"/>
          </a:xfrm>
          <a:prstGeom prst="parallelogram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2844" y="3000372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партнер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0826" y="3071810"/>
            <a:ext cx="26431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партнер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4546" y="571480"/>
            <a:ext cx="5286412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</a:t>
            </a:r>
          </a:p>
          <a:p>
            <a:pPr>
              <a:lnSpc>
                <a:spcPts val="4320"/>
              </a:lnSpc>
            </a:pPr>
            <a:r>
              <a:rPr lang="ru-RU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</a:t>
            </a:r>
            <a:r>
              <a:rPr lang="ru-RU" sz="36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самоуправление,</a:t>
            </a:r>
          </a:p>
          <a:p>
            <a:pPr>
              <a:lnSpc>
                <a:spcPts val="4320"/>
              </a:lnSpc>
            </a:pPr>
            <a:endParaRPr lang="ru-RU" sz="3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ts val="4320"/>
              </a:lnSpc>
            </a:pPr>
            <a:r>
              <a:rPr lang="ru-RU" sz="36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ru-RU" sz="36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равноправие,</a:t>
            </a:r>
          </a:p>
          <a:p>
            <a:pPr>
              <a:lnSpc>
                <a:spcPts val="4320"/>
              </a:lnSpc>
            </a:pPr>
            <a:endParaRPr lang="ru-RU" sz="3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ts val="4320"/>
              </a:lnSpc>
            </a:pPr>
            <a:r>
              <a:rPr lang="ru-RU" sz="36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ru-RU" sz="36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равноценность</a:t>
            </a:r>
          </a:p>
          <a:p>
            <a:pPr>
              <a:lnSpc>
                <a:spcPts val="4320"/>
              </a:lnSpc>
            </a:pPr>
            <a:r>
              <a:rPr lang="ru-RU" sz="36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личностных </a:t>
            </a:r>
          </a:p>
          <a:p>
            <a:pPr>
              <a:lnSpc>
                <a:spcPts val="4320"/>
              </a:lnSpc>
            </a:pPr>
            <a:r>
              <a:rPr lang="ru-RU" sz="36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позиций,</a:t>
            </a:r>
          </a:p>
          <a:p>
            <a:pPr>
              <a:lnSpc>
                <a:spcPts val="4320"/>
              </a:lnSpc>
            </a:pPr>
            <a:endParaRPr lang="ru-RU" sz="36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ts val="4320"/>
              </a:lnSpc>
            </a:pPr>
            <a:r>
              <a:rPr lang="ru-RU" sz="36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взаимоуважение</a:t>
            </a:r>
            <a:endParaRPr lang="ru-RU" sz="36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000768"/>
            <a:ext cx="8183880" cy="4629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30352"/>
            <a:ext cx="8429684" cy="5184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 </a:t>
            </a:r>
            <a:r>
              <a:rPr lang="ru-RU" sz="3600" b="1" dirty="0" smtClean="0"/>
              <a:t>Чем </a:t>
            </a:r>
            <a:r>
              <a:rPr lang="ru-RU" sz="3600" b="1" dirty="0" smtClean="0">
                <a:solidFill>
                  <a:srgbClr val="7030A0"/>
                </a:solidFill>
              </a:rPr>
              <a:t>старше индивид</a:t>
            </a:r>
            <a:r>
              <a:rPr lang="ru-RU" sz="3600" b="1" dirty="0" smtClean="0"/>
              <a:t>, тем чаще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/>
              <a:t>проявляются объективные и субъективные противоречия, а значит и большая вероятность возникновения  </a:t>
            </a:r>
          </a:p>
          <a:p>
            <a:pPr>
              <a:buNone/>
            </a:pPr>
            <a:r>
              <a:rPr lang="ru-RU" sz="3600" b="1" dirty="0" smtClean="0"/>
              <a:t>           </a:t>
            </a:r>
            <a:r>
              <a:rPr lang="ru-RU" sz="6600" b="1" dirty="0" smtClean="0">
                <a:solidFill>
                  <a:srgbClr val="7030A0"/>
                </a:solidFill>
              </a:rPr>
              <a:t>конфликта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возникает конфликт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1316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folHlink"/>
                </a:solidFill>
              </a:rPr>
              <a:t>   </a:t>
            </a:r>
            <a:r>
              <a:rPr lang="ru-RU" sz="4000" b="1" dirty="0" smtClean="0">
                <a:solidFill>
                  <a:schemeClr val="folHlink"/>
                </a:solidFill>
              </a:rPr>
              <a:t>Для возникновения конфликта необходимо присутствие, как минимум, </a:t>
            </a:r>
            <a:r>
              <a:rPr lang="ru-RU" sz="4000" b="1" dirty="0" smtClean="0">
                <a:solidFill>
                  <a:srgbClr val="7030A0"/>
                </a:solidFill>
              </a:rPr>
              <a:t>двух точек зрения и предмет спора</a:t>
            </a:r>
            <a:r>
              <a:rPr lang="ru-RU" sz="4000" b="1" dirty="0" smtClean="0">
                <a:solidFill>
                  <a:schemeClr val="folHlink"/>
                </a:solidFill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30352"/>
            <a:ext cx="8286808" cy="5827606"/>
          </a:xfrm>
          <a:noFill/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 Конфликт</a:t>
            </a:r>
            <a:r>
              <a:rPr lang="ru-RU" sz="3600" b="1" dirty="0" smtClean="0">
                <a:solidFill>
                  <a:srgbClr val="7030A0"/>
                </a:solidFill>
              </a:rPr>
              <a:t> не всегда и не обязательно приводит к разрушению.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 Конфликт- 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это не обязательно плохо!</a:t>
            </a:r>
          </a:p>
          <a:p>
            <a:pPr>
              <a:buNone/>
            </a:pPr>
            <a:r>
              <a:rPr lang="ru-RU" b="1" dirty="0" smtClean="0"/>
              <a:t>  </a:t>
            </a:r>
            <a:r>
              <a:rPr lang="ru-RU" sz="3500" b="1" dirty="0" smtClean="0"/>
              <a:t>Конфликт</a:t>
            </a:r>
            <a:r>
              <a:rPr lang="ru-RU" b="1" dirty="0" smtClean="0"/>
              <a:t> – это</a:t>
            </a:r>
          </a:p>
          <a:p>
            <a:pPr>
              <a:buNone/>
            </a:pPr>
            <a:r>
              <a:rPr lang="ru-RU" b="1" dirty="0" smtClean="0"/>
              <a:t>           </a:t>
            </a:r>
            <a:r>
              <a:rPr lang="ru-RU" sz="3200" b="1" dirty="0" smtClean="0">
                <a:solidFill>
                  <a:srgbClr val="7030A0"/>
                </a:solidFill>
              </a:rPr>
              <a:t>изменение,</a:t>
            </a:r>
            <a:r>
              <a:rPr lang="ru-RU" sz="3500" b="1" dirty="0" smtClean="0"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r>
              <a:rPr lang="ru-RU" b="1" dirty="0" smtClean="0"/>
              <a:t>			      </a:t>
            </a:r>
            <a:r>
              <a:rPr lang="ru-RU" sz="3600" b="1" dirty="0" smtClean="0">
                <a:solidFill>
                  <a:srgbClr val="7030A0"/>
                </a:solidFill>
              </a:rPr>
              <a:t>адаптация,</a:t>
            </a:r>
            <a:r>
              <a:rPr lang="ru-RU" sz="3200" b="1" dirty="0" smtClean="0"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r>
              <a:rPr lang="ru-RU" b="1" dirty="0" smtClean="0"/>
              <a:t>					 </a:t>
            </a:r>
            <a:r>
              <a:rPr lang="ru-RU" sz="4000" b="1" dirty="0" smtClean="0">
                <a:solidFill>
                  <a:srgbClr val="7030A0"/>
                </a:solidFill>
              </a:rPr>
              <a:t>выживание.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1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5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5016"/>
            <a:ext cx="8183880" cy="7658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>Стадии конфликта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52"/>
            <a:ext cx="8229600" cy="5429288"/>
          </a:xfrm>
        </p:spPr>
        <p:txBody>
          <a:bodyPr>
            <a:normAutofit lnSpcReduction="10000"/>
          </a:bodyPr>
          <a:lstStyle/>
          <a:p>
            <a:endParaRPr lang="ru-RU" b="1" dirty="0" smtClean="0"/>
          </a:p>
          <a:p>
            <a:pPr>
              <a:buFont typeface="Wingdings" pitchFamily="2" charset="2"/>
              <a:buChar char="Ø"/>
            </a:pPr>
            <a:r>
              <a:rPr lang="ru-RU" sz="4000" b="1" dirty="0" err="1" smtClean="0">
                <a:solidFill>
                  <a:srgbClr val="7030A0"/>
                </a:solidFill>
              </a:rPr>
              <a:t>Предконфликтная</a:t>
            </a:r>
            <a:r>
              <a:rPr lang="ru-RU" b="1" dirty="0" smtClean="0"/>
              <a:t> стадия – это период, в течение которого накапливаются противоречия.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7030A0"/>
                </a:solidFill>
              </a:rPr>
              <a:t>Конфликтная</a:t>
            </a:r>
            <a:r>
              <a:rPr lang="ru-RU" b="1" dirty="0" smtClean="0"/>
              <a:t> стадия – это совокупность определенных действий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err="1" smtClean="0">
                <a:solidFill>
                  <a:srgbClr val="7030A0"/>
                </a:solidFill>
              </a:rPr>
              <a:t>Послеконфликтная</a:t>
            </a:r>
            <a:r>
              <a:rPr lang="ru-RU" b="1" dirty="0" smtClean="0"/>
              <a:t> стадия-  принимаются меры для окончательной стабилизации ситуации.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4929198"/>
            <a:ext cx="9144000" cy="1687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</a:t>
            </a:r>
          </a:p>
          <a:p>
            <a:pPr>
              <a:lnSpc>
                <a:spcPts val="4320"/>
              </a:lnSpc>
            </a:pPr>
            <a:r>
              <a:rPr lang="ru-RU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</a:t>
            </a:r>
          </a:p>
          <a:p>
            <a:pPr>
              <a:lnSpc>
                <a:spcPts val="4320"/>
              </a:lnSpc>
            </a:pPr>
            <a:r>
              <a:rPr lang="ru-RU" sz="2800" b="1" i="1" dirty="0" smtClean="0">
                <a:solidFill>
                  <a:srgbClr val="7030A0"/>
                </a:solidFill>
                <a:latin typeface="+mj-lt"/>
                <a:ea typeface="Arial Unicode MS" pitchFamily="34" charset="-128"/>
                <a:cs typeface="Arial" pitchFamily="34" charset="0"/>
              </a:rPr>
              <a:t>Последствия </a:t>
            </a:r>
            <a:r>
              <a:rPr lang="ru-RU" sz="3200" b="1" i="1" dirty="0" smtClean="0">
                <a:solidFill>
                  <a:srgbClr val="7030A0"/>
                </a:solidFill>
                <a:latin typeface="+mj-lt"/>
                <a:ea typeface="Arial Unicode MS" pitchFamily="34" charset="-128"/>
                <a:cs typeface="Arial" pitchFamily="34" charset="0"/>
              </a:rPr>
              <a:t>социальных конфликтов</a:t>
            </a:r>
            <a:endParaRPr lang="ru-RU" sz="3200" b="1" i="1" dirty="0">
              <a:solidFill>
                <a:srgbClr val="7030A0"/>
              </a:solidFill>
              <a:latin typeface="+mj-lt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10" name="Круглая лента лицом вверх 9"/>
          <p:cNvSpPr/>
          <p:nvPr/>
        </p:nvSpPr>
        <p:spPr>
          <a:xfrm>
            <a:off x="357158" y="642918"/>
            <a:ext cx="4572032" cy="5072098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руглая лента лицом вниз 14"/>
          <p:cNvSpPr/>
          <p:nvPr/>
        </p:nvSpPr>
        <p:spPr>
          <a:xfrm>
            <a:off x="4214810" y="1000108"/>
            <a:ext cx="4500594" cy="5072098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28596" y="1285860"/>
            <a:ext cx="435771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    </a:t>
            </a:r>
            <a:r>
              <a:rPr lang="ru-RU" sz="3600" b="1" dirty="0" err="1" smtClean="0">
                <a:solidFill>
                  <a:srgbClr val="7030A0"/>
                </a:solidFill>
              </a:rPr>
              <a:t>Дез</a:t>
            </a:r>
            <a:endParaRPr lang="ru-RU" sz="3600" b="1" dirty="0" smtClean="0">
              <a:solidFill>
                <a:srgbClr val="7030A0"/>
              </a:solidFill>
            </a:endParaRPr>
          </a:p>
          <a:p>
            <a:r>
              <a:rPr lang="ru-RU" sz="3600" b="1" dirty="0" smtClean="0">
                <a:solidFill>
                  <a:srgbClr val="7030A0"/>
                </a:solidFill>
              </a:rPr>
              <a:t>интегративные </a:t>
            </a:r>
            <a:r>
              <a:rPr lang="ru-RU" sz="3200" b="1" dirty="0" smtClean="0"/>
              <a:t>- ожесточают, разрушают партнерские </a:t>
            </a:r>
          </a:p>
          <a:p>
            <a:r>
              <a:rPr lang="ru-RU" sz="3200" b="1" dirty="0" smtClean="0"/>
              <a:t>отношения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500562" y="2285992"/>
            <a:ext cx="42862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Интегративные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  </a:t>
            </a:r>
            <a:r>
              <a:rPr lang="ru-RU" sz="2800" dirty="0" smtClean="0"/>
              <a:t>     </a:t>
            </a:r>
            <a:r>
              <a:rPr lang="ru-RU" sz="3200" b="1" dirty="0" smtClean="0"/>
              <a:t>-разрешают </a:t>
            </a:r>
          </a:p>
          <a:p>
            <a:r>
              <a:rPr lang="ru-RU" sz="3200" b="1" dirty="0" smtClean="0"/>
              <a:t>        проблемы, </a:t>
            </a:r>
          </a:p>
          <a:p>
            <a:r>
              <a:rPr lang="ru-RU" sz="3200" b="1" dirty="0" smtClean="0"/>
              <a:t>       усиливают</a:t>
            </a:r>
          </a:p>
          <a:p>
            <a:r>
              <a:rPr lang="ru-RU" sz="3200" b="1" dirty="0" smtClean="0"/>
              <a:t>     сплоченность</a:t>
            </a:r>
          </a:p>
          <a:p>
            <a:r>
              <a:rPr lang="ru-RU" sz="3200" b="1" dirty="0" smtClean="0"/>
              <a:t>           семьи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00042"/>
            <a:ext cx="9001156" cy="564360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Признается тактика</a:t>
            </a:r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sz="3900" b="1" dirty="0" smtClean="0">
                <a:solidFill>
                  <a:srgbClr val="7030A0"/>
                </a:solidFill>
              </a:rPr>
              <a:t>взаимного выигрыша </a:t>
            </a:r>
            <a:r>
              <a:rPr lang="ru-RU" sz="2400" b="1" dirty="0" smtClean="0"/>
              <a:t>( 4 шага)</a:t>
            </a: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/>
              <a:t>1.</a:t>
            </a:r>
            <a:r>
              <a:rPr lang="ru-RU" dirty="0" smtClean="0"/>
              <a:t> </a:t>
            </a:r>
            <a:r>
              <a:rPr lang="ru-RU" b="1" dirty="0" smtClean="0"/>
              <a:t>Необходимо выделить специальное время для разговора.</a:t>
            </a:r>
          </a:p>
          <a:p>
            <a:pPr>
              <a:buNone/>
            </a:pPr>
            <a:r>
              <a:rPr lang="ru-RU" b="1" dirty="0" smtClean="0"/>
              <a:t>2. Следует обеспечить благоприятную обстановку на весь период проведения встречи.</a:t>
            </a:r>
          </a:p>
          <a:p>
            <a:pPr>
              <a:buNone/>
            </a:pPr>
            <a:r>
              <a:rPr lang="ru-RU" b="1" dirty="0" smtClean="0"/>
              <a:t>3. Соблюдение основных правила</a:t>
            </a:r>
          </a:p>
          <a:p>
            <a:pPr>
              <a:buNone/>
            </a:pPr>
            <a:r>
              <a:rPr lang="ru-RU" b="1" dirty="0" smtClean="0"/>
              <a:t>    ведения беседы;</a:t>
            </a:r>
          </a:p>
          <a:p>
            <a:pPr>
              <a:buNone/>
            </a:pPr>
            <a:r>
              <a:rPr lang="ru-RU" b="1" dirty="0" smtClean="0"/>
              <a:t>4. Заключение «Мирного договора»</a:t>
            </a:r>
          </a:p>
          <a:p>
            <a:pPr>
              <a:buNone/>
            </a:pPr>
            <a:r>
              <a:rPr lang="ru-RU" b="1" dirty="0" smtClean="0"/>
              <a:t>   Для того, чтобы договор был прочным, он должен быть   </a:t>
            </a:r>
            <a:r>
              <a:rPr lang="ru-RU" sz="3900" b="1" dirty="0" smtClean="0">
                <a:solidFill>
                  <a:srgbClr val="7030A0"/>
                </a:solidFill>
              </a:rPr>
              <a:t>взаимовыгодным</a:t>
            </a:r>
            <a:endParaRPr lang="ru-RU" sz="3900" b="1" dirty="0">
              <a:solidFill>
                <a:srgbClr val="7030A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643578"/>
            <a:ext cx="8183880" cy="1071570"/>
          </a:xfrm>
        </p:spPr>
        <p:txBody>
          <a:bodyPr/>
          <a:lstStyle/>
          <a:p>
            <a:pPr algn="ctr"/>
            <a:r>
              <a:rPr lang="ru-RU" dirty="0" smtClean="0"/>
              <a:t>Разрешение конфликта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298</TotalTime>
  <Words>245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Слайд 1</vt:lpstr>
      <vt:lpstr>   Конфликты – это норма жизни. Если в вашей жизни нет конфликтов, проверьте, если у вас пульс…    </vt:lpstr>
      <vt:lpstr>Слайд 3</vt:lpstr>
      <vt:lpstr>Слайд 4</vt:lpstr>
      <vt:lpstr>Как возникает конфликт</vt:lpstr>
      <vt:lpstr>Слайд 6</vt:lpstr>
      <vt:lpstr>                 Стадии конфликта </vt:lpstr>
      <vt:lpstr>Слайд 8</vt:lpstr>
      <vt:lpstr>Разрешение конфликта</vt:lpstr>
      <vt:lpstr>Что такое КОМПРОМИСС?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Конфликты – это норма жизни. Если в вашей жизни нет конфликтов, проверьте, если у вас пульс…</dc:title>
  <dc:creator>1</dc:creator>
  <cp:lastModifiedBy>Марина</cp:lastModifiedBy>
  <cp:revision>31</cp:revision>
  <dcterms:created xsi:type="dcterms:W3CDTF">2011-03-12T02:32:21Z</dcterms:created>
  <dcterms:modified xsi:type="dcterms:W3CDTF">2022-09-30T03:00:13Z</dcterms:modified>
</cp:coreProperties>
</file>