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0000"/>
    <a:srgbClr val="CCCC00"/>
    <a:srgbClr val="FFCCFF"/>
    <a:srgbClr val="A50021"/>
    <a:srgbClr val="CC66FF"/>
    <a:srgbClr val="FF7C80"/>
    <a:srgbClr val="660066"/>
    <a:srgbClr val="FF9900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569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2904" y="-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3.wdp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microsoft.com/office/2007/relationships/hdphoto" Target="../media/hdphoto16.wdp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5.wdp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99455" y="2037738"/>
            <a:ext cx="5150224" cy="187660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Первый урок математики </a:t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 6 классе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8477" y="3981330"/>
            <a:ext cx="3603009" cy="48587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026" name="Picture 2" descr="http://1.bp.blogspot.com/-9qirx31M0Zc/VkXf5nl4ThI/AAAAAAAAC-c/D5unUyzukm8/s1600/kartinki--na-temu-matematika-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b="95751" l="7492" r="97611" t="8357">
                        <a14:foregroundMark x1="16069" x2="22693" y1="47592" y2="53824"/>
                        <a14:foregroundMark x1="12378" x2="21607" y1="76912" y2="77904"/>
                        <a14:foregroundMark x1="31379" x2="38219" y1="82720" y2="70963"/>
                        <a14:foregroundMark x1="31379" x2="37676" y1="87535" y2="74788"/>
                        <a14:foregroundMark x1="29316" x2="34311" y1="87960" y2="91643"/>
                        <a14:foregroundMark x1="12378" x2="21390" y1="82436" y2="83711"/>
                        <a14:foregroundMark x1="52986" x2="60695" y1="77904" y2="77195"/>
                        <a14:foregroundMark x1="50054" x2="58849" y1="83711" y2="80595"/>
                        <a14:foregroundMark x1="62215" x2="65147" y1="81303" y2="80595"/>
                        <a14:foregroundMark x1="71227" x2="79153" y1="71671" y2="65864"/>
                        <a14:foregroundMark x1="69598" x2="77850" y1="71671" y2="71671"/>
                        <a14:foregroundMark x1="71770" x2="79696" y1="65156" y2="63739"/>
                        <a14:foregroundMark x1="70901" x2="77850" y1="75212" y2="74504"/>
                        <a14:foregroundMark x1="25624" x2="30619" y1="56516" y2="52125"/>
                        <a14:foregroundMark x1="69055" x2="78284" y1="72805" y2="72096"/>
                        <a14:foregroundMark x1="69381" x2="79370" y1="74788" y2="72805"/>
                        <a14:foregroundMark x1="84148" x2="89142" y1="68272" y2="69972"/>
                        <a14:foregroundMark x1="65147" x2="67535" y1="84844" y2="94051"/>
                        <a14:foregroundMark x1="67210" x2="70901" y1="84419" y2="94759"/>
                        <a14:foregroundMark x1="61672" x2="71227" y1="82011" y2="76487"/>
                        <a14:foregroundMark x1="63084" x2="70467" y1="80312" y2="76204"/>
                        <a14:foregroundMark x1="68078" x2="69381" y1="20397" y2="24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" b="79"/>
          <a:stretch/>
        </p:blipFill>
        <p:spPr bwMode="auto">
          <a:xfrm>
            <a:off x="879929" y="2101033"/>
            <a:ext cx="3569241" cy="265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knizhka-malishka.ru/wp-content/uploads/2019/02/Malysh_i_Karlson_Astrid_Lindgren_CHitajte_onlajn_s_kartinkami-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100000" t="0">
                        <a14:foregroundMark x1="19600" x2="48800" y1="5272" y2="6260"/>
                        <a14:foregroundMark x1="44400" x2="48000" y1="24053" y2="17133"/>
                        <a14:foregroundMark x1="84000" x2="88000" y1="25700" y2="30313"/>
                        <a14:foregroundMark x1="76000" x2="80000" y1="4942" y2="6260"/>
                        <a14:foregroundMark x1="81200" x2="83200" y1="6590" y2="4613"/>
                        <a14:foregroundMark x1="83200" x2="85600" y1="7249" y2="6590"/>
                        <a14:foregroundMark x1="13200" x2="26400" y1="58320" y2="46787"/>
                        <a14:foregroundMark x1="23200" x2="19200" y1="68534" y2="86985"/>
                        <a14:foregroundMark x1="27200" x2="34000" y1="70840" y2="85338"/>
                        <a14:foregroundMark x1="80400" x2="92400" y1="85008" y2="81054"/>
                        <a14:foregroundMark x1="6000" x2="29200" y1="90280" y2="94234"/>
                        <a14:foregroundMark x1="50800" x2="58400" y1="91269" y2="90280"/>
                        <a14:foregroundMark x1="40400" x2="48000" y1="93904" y2="942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5582" y="2652432"/>
            <a:ext cx="3193576" cy="387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zabavnik.club/wp-content/uploads/freken_bok_4_1910460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b="100000" l="3540" r="95702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-1" y="651892"/>
            <a:ext cx="2483893" cy="426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1692321" y="174220"/>
            <a:ext cx="2715905" cy="1176908"/>
          </a:xfrm>
          <a:prstGeom prst="cloudCallout">
            <a:avLst>
              <a:gd name="adj1" fmla="val -60875"/>
              <a:gd name="adj2" fmla="val 49392"/>
            </a:avLst>
          </a:prstGeom>
          <a:ln>
            <a:solidFill>
              <a:srgbClr val="66006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anose="020B0504020000000003" pitchFamily="34" charset="0"/>
              </a:rPr>
              <a:t>Решите задачу: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892" y="1596394"/>
            <a:ext cx="51997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Script" panose="020B0504020000000003" pitchFamily="34" charset="0"/>
              </a:rPr>
              <a:t>Фрекен Бок сварила 35 л варенья. За 2 дня </a:t>
            </a:r>
            <a:r>
              <a:rPr lang="ru-RU" sz="2000" dirty="0" err="1" smtClean="0">
                <a:latin typeface="Segoe Script" panose="020B0504020000000003" pitchFamily="34" charset="0"/>
              </a:rPr>
              <a:t>Карлсон</a:t>
            </a:r>
            <a:r>
              <a:rPr lang="ru-RU" sz="2000" dirty="0" smtClean="0">
                <a:latin typeface="Segoe Script" panose="020B0504020000000003" pitchFamily="34" charset="0"/>
              </a:rPr>
              <a:t> съел 60% всего варенья. Сколько литров варенья осталось у Фрекен Бок?</a:t>
            </a:r>
            <a:endParaRPr lang="ru-RU" sz="2000" dirty="0"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0687" y="3207224"/>
            <a:ext cx="1951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660066"/>
                </a:solidFill>
                <a:latin typeface="Segoe Script" panose="020B0504020000000003" pitchFamily="34" charset="0"/>
              </a:rPr>
              <a:t>Проверь</a:t>
            </a:r>
            <a:r>
              <a:rPr lang="ru-RU" sz="2000" b="1" dirty="0" smtClean="0">
                <a:latin typeface="Segoe Script" panose="020B0504020000000003" pitchFamily="34" charset="0"/>
              </a:rPr>
              <a:t> </a:t>
            </a:r>
            <a:r>
              <a:rPr lang="ru-RU" sz="2000" b="1" dirty="0" smtClean="0">
                <a:solidFill>
                  <a:srgbClr val="FF7C80"/>
                </a:solidFill>
                <a:latin typeface="Segoe Script" panose="020B0504020000000003" pitchFamily="34" charset="0"/>
              </a:rPr>
              <a:t>себя:</a:t>
            </a:r>
            <a:endParaRPr lang="ru-RU" sz="2000" b="1" dirty="0">
              <a:solidFill>
                <a:srgbClr val="FF7C80"/>
              </a:solidFill>
              <a:latin typeface="Segoe Script" panose="020B05040200000000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2321" y="3607334"/>
            <a:ext cx="5036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35÷100×60 = 21 (л) – варенья съел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</a:t>
            </a:r>
            <a:r>
              <a:rPr lang="ru-RU" dirty="0" err="1" smtClean="0"/>
              <a:t>Карлсон</a:t>
            </a:r>
            <a:r>
              <a:rPr lang="ru-RU" dirty="0" smtClean="0"/>
              <a:t> </a:t>
            </a:r>
          </a:p>
          <a:p>
            <a:r>
              <a:rPr lang="ru-RU" dirty="0" smtClean="0"/>
              <a:t>2)   35-21 = 14 (л) – варенья осталось у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Фрекен Бок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084392" y="4836449"/>
            <a:ext cx="2251881" cy="996246"/>
          </a:xfrm>
          <a:prstGeom prst="cloudCallout">
            <a:avLst>
              <a:gd name="adj1" fmla="val 78081"/>
              <a:gd name="adj2" fmla="val -9385"/>
            </a:avLst>
          </a:prstGeom>
          <a:ln>
            <a:solidFill>
              <a:srgbClr val="FF7C8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Segoe Script" panose="020B0504020000000003" pitchFamily="34" charset="0"/>
              </a:rPr>
              <a:t>Отлично</a:t>
            </a:r>
            <a:endParaRPr lang="ru-RU" b="1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198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uaua.info/pictures_ckfinder/images/0_70516_1d3bd913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4370"/>
            <a:ext cx="3739487" cy="325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mir-skazok.net/wp-content/uploads/2012/02/14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b="86707" l="3442" r="99618" t="4834">
                        <a14:foregroundMark x1="9943" x2="25430" y1="51208" y2="55740"/>
                        <a14:foregroundMark x1="4207" x2="12237" y1="42296" y2="49849"/>
                        <a14:foregroundMark x1="12237" x2="12811" y1="49849" y2="53172"/>
                        <a14:foregroundMark x1="23136" x2="35182" y1="30060" y2="35196"/>
                        <a14:foregroundMark x1="18547" x2="30593" y1="44864" y2="47281"/>
                        <a14:foregroundMark x1="43977" x2="52772" y1="46375" y2="490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814112" y="4653887"/>
            <a:ext cx="2803218" cy="220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3166281" y="218364"/>
            <a:ext cx="2647831" cy="1282890"/>
          </a:xfrm>
          <a:prstGeom prst="cloudCallout">
            <a:avLst>
              <a:gd name="adj1" fmla="val -61037"/>
              <a:gd name="adj2" fmla="val 1143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anose="020B0504020000000003" pitchFamily="34" charset="0"/>
              </a:rPr>
              <a:t>Решите задачу: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4770" y="2191324"/>
            <a:ext cx="4107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</a:rPr>
              <a:t>Мыши стащили из улова кота Леопольда 14 лещей, что составило 28 % всего улова. Сколько всего рыб поймал кот Леопольд?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5057" y="3668652"/>
            <a:ext cx="2088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Проверь</a:t>
            </a:r>
            <a:r>
              <a:rPr lang="ru-RU" sz="2000" b="1" dirty="0" smtClean="0">
                <a:latin typeface="Segoe Script" panose="020B0504020000000003" pitchFamily="34" charset="0"/>
              </a:rPr>
              <a:t> </a:t>
            </a:r>
            <a:r>
              <a:rPr lang="ru-RU" sz="2000" b="1" dirty="0" smtClean="0">
                <a:solidFill>
                  <a:srgbClr val="CC66FF"/>
                </a:solidFill>
                <a:latin typeface="Segoe Script" panose="020B0504020000000003" pitchFamily="34" charset="0"/>
              </a:rPr>
              <a:t>себя:</a:t>
            </a:r>
            <a:endParaRPr lang="ru-RU" sz="2000" b="1" dirty="0">
              <a:solidFill>
                <a:srgbClr val="CC66FF"/>
              </a:solidFill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2197" y="4068762"/>
            <a:ext cx="3766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Script" panose="020B0504020000000003" pitchFamily="34" charset="0"/>
              </a:rPr>
              <a:t>14÷28×100 = 50 (рыб) – поймал кот Леопольд</a:t>
            </a:r>
            <a:endParaRPr lang="ru-RU" sz="2000" dirty="0">
              <a:latin typeface="Segoe Script" panose="020B0504020000000003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2688609" y="4872251"/>
            <a:ext cx="2292824" cy="1146412"/>
          </a:xfrm>
          <a:prstGeom prst="cloudCallout">
            <a:avLst>
              <a:gd name="adj1" fmla="val 81578"/>
              <a:gd name="adj2" fmla="val -11959"/>
            </a:avLst>
          </a:prstGeom>
          <a:ln>
            <a:solidFill>
              <a:srgbClr val="CC66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Segoe Script" panose="020B0504020000000003" pitchFamily="34" charset="0"/>
              </a:rPr>
              <a:t>Отлично</a:t>
            </a:r>
            <a:endParaRPr lang="ru-RU" b="1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8163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playcast.ru/uploads/2016/11/25/206425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9183"/>
            <a:ext cx="4312693" cy="35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g-fotki.yandex.ru/get/6719/213642225.18a/0_deef4_bd18bd02_XXX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 flipH="1">
            <a:off x="4582082" y="3739487"/>
            <a:ext cx="4111541" cy="311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3903260" y="204717"/>
            <a:ext cx="3889611" cy="1663236"/>
          </a:xfrm>
          <a:prstGeom prst="cloudCallout">
            <a:avLst>
              <a:gd name="adj1" fmla="val -60596"/>
              <a:gd name="adj2" fmla="val 29283"/>
            </a:avLst>
          </a:prstGeom>
          <a:ln>
            <a:solidFill>
              <a:srgbClr val="A50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Segoe Script" panose="020B0504020000000003" pitchFamily="34" charset="0"/>
              </a:rPr>
              <a:t>Вспомните понятие среднего арифметического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3" name="Выноска-облако 2"/>
          <p:cNvSpPr/>
          <p:nvPr/>
        </p:nvSpPr>
        <p:spPr>
          <a:xfrm>
            <a:off x="491319" y="3261818"/>
            <a:ext cx="4462818" cy="2647666"/>
          </a:xfrm>
          <a:prstGeom prst="cloudCallout">
            <a:avLst>
              <a:gd name="adj1" fmla="val 58323"/>
              <a:gd name="adj2" fmla="val 29231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solidFill>
              <a:srgbClr val="A5002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Segoe Script" panose="020B0504020000000003" pitchFamily="34" charset="0"/>
              </a:rPr>
              <a:t>Средним арифметическим нескольких чисел называется частное от деления суммы этих чисел на их количество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148919" y="612359"/>
            <a:ext cx="3643952" cy="1364776"/>
          </a:xfrm>
          <a:prstGeom prst="cloudCallout">
            <a:avLst>
              <a:gd name="adj1" fmla="val -67650"/>
              <a:gd name="adj2" fmla="val 14500"/>
            </a:avLst>
          </a:prstGeom>
          <a:ln>
            <a:solidFill>
              <a:srgbClr val="CC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Segoe Script" panose="020B0504020000000003" pitchFamily="34" charset="0"/>
              </a:rPr>
              <a:t>Найдите среднее арифметическое чисел 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6683" y="2435707"/>
            <a:ext cx="4653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dirty="0" smtClean="0">
                <a:latin typeface="Segoe Script" panose="020B0504020000000003" pitchFamily="34" charset="0"/>
              </a:rPr>
              <a:t>23,4; 18,7; 19,6; 20,8; 21,5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1048560" y="4818063"/>
            <a:ext cx="2922167" cy="1405718"/>
          </a:xfrm>
          <a:prstGeom prst="cloudCallout">
            <a:avLst>
              <a:gd name="adj1" fmla="val 86316"/>
              <a:gd name="adj2" fmla="val -2222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(23,4+18,7+19,6++20,8+21,5)÷5=</a:t>
            </a:r>
          </a:p>
          <a:p>
            <a:pPr algn="ctr"/>
            <a:r>
              <a:rPr lang="ru-RU" dirty="0" smtClean="0"/>
              <a:t>=20,8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4148919" y="612359"/>
            <a:ext cx="3643952" cy="1364776"/>
          </a:xfrm>
          <a:prstGeom prst="cloudCallout">
            <a:avLst>
              <a:gd name="adj1" fmla="val -67650"/>
              <a:gd name="adj2" fmla="val 14500"/>
            </a:avLst>
          </a:prstGeom>
          <a:ln>
            <a:solidFill>
              <a:srgbClr val="CC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Segoe Script" panose="020B0504020000000003" pitchFamily="34" charset="0"/>
              </a:rPr>
              <a:t>Решите задачу: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5677" y="2439416"/>
            <a:ext cx="4587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</a:rPr>
              <a:t>Среднее арифметическое четырёх чисел равно 2,1, а среднее арифметическое трёх других чисел равно 2,8. Найдите среднее арифметическое этих семи чисел.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1048559" y="4818063"/>
            <a:ext cx="2922167" cy="1405718"/>
          </a:xfrm>
          <a:prstGeom prst="cloudCallout">
            <a:avLst>
              <a:gd name="adj1" fmla="val 86316"/>
              <a:gd name="adj2" fmla="val -2222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(2,1×4+2,8×3)÷7==2,4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5776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6" presetClass="exit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6" grpId="0" animBg="1"/>
      <p:bldP spid="6" grpId="1" animBg="1"/>
      <p:bldP spid="7" grpId="0"/>
      <p:bldP spid="7" grpId="1"/>
      <p:bldP spid="8" grpId="0" animBg="1"/>
      <p:bldP spid="8" grpId="1" animBg="1"/>
      <p:bldP spid="9" grpId="0" animBg="1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710376/65f6592e-0d8f-4221-94dd-51fb20fabe90/s12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53670" y1="69000" x2="56651" y2="89833"/>
                        <a14:foregroundMark x1="57110" y1="54000" x2="58028" y2="68000"/>
                        <a14:foregroundMark x1="42661" y1="73833" x2="42661" y2="64500"/>
                        <a14:foregroundMark x1="52523" y1="36000" x2="62615" y2="50167"/>
                        <a14:foregroundMark x1="68807" y1="33500" x2="69495" y2="42500"/>
                        <a14:foregroundMark x1="81651" y1="74000" x2="89679" y2="92667"/>
                        <a14:foregroundMark x1="40596" y1="2667" x2="44954" y2="3500"/>
                        <a14:foregroundMark x1="42890" y1="1667" x2="47248" y2="2167"/>
                        <a14:foregroundMark x1="40596" y1="1833" x2="41055" y2="4333"/>
                        <a14:foregroundMark x1="46560" y1="1667" x2="47936" y2="5000"/>
                        <a14:foregroundMark x1="36239" y1="10000" x2="31651" y2="20000"/>
                        <a14:foregroundMark x1="49083" y1="13167" x2="50917" y2="23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2556"/>
            <a:ext cx="2327049" cy="320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ruchka.me/image/cache/data/PaintByNumber/ca/ca0d95cd-cf94-11e3-9b31-0022640bebf0_40c88af1-cf95-11e3-9b31-0022640bebf0-600x600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>
                        <a14:foregroundMark x1="15333" y1="21833" x2="20333" y2="22000"/>
                        <a14:foregroundMark x1="14833" y1="64500" x2="19667" y2="66167"/>
                        <a14:foregroundMark x1="54500" y1="64833" x2="59500" y2="87500"/>
                        <a14:foregroundMark x1="46333" y1="68667" x2="49167" y2="75500"/>
                        <a14:foregroundMark x1="50000" y1="64833" x2="55500" y2="60333"/>
                        <a14:foregroundMark x1="50000" y1="63833" x2="55167" y2="60333"/>
                        <a14:foregroundMark x1="79333" y1="45667" x2="77833" y2="62000"/>
                        <a14:foregroundMark x1="89667" y1="49333" x2="93833" y2="49333"/>
                        <a14:foregroundMark x1="85333" y1="57667" x2="82500" y2="70333"/>
                        <a14:foregroundMark x1="49167" y1="83167" x2="51167" y2="89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3028" y="0"/>
            <a:ext cx="3347472" cy="3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cstor.nn2.ru/userfiles/data/ufiles/1/36/78/3367804.Leopol-d_i_mis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0620" y="265200"/>
            <a:ext cx="2212973" cy="281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7290" y="3082272"/>
            <a:ext cx="4421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accent1"/>
                  </a:solidFill>
                </a:ln>
                <a:solidFill>
                  <a:srgbClr val="0000CC"/>
                </a:solidFill>
                <a:effectLst>
                  <a:reflection blurRad="6350" stA="60000" endA="900" endPos="58000" dir="5400000" sy="-100000" algn="bl" rotWithShape="0"/>
                </a:effectLst>
                <a:latin typeface="Segoe Script" panose="020B0504020000000003" pitchFamily="34" charset="0"/>
              </a:rPr>
              <a:t>На этом наше путешествие в удивительный мир «</a:t>
            </a:r>
            <a:r>
              <a:rPr lang="ru-RU" sz="2000" dirty="0" err="1" smtClean="0">
                <a:ln>
                  <a:solidFill>
                    <a:schemeClr val="accent1"/>
                  </a:solidFill>
                </a:ln>
                <a:solidFill>
                  <a:srgbClr val="0000CC"/>
                </a:solidFill>
                <a:effectLst>
                  <a:reflection blurRad="6350" stA="60000" endA="900" endPos="58000" dir="5400000" sy="-100000" algn="bl" rotWithShape="0"/>
                </a:effectLst>
                <a:latin typeface="Segoe Script" panose="020B0504020000000003" pitchFamily="34" charset="0"/>
              </a:rPr>
              <a:t>Союзмультфильма</a:t>
            </a:r>
            <a:r>
              <a:rPr lang="ru-RU" sz="2000" dirty="0" smtClean="0">
                <a:ln>
                  <a:solidFill>
                    <a:schemeClr val="accent1"/>
                  </a:solidFill>
                </a:ln>
                <a:solidFill>
                  <a:srgbClr val="0000CC"/>
                </a:solidFill>
                <a:effectLst>
                  <a:reflection blurRad="6350" stA="60000" endA="900" endPos="58000" dir="5400000" sy="-100000" algn="bl" rotWithShape="0"/>
                </a:effectLst>
                <a:latin typeface="Segoe Script" panose="020B0504020000000003" pitchFamily="34" charset="0"/>
              </a:rPr>
              <a:t>» подошло к концу!</a:t>
            </a:r>
          </a:p>
          <a:p>
            <a:pPr algn="ctr"/>
            <a:r>
              <a:rPr lang="ru-RU" sz="2000" dirty="0" smtClean="0">
                <a:ln>
                  <a:solidFill>
                    <a:schemeClr val="accent1"/>
                  </a:solidFill>
                </a:ln>
                <a:solidFill>
                  <a:srgbClr val="0000CC"/>
                </a:solidFill>
                <a:effectLst>
                  <a:reflection blurRad="6350" stA="60000" endA="900" endPos="58000" dir="5400000" sy="-100000" algn="bl" rotWithShape="0"/>
                </a:effectLst>
                <a:latin typeface="Segoe Script" panose="020B0504020000000003" pitchFamily="34" charset="0"/>
              </a:rPr>
              <a:t>Успехов в новом учебном году!</a:t>
            </a:r>
            <a:endParaRPr lang="ru-RU" sz="2000" dirty="0">
              <a:ln>
                <a:solidFill>
                  <a:schemeClr val="accent1"/>
                </a:solidFill>
              </a:ln>
              <a:solidFill>
                <a:srgbClr val="0000CC"/>
              </a:solidFill>
              <a:effectLst>
                <a:reflection blurRad="6350" stA="60000" endA="900" endPos="58000" dir="5400000" sy="-100000" algn="bl" rotWithShape="0"/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715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684" y="413169"/>
            <a:ext cx="7137779" cy="79580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Мы сегодня отправляемся в путешествие по стране «</a:t>
            </a:r>
            <a:r>
              <a:rPr lang="ru-RU" sz="28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Союзмультфильм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»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6537" y="1365618"/>
            <a:ext cx="6182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А сопровождать нас будут главные герои:</a:t>
            </a:r>
            <a:endParaRPr lang="ru-RU" sz="20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050" name="Picture 2" descr="http://i.mycdn.me/i?r=AzEPZsRbOZEKgBhR0XGMT1Rk3voDuSLShF5ieWrNPaNv1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99271">
                        <a14:foregroundMark x1="9063" y1="14844" x2="21563" y2="11406"/>
                        <a14:foregroundMark x1="9063" y1="17813" x2="14063" y2="26563"/>
                        <a14:foregroundMark x1="76771" y1="12344" x2="88542" y2="17500"/>
                        <a14:foregroundMark x1="31875" y1="54844" x2="35938" y2="51719"/>
                        <a14:foregroundMark x1="50104" y1="38750" x2="52708" y2="38125"/>
                        <a14:foregroundMark x1="70313" y1="55156" x2="78229" y2="56563"/>
                        <a14:foregroundMark x1="88750" y1="55469" x2="88125" y2="83281"/>
                        <a14:foregroundMark x1="91563" y1="54531" x2="91146" y2="72969"/>
                        <a14:foregroundMark x1="91146" y1="73906" x2="99271" y2="83906"/>
                        <a14:foregroundMark x1="81875" y1="60313" x2="86250" y2="62344"/>
                        <a14:foregroundMark x1="84688" y1="55469" x2="86875" y2="60000"/>
                        <a14:foregroundMark x1="83854" y1="52031" x2="87917" y2="55156"/>
                        <a14:foregroundMark x1="83646" y1="54531" x2="87083" y2="56563"/>
                        <a14:foregroundMark x1="73958" y1="47813" x2="82500" y2="37500"/>
                        <a14:foregroundMark x1="20417" y1="58125" x2="26042" y2="54844"/>
                        <a14:foregroundMark x1="23438" y1="58125" x2="26667" y2="56094"/>
                        <a14:foregroundMark x1="22604" y1="59062" x2="23438" y2="60938"/>
                        <a14:foregroundMark x1="30104" y1="96094" x2="33333" y2="93594"/>
                        <a14:foregroundMark x1="11458" y1="70625" x2="16146" y2="77188"/>
                        <a14:foregroundMark x1="1146" y1="70000" x2="4167" y2="75781"/>
                        <a14:foregroundMark x1="14063" y1="61250" x2="16563" y2="626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1785" y="1893220"/>
            <a:ext cx="6147221" cy="40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736x/2e/67/a0/2e67a0cd22179634db1f4c9583700b4e--childhood-hum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99864" t="0">
                        <a14:foregroundMark x1="42449" x2="42041" y1="33540" y2="50559"/>
                        <a14:foregroundMark x1="45714" x2="51973" y1="42112" y2="42360"/>
                        <a14:foregroundMark x1="56735" x2="57959" y1="33913" y2="41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011" y="1558380"/>
            <a:ext cx="1714988" cy="187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573206" y="207252"/>
            <a:ext cx="3616657" cy="1351128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4636" y="682761"/>
            <a:ext cx="2913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Вычислите устно: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24376" y="1558380"/>
            <a:ext cx="184244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18+0,2=</a:t>
            </a:r>
          </a:p>
          <a:p>
            <a:endParaRPr lang="ru-RU" dirty="0"/>
          </a:p>
          <a:p>
            <a:r>
              <a:rPr lang="ru-RU" dirty="0" smtClean="0"/>
              <a:t>0,06+34=</a:t>
            </a:r>
          </a:p>
          <a:p>
            <a:endParaRPr lang="ru-RU" dirty="0"/>
          </a:p>
          <a:p>
            <a:r>
              <a:rPr lang="ru-RU" dirty="0" smtClean="0"/>
              <a:t>1-0,8=</a:t>
            </a:r>
          </a:p>
          <a:p>
            <a:endParaRPr lang="ru-RU" dirty="0"/>
          </a:p>
          <a:p>
            <a:r>
              <a:rPr lang="ru-RU" dirty="0" smtClean="0"/>
              <a:t>0,2×6=</a:t>
            </a:r>
          </a:p>
          <a:p>
            <a:endParaRPr lang="ru-RU" dirty="0"/>
          </a:p>
          <a:p>
            <a:r>
              <a:rPr lang="ru-RU" dirty="0" smtClean="0"/>
              <a:t>3,6÷2=</a:t>
            </a:r>
          </a:p>
          <a:p>
            <a:endParaRPr lang="ru-RU" dirty="0"/>
          </a:p>
          <a:p>
            <a:r>
              <a:rPr lang="ru-RU" dirty="0" smtClean="0"/>
              <a:t>4×2,5=</a:t>
            </a:r>
          </a:p>
          <a:p>
            <a:endParaRPr lang="ru-RU" dirty="0"/>
          </a:p>
          <a:p>
            <a:r>
              <a:rPr lang="ru-RU" dirty="0" smtClean="0"/>
              <a:t>8,7÷10=</a:t>
            </a:r>
          </a:p>
          <a:p>
            <a:endParaRPr lang="ru-RU" dirty="0"/>
          </a:p>
          <a:p>
            <a:r>
              <a:rPr lang="ru-RU" dirty="0" smtClean="0"/>
              <a:t>1,57+3,3=</a:t>
            </a:r>
          </a:p>
          <a:p>
            <a:endParaRPr lang="ru-RU" dirty="0"/>
          </a:p>
          <a:p>
            <a:r>
              <a:rPr lang="ru-RU" dirty="0" smtClean="0"/>
              <a:t>0,3-0,03=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85188" y="1558380"/>
            <a:ext cx="184244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0,74×1000=</a:t>
            </a:r>
          </a:p>
          <a:p>
            <a:endParaRPr lang="ru-RU" dirty="0" smtClean="0"/>
          </a:p>
          <a:p>
            <a:r>
              <a:rPr lang="ru-RU" dirty="0" smtClean="0"/>
              <a:t>2,3÷0,1=</a:t>
            </a:r>
          </a:p>
          <a:p>
            <a:endParaRPr lang="ru-RU" dirty="0"/>
          </a:p>
          <a:p>
            <a:r>
              <a:rPr lang="ru-RU" dirty="0" smtClean="0"/>
              <a:t>0,2×50=</a:t>
            </a:r>
          </a:p>
          <a:p>
            <a:endParaRPr lang="ru-RU" dirty="0"/>
          </a:p>
          <a:p>
            <a:r>
              <a:rPr lang="ru-RU" dirty="0" smtClean="0"/>
              <a:t>8÷0,4=</a:t>
            </a:r>
          </a:p>
          <a:p>
            <a:endParaRPr lang="ru-RU" dirty="0"/>
          </a:p>
          <a:p>
            <a:r>
              <a:rPr lang="ru-RU" dirty="0" smtClean="0"/>
              <a:t>4,03+2,1=</a:t>
            </a:r>
          </a:p>
          <a:p>
            <a:endParaRPr lang="ru-RU" dirty="0"/>
          </a:p>
          <a:p>
            <a:r>
              <a:rPr lang="ru-RU" dirty="0" smtClean="0"/>
              <a:t>0,8-0,05=</a:t>
            </a:r>
          </a:p>
          <a:p>
            <a:endParaRPr lang="ru-RU" dirty="0"/>
          </a:p>
          <a:p>
            <a:r>
              <a:rPr lang="ru-RU" dirty="0" smtClean="0"/>
              <a:t>15,2+8=</a:t>
            </a:r>
          </a:p>
          <a:p>
            <a:endParaRPr lang="ru-RU" dirty="0"/>
          </a:p>
          <a:p>
            <a:r>
              <a:rPr lang="ru-RU" dirty="0" smtClean="0"/>
              <a:t>227×0,01=</a:t>
            </a:r>
          </a:p>
          <a:p>
            <a:endParaRPr lang="ru-RU" dirty="0"/>
          </a:p>
          <a:p>
            <a:r>
              <a:rPr lang="ru-RU" dirty="0" smtClean="0"/>
              <a:t>10÷0,05=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2945598" y="1558380"/>
            <a:ext cx="905345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18,2</a:t>
            </a:r>
            <a:endParaRPr lang="ru-RU" sz="1600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3058191" y="2090642"/>
            <a:ext cx="1026997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34,06</a:t>
            </a:r>
            <a:endParaRPr lang="ru-RU" sz="1600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2885300" y="2652475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0,2</a:t>
            </a:r>
            <a:endParaRPr lang="ru-RU" sz="1600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3185528" y="5354732"/>
            <a:ext cx="899659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4,87</a:t>
            </a:r>
            <a:endParaRPr lang="ru-RU" sz="1600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5056453" y="4827019"/>
            <a:ext cx="871182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23,2</a:t>
            </a:r>
            <a:endParaRPr lang="ru-RU" sz="1600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2945598" y="4827019"/>
            <a:ext cx="892833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0,87</a:t>
            </a:r>
            <a:endParaRPr lang="ru-RU" sz="1600" dirty="0"/>
          </a:p>
        </p:txBody>
      </p:sp>
      <p:sp>
        <p:nvSpPr>
          <p:cNvPr id="15" name="Выноска-облако 14"/>
          <p:cNvSpPr/>
          <p:nvPr/>
        </p:nvSpPr>
        <p:spPr>
          <a:xfrm>
            <a:off x="5162158" y="4272010"/>
            <a:ext cx="833651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0,75</a:t>
            </a:r>
            <a:endParaRPr lang="ru-RU" sz="1600" dirty="0"/>
          </a:p>
        </p:txBody>
      </p:sp>
      <p:sp>
        <p:nvSpPr>
          <p:cNvPr id="16" name="Выноска-облако 15"/>
          <p:cNvSpPr/>
          <p:nvPr/>
        </p:nvSpPr>
        <p:spPr>
          <a:xfrm>
            <a:off x="2851181" y="4272010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17" name="Выноска-облако 16"/>
          <p:cNvSpPr/>
          <p:nvPr/>
        </p:nvSpPr>
        <p:spPr>
          <a:xfrm>
            <a:off x="5299881" y="3649509"/>
            <a:ext cx="882598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6,13</a:t>
            </a:r>
            <a:endParaRPr lang="ru-RU" sz="1600" dirty="0"/>
          </a:p>
        </p:txBody>
      </p:sp>
      <p:sp>
        <p:nvSpPr>
          <p:cNvPr id="18" name="Выноска-облако 17"/>
          <p:cNvSpPr/>
          <p:nvPr/>
        </p:nvSpPr>
        <p:spPr>
          <a:xfrm>
            <a:off x="2813628" y="3755588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1,8</a:t>
            </a:r>
            <a:endParaRPr lang="ru-RU" sz="1600" dirty="0"/>
          </a:p>
        </p:txBody>
      </p:sp>
      <p:sp>
        <p:nvSpPr>
          <p:cNvPr id="19" name="Выноска-облако 18"/>
          <p:cNvSpPr/>
          <p:nvPr/>
        </p:nvSpPr>
        <p:spPr>
          <a:xfrm>
            <a:off x="4945039" y="3184478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20</a:t>
            </a:r>
            <a:endParaRPr lang="ru-RU" sz="1600" dirty="0"/>
          </a:p>
        </p:txBody>
      </p:sp>
      <p:sp>
        <p:nvSpPr>
          <p:cNvPr id="20" name="Выноска-облако 19"/>
          <p:cNvSpPr/>
          <p:nvPr/>
        </p:nvSpPr>
        <p:spPr>
          <a:xfrm>
            <a:off x="5041689" y="2652475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10</a:t>
            </a:r>
            <a:endParaRPr lang="ru-RU" sz="1600" dirty="0"/>
          </a:p>
        </p:txBody>
      </p:sp>
      <p:sp>
        <p:nvSpPr>
          <p:cNvPr id="21" name="Выноска-облако 20"/>
          <p:cNvSpPr/>
          <p:nvPr/>
        </p:nvSpPr>
        <p:spPr>
          <a:xfrm>
            <a:off x="2860279" y="3184478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1,2</a:t>
            </a:r>
            <a:endParaRPr lang="ru-RU" sz="1600" dirty="0"/>
          </a:p>
        </p:txBody>
      </p:sp>
      <p:sp>
        <p:nvSpPr>
          <p:cNvPr id="22" name="Выноска-облако 21"/>
          <p:cNvSpPr/>
          <p:nvPr/>
        </p:nvSpPr>
        <p:spPr>
          <a:xfrm>
            <a:off x="5109842" y="2090642"/>
            <a:ext cx="885968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0,23</a:t>
            </a:r>
            <a:endParaRPr lang="ru-RU" sz="1600" dirty="0"/>
          </a:p>
        </p:txBody>
      </p:sp>
      <p:sp>
        <p:nvSpPr>
          <p:cNvPr id="23" name="Выноска-облако 22"/>
          <p:cNvSpPr/>
          <p:nvPr/>
        </p:nvSpPr>
        <p:spPr>
          <a:xfrm>
            <a:off x="5402239" y="1558380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740</a:t>
            </a:r>
            <a:endParaRPr lang="ru-RU" sz="1600" dirty="0"/>
          </a:p>
        </p:txBody>
      </p:sp>
      <p:sp>
        <p:nvSpPr>
          <p:cNvPr id="24" name="Выноска-облако 23"/>
          <p:cNvSpPr/>
          <p:nvPr/>
        </p:nvSpPr>
        <p:spPr>
          <a:xfrm>
            <a:off x="5299881" y="5354732"/>
            <a:ext cx="882598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2,27</a:t>
            </a:r>
            <a:endParaRPr lang="ru-RU" sz="1600" dirty="0"/>
          </a:p>
        </p:txBody>
      </p:sp>
      <p:sp>
        <p:nvSpPr>
          <p:cNvPr id="25" name="Выноска-облако 24"/>
          <p:cNvSpPr/>
          <p:nvPr/>
        </p:nvSpPr>
        <p:spPr>
          <a:xfrm>
            <a:off x="5215570" y="5952796"/>
            <a:ext cx="780240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200</a:t>
            </a:r>
            <a:endParaRPr lang="ru-RU" sz="1600" dirty="0"/>
          </a:p>
        </p:txBody>
      </p:sp>
      <p:sp>
        <p:nvSpPr>
          <p:cNvPr id="26" name="Выноска-облако 25"/>
          <p:cNvSpPr/>
          <p:nvPr/>
        </p:nvSpPr>
        <p:spPr>
          <a:xfrm>
            <a:off x="3070703" y="5952796"/>
            <a:ext cx="900796" cy="406898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0,27</a:t>
            </a:r>
            <a:endParaRPr lang="ru-RU" sz="1600" dirty="0"/>
          </a:p>
        </p:txBody>
      </p:sp>
      <p:pic>
        <p:nvPicPr>
          <p:cNvPr id="3076" name="Picture 4" descr="https://img4.goodfon.ru/original/2572x1500/6/ae/art-detskaia-kartinka-lvionok-cherepakha-nastroenie-solnyshk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b="90667" l="49378" r="96928" t="47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5"/>
          <a:stretch/>
        </p:blipFill>
        <p:spPr bwMode="auto">
          <a:xfrm flipH="1">
            <a:off x="6104992" y="5233917"/>
            <a:ext cx="3039008" cy="1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6341605" y="4475459"/>
            <a:ext cx="1601391" cy="781465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482687" y="4678908"/>
            <a:ext cx="1460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Segoe Script" panose="020B0504020000000003" pitchFamily="34" charset="0"/>
              </a:rPr>
              <a:t>Отлично</a:t>
            </a:r>
            <a:endParaRPr lang="ru-RU" sz="1600" b="1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794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9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pngarts.com/files/4/Cheburashka-PNG-Pictur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795784" y="5160537"/>
            <a:ext cx="1863821" cy="165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58.fastpic.ru/big/2014/0303/e8/79a80b30b8017bf024bf8b6f705da5e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105467"/>
            <a:ext cx="2922583" cy="331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1023581" y="177421"/>
            <a:ext cx="5431809" cy="1173707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1031" y="363600"/>
            <a:ext cx="4222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Найдите значение выражения по действиям: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23782" y="2037193"/>
            <a:ext cx="5787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(1,87+1,955)÷0,85-(2×1,75-3,4)×4,62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2582" y="2852213"/>
            <a:ext cx="518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2)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3)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051255" y="1688194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999147" y="1694880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780663" y="1694037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417178" y="1694880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112235" y="1694038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795784" y="1688193"/>
            <a:ext cx="343155" cy="343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3292549" y="2763418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3,825</a:t>
            </a:r>
            <a:endParaRPr lang="ru-RU" dirty="0"/>
          </a:p>
        </p:txBody>
      </p:sp>
      <p:sp>
        <p:nvSpPr>
          <p:cNvPr id="16" name="Выноска-облако 15"/>
          <p:cNvSpPr/>
          <p:nvPr/>
        </p:nvSpPr>
        <p:spPr>
          <a:xfrm>
            <a:off x="5577214" y="3555344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0,462</a:t>
            </a:r>
            <a:endParaRPr lang="ru-RU" dirty="0"/>
          </a:p>
        </p:txBody>
      </p:sp>
      <p:sp>
        <p:nvSpPr>
          <p:cNvPr id="17" name="Выноска-облако 16"/>
          <p:cNvSpPr/>
          <p:nvPr/>
        </p:nvSpPr>
        <p:spPr>
          <a:xfrm>
            <a:off x="3293385" y="3555344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4,5</a:t>
            </a:r>
            <a:endParaRPr lang="ru-RU" dirty="0"/>
          </a:p>
        </p:txBody>
      </p:sp>
      <p:sp>
        <p:nvSpPr>
          <p:cNvPr id="18" name="Выноска-облако 17"/>
          <p:cNvSpPr/>
          <p:nvPr/>
        </p:nvSpPr>
        <p:spPr>
          <a:xfrm>
            <a:off x="5547550" y="2763418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0,1</a:t>
            </a:r>
            <a:endParaRPr lang="ru-RU" dirty="0"/>
          </a:p>
        </p:txBody>
      </p:sp>
      <p:sp>
        <p:nvSpPr>
          <p:cNvPr id="19" name="Выноска-облако 18"/>
          <p:cNvSpPr/>
          <p:nvPr/>
        </p:nvSpPr>
        <p:spPr>
          <a:xfrm>
            <a:off x="5547550" y="4406721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4,038</a:t>
            </a:r>
            <a:endParaRPr lang="ru-RU" dirty="0"/>
          </a:p>
        </p:txBody>
      </p:sp>
      <p:sp>
        <p:nvSpPr>
          <p:cNvPr id="20" name="Выноска-облако 19"/>
          <p:cNvSpPr/>
          <p:nvPr/>
        </p:nvSpPr>
        <p:spPr>
          <a:xfrm>
            <a:off x="3293385" y="4406721"/>
            <a:ext cx="1413196" cy="5324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3,5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130641" y="2852213"/>
            <a:ext cx="6365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5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6)</a:t>
            </a:r>
          </a:p>
          <a:p>
            <a:endParaRPr lang="ru-RU" dirty="0"/>
          </a:p>
        </p:txBody>
      </p:sp>
      <p:sp>
        <p:nvSpPr>
          <p:cNvPr id="23" name="Выноска-облако 22"/>
          <p:cNvSpPr/>
          <p:nvPr/>
        </p:nvSpPr>
        <p:spPr>
          <a:xfrm>
            <a:off x="4853999" y="5420698"/>
            <a:ext cx="1601391" cy="781465"/>
          </a:xfrm>
          <a:prstGeom prst="cloudCallout">
            <a:avLst>
              <a:gd name="adj1" fmla="val 76323"/>
              <a:gd name="adj2" fmla="val 2582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Script" panose="020B05040200000000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4619" y="5636525"/>
            <a:ext cx="1400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Segoe Script" panose="020B0504020000000003" pitchFamily="34" charset="0"/>
              </a:rPr>
              <a:t>Отлично</a:t>
            </a:r>
            <a:endParaRPr lang="ru-RU" sz="1600" b="1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947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15" grpId="0"/>
      <p:bldP spid="23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pngindir.com/20181124/gcy/kisspng-winnie-the-pooh-owl-rabbit-eeyore-piglet-5bf9672aef8b85.36851366154307153098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98000" l="10000" r="90000" t="0">
                        <a14:foregroundMark x1="44667" x2="43889" y1="25429" y2="47571"/>
                        <a14:foregroundMark x1="54222" x2="53444" y1="28000" y2="452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"/>
          <a:stretch/>
        </p:blipFill>
        <p:spPr bwMode="auto">
          <a:xfrm flipH="1">
            <a:off x="-2" y="907578"/>
            <a:ext cx="2797791" cy="292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nplus.com/files/resources/original/5774d267de27a155a055e5e6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" b="55"/>
          <a:stretch/>
        </p:blipFill>
        <p:spPr bwMode="auto">
          <a:xfrm>
            <a:off x="6701212" y="4374108"/>
            <a:ext cx="2183480" cy="248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2279175" y="341195"/>
            <a:ext cx="2920621" cy="1050877"/>
          </a:xfrm>
          <a:prstGeom prst="cloudCallout">
            <a:avLst>
              <a:gd name="adj1" fmla="val -51249"/>
              <a:gd name="adj2" fmla="val 55453"/>
            </a:avLst>
          </a:prstGeom>
          <a:solidFill>
            <a:schemeClr val="bg1"/>
          </a:solidFill>
          <a:ln>
            <a:solidFill>
              <a:srgbClr val="F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Решите уравнения:</a:t>
            </a:r>
            <a:endParaRPr lang="ru-RU" sz="2000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3009332" y="1719618"/>
                <a:ext cx="4151136" cy="523220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800">
                          <a:latin typeface="Cambria Math"/>
                        </a:rPr>
                        <m:t>а) </m:t>
                      </m:r>
                      <m:d>
                        <m:dPr>
                          <m:ctrlPr>
                            <a:rPr b="1" i="1" lang="ru-RU" smtClean="0" sz="2800">
                              <a:latin typeface="Cambria Math"/>
                            </a:rPr>
                          </m:ctrlPr>
                        </m:dPr>
                        <m:e>
                          <m:r>
                            <a:rPr b="1" i="1" lang="ru-RU" smtClean="0" sz="2800">
                              <a:latin typeface="Cambria Math"/>
                            </a:rPr>
                            <m:t>х+</m:t>
                          </m:r>
                          <m:r>
                            <a:rPr b="1" i="1" lang="ru-RU" smtClean="0" sz="2800">
                              <a:latin typeface="Cambria Math"/>
                            </a:rPr>
                            <m:t>𝟑</m:t>
                          </m:r>
                          <m:r>
                            <a:rPr b="1" i="1" lang="ru-RU" smtClean="0" sz="2800">
                              <a:latin typeface="Cambria Math"/>
                            </a:rPr>
                            <m:t>,</m:t>
                          </m:r>
                          <m:r>
                            <a:rPr b="1" i="1" lang="ru-RU" smtClean="0" sz="2800">
                              <a:latin typeface="Cambria Math"/>
                            </a:rPr>
                            <m:t>𝟓</m:t>
                          </m:r>
                        </m:e>
                      </m:d>
                      <m:r>
                        <a:rPr b="1" i="1" lang="ru-RU" smtClean="0" sz="2800">
                          <a:latin typeface="Cambria Math"/>
                        </a:rPr>
                        <m:t>−</m:t>
                      </m:r>
                      <m:r>
                        <a:rPr b="1" i="1" lang="ru-RU" smtClean="0" sz="2800">
                          <a:latin typeface="Cambria Math"/>
                        </a:rPr>
                        <m:t>𝟒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𝟖</m:t>
                      </m:r>
                      <m:r>
                        <a:rPr b="1" i="1" lang="ru-RU" smtClean="0" sz="2800">
                          <a:latin typeface="Cambria Math"/>
                        </a:rPr>
                        <m:t>=</m:t>
                      </m:r>
                      <m:r>
                        <a:rPr b="1" i="1" lang="ru-RU" smtClean="0" sz="2800">
                          <a:latin typeface="Cambria Math"/>
                        </a:rPr>
                        <m:t>𝟐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b="1" dirty="0" lang="ru-RU" sz="280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332" y="1719618"/>
                <a:ext cx="415113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3009332" y="2243174"/>
                <a:ext cx="3911905" cy="523220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800">
                          <a:latin typeface="Cambria Math"/>
                        </a:rPr>
                        <m:t>б) </m:t>
                      </m:r>
                      <m:r>
                        <a:rPr b="1" i="1" lang="ru-RU" smtClean="0" sz="2800">
                          <a:latin typeface="Cambria Math"/>
                        </a:rPr>
                        <m:t>𝟓</m:t>
                      </m:r>
                      <m:r>
                        <a:rPr b="1" i="1" lang="ru-RU" smtClean="0" sz="2800">
                          <a:latin typeface="Cambria Math"/>
                        </a:rPr>
                        <m:t>х+</m:t>
                      </m:r>
                      <m:r>
                        <a:rPr b="1" i="1" lang="ru-RU" smtClean="0" sz="2800">
                          <a:latin typeface="Cambria Math"/>
                        </a:rPr>
                        <m:t>𝟑</m:t>
                      </m:r>
                      <m:r>
                        <a:rPr b="1" i="1" lang="ru-RU" smtClean="0" sz="2800">
                          <a:latin typeface="Cambria Math"/>
                        </a:rPr>
                        <m:t>х−</m:t>
                      </m:r>
                      <m:r>
                        <a:rPr b="1" i="1" lang="ru-RU" smtClean="0" sz="2800">
                          <a:latin typeface="Cambria Math"/>
                        </a:rPr>
                        <m:t>𝟏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𝟑</m:t>
                      </m:r>
                      <m:r>
                        <a:rPr b="1" i="1" lang="ru-RU" smtClean="0" sz="2800">
                          <a:latin typeface="Cambria Math"/>
                        </a:rPr>
                        <m:t>=</m:t>
                      </m:r>
                      <m:r>
                        <a:rPr b="1" i="1" lang="ru-RU" smtClean="0" sz="2800">
                          <a:latin typeface="Cambria Math"/>
                        </a:rPr>
                        <m:t>𝟏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b="1" dirty="0" lang="ru-RU" sz="280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332" y="2243174"/>
                <a:ext cx="391190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009332" y="2766394"/>
                <a:ext cx="4468659" cy="523220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800">
                          <a:latin typeface="Cambria Math"/>
                        </a:rPr>
                        <m:t>в) </m:t>
                      </m:r>
                      <m:r>
                        <a:rPr b="1" i="1" lang="ru-RU" smtClean="0" sz="2800">
                          <a:latin typeface="Cambria Math"/>
                        </a:rPr>
                        <m:t>𝟗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𝟒</m:t>
                      </m:r>
                      <m:r>
                        <a:rPr b="1" i="1" lang="ru-RU" smtClean="0" sz="2800">
                          <a:latin typeface="Cambria Math"/>
                        </a:rPr>
                        <m:t>х−</m:t>
                      </m:r>
                      <m:r>
                        <a:rPr b="1" i="1" lang="ru-RU" smtClean="0" sz="2800">
                          <a:latin typeface="Cambria Math"/>
                        </a:rPr>
                        <m:t>𝟕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𝟖</m:t>
                      </m:r>
                      <m:r>
                        <a:rPr b="1" i="1" lang="ru-RU" smtClean="0" sz="2800">
                          <a:latin typeface="Cambria Math"/>
                        </a:rPr>
                        <m:t>х+</m:t>
                      </m:r>
                      <m:r>
                        <a:rPr b="1" i="1" lang="ru-RU" smtClean="0" sz="2800">
                          <a:latin typeface="Cambria Math"/>
                        </a:rPr>
                        <m:t>𝟎</m:t>
                      </m:r>
                      <m:r>
                        <a:rPr b="1" i="1" lang="ru-RU" smtClean="0" sz="2800">
                          <a:latin typeface="Cambria Math"/>
                        </a:rPr>
                        <m:t>,</m:t>
                      </m:r>
                      <m:r>
                        <a:rPr b="1" i="1" lang="ru-RU" smtClean="0" sz="2800">
                          <a:latin typeface="Cambria Math"/>
                        </a:rPr>
                        <m:t>𝟓𝟐</m:t>
                      </m:r>
                      <m:r>
                        <a:rPr b="1" i="1" lang="ru-RU" smtClean="0" sz="2800">
                          <a:latin typeface="Cambria Math"/>
                        </a:rPr>
                        <m:t>=</m:t>
                      </m:r>
                      <m:r>
                        <a:rPr b="1" i="1" lang="ru-RU" smtClean="0" sz="280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b="1" dirty="0" lang="ru-RU" sz="280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332" y="2766394"/>
                <a:ext cx="4468659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098341" y="3426784"/>
            <a:ext cx="1398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48"/>
                </a:solidFill>
                <a:latin typeface="Segoe Script" panose="020B0504020000000003" pitchFamily="34" charset="0"/>
              </a:rPr>
              <a:t>Решение</a:t>
            </a:r>
            <a:r>
              <a:rPr lang="ru-RU" dirty="0" smtClean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1133423" y="3997278"/>
                <a:ext cx="3328732" cy="1569660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а) х+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𝟓</m:t>
                      </m:r>
                      <m:r>
                        <a:rPr b="1" i="0" lang="ru-RU" smtClean="0" sz="2400">
                          <a:latin typeface="Cambria Math"/>
                        </a:rPr>
                        <m:t>=</m:t>
                      </m:r>
                      <m:r>
                        <a:rPr b="1" i="0" lang="ru-RU" smtClean="0" sz="2400">
                          <a:latin typeface="Cambria Math"/>
                        </a:rPr>
                        <m:t>𝟐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𝟒</m:t>
                      </m:r>
                      <m:r>
                        <a:rPr b="1" i="0" lang="ru-RU" smtClean="0" sz="2400">
                          <a:latin typeface="Cambria Math"/>
                        </a:rPr>
                        <m:t>+</m:t>
                      </m:r>
                      <m:r>
                        <a:rPr b="1" i="0" lang="ru-RU" smtClean="0" sz="2400">
                          <a:latin typeface="Cambria Math"/>
                        </a:rPr>
                        <m:t>𝟒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b="1" dirty="0" lang="ru-RU" smtClean="0" sz="240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х+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𝟓</m:t>
                      </m:r>
                      <m:r>
                        <a:rPr b="1" i="0" lang="ru-RU" smtClean="0" sz="2400">
                          <a:latin typeface="Cambria Math"/>
                        </a:rPr>
                        <m:t>=</m:t>
                      </m:r>
                      <m:r>
                        <a:rPr b="1" i="0" lang="ru-RU" smtClean="0" sz="2400">
                          <a:latin typeface="Cambria Math"/>
                        </a:rPr>
                        <m:t>𝟕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b="1" dirty="0" lang="ru-RU" smtClean="0" sz="240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𝟕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𝟐</m:t>
                      </m:r>
                      <m:r>
                        <a:rPr b="1" i="0" lang="ru-RU" smtClean="0" sz="2400">
                          <a:latin typeface="Cambria Math"/>
                        </a:rPr>
                        <m:t>−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b="1" dirty="0" lang="ru-RU" smtClean="0" sz="240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b="1" dirty="0" lang="ru-RU" sz="240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423" y="3997278"/>
                <a:ext cx="3328732" cy="156966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1457518" y="3812612"/>
                <a:ext cx="2680542" cy="1938992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б) </m:t>
                      </m:r>
                      <m:r>
                        <a:rPr b="1" i="0" lang="ru-RU" smtClean="0" sz="2400">
                          <a:latin typeface="Cambria Math"/>
                        </a:rPr>
                        <m:t>𝟖</m:t>
                      </m:r>
                      <m:r>
                        <a:rPr b="1" i="0" lang="ru-RU" smtClean="0" sz="2400">
                          <a:latin typeface="Cambria Math"/>
                        </a:rPr>
                        <m:t>х−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  <m:r>
                        <a:rPr b="1" i="0" lang="ru-RU" smtClean="0" sz="2400">
                          <a:latin typeface="Cambria Math"/>
                        </a:rPr>
                        <m:t>=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𝟖</m:t>
                      </m:r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  <m:r>
                        <a:rPr b="1" i="0" lang="ru-RU" smtClean="0" sz="2400">
                          <a:latin typeface="Cambria Math"/>
                        </a:rPr>
                        <m:t>+</m:t>
                      </m:r>
                      <m:r>
                        <a:rPr b="1" i="0" lang="ru-RU" smtClean="0" sz="2400">
                          <a:latin typeface="Cambria Math"/>
                        </a:rPr>
                        <m:t>𝟏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𝟖</m:t>
                      </m:r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𝟐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𝟐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𝟒</m:t>
                      </m:r>
                      <m:r>
                        <a:rPr b="1" i="0" lang="ru-RU" smtClean="0" sz="2400">
                          <a:latin typeface="Cambria Math"/>
                          <a:ea typeface="Cambria Math"/>
                        </a:rPr>
                        <m:t>÷</m:t>
                      </m:r>
                      <m:r>
                        <a:rPr b="1" i="0" lang="ru-RU" smtClean="0" sz="240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b="1" dirty="0" lang="ru-RU" smtClean="0" sz="240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0" lang="ru-RU" smtClean="0" sz="2400">
                          <a:latin typeface="Cambria Math"/>
                        </a:rPr>
                        <m:t>х=</m:t>
                      </m:r>
                      <m:r>
                        <a:rPr b="1" i="0" lang="ru-RU" smtClean="0" sz="2400">
                          <a:latin typeface="Cambria Math"/>
                        </a:rPr>
                        <m:t>𝟎</m:t>
                      </m:r>
                      <m:r>
                        <a:rPr b="1" i="0" lang="ru-RU" smtClean="0" sz="2400">
                          <a:latin typeface="Cambria Math"/>
                        </a:rPr>
                        <m:t>,</m:t>
                      </m:r>
                      <m:r>
                        <a:rPr b="1" i="0" lang="ru-RU" smtClean="0" sz="240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b="1" dirty="0" lang="ru-RU" sz="240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518" y="3812612"/>
                <a:ext cx="2680542" cy="193899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1368551" y="3835619"/>
                <a:ext cx="2858475" cy="1938992"/>
              </a:xfrm>
              <a:prstGeom prst="rect">
                <a:avLst/>
              </a:prstGeom>
              <a:noFill/>
            </p:spPr>
            <p:txBody>
              <a:bodyPr rtlCol="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400">
                          <a:latin typeface="Cambria Math"/>
                        </a:rPr>
                        <m:t>в) </m:t>
                      </m:r>
                      <m:r>
                        <a:rPr b="1" i="1" lang="ru-RU" smtClean="0" sz="2400">
                          <a:latin typeface="Cambria Math"/>
                        </a:rPr>
                        <m:t>𝟏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𝟔</m:t>
                      </m:r>
                      <m:r>
                        <a:rPr b="1" i="1" lang="ru-RU" smtClean="0" sz="2400">
                          <a:latin typeface="Cambria Math"/>
                        </a:rPr>
                        <m:t>х+</m:t>
                      </m:r>
                      <m:r>
                        <a:rPr b="1" i="1" lang="ru-RU" smtClean="0" sz="2400">
                          <a:latin typeface="Cambria Math"/>
                        </a:rPr>
                        <m:t>𝟎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𝟓𝟐</m:t>
                      </m:r>
                      <m:r>
                        <a:rPr b="1" i="1" lang="ru-RU" smtClean="0" sz="2400">
                          <a:latin typeface="Cambria Math"/>
                        </a:rPr>
                        <m:t>=</m:t>
                      </m:r>
                      <m:r>
                        <a:rPr b="1" i="1" lang="ru-RU" smtClean="0" sz="240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400">
                          <a:latin typeface="Cambria Math"/>
                        </a:rPr>
                        <m:t>𝟏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𝟔</m:t>
                      </m:r>
                      <m:r>
                        <a:rPr b="1" i="1" lang="ru-RU" smtClean="0" sz="2400">
                          <a:latin typeface="Cambria Math"/>
                        </a:rPr>
                        <m:t>х=</m:t>
                      </m:r>
                      <m:r>
                        <a:rPr b="1" i="1" lang="ru-RU" smtClean="0" sz="2400">
                          <a:latin typeface="Cambria Math"/>
                        </a:rPr>
                        <m:t>𝟏</m:t>
                      </m:r>
                      <m:r>
                        <a:rPr b="1" i="1" lang="ru-RU" smtClean="0" sz="2400">
                          <a:latin typeface="Cambria Math"/>
                        </a:rPr>
                        <m:t>−</m:t>
                      </m:r>
                      <m:r>
                        <a:rPr b="1" i="1" lang="ru-RU" smtClean="0" sz="2400">
                          <a:latin typeface="Cambria Math"/>
                        </a:rPr>
                        <m:t>𝟎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𝟓𝟐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400">
                          <a:latin typeface="Cambria Math"/>
                        </a:rPr>
                        <m:t>𝟏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𝟔</m:t>
                      </m:r>
                      <m:r>
                        <a:rPr b="1" i="1" lang="ru-RU" smtClean="0" sz="2400">
                          <a:latin typeface="Cambria Math"/>
                        </a:rPr>
                        <m:t>х=</m:t>
                      </m:r>
                      <m:r>
                        <a:rPr b="1" i="1" lang="ru-RU" smtClean="0" sz="2400">
                          <a:latin typeface="Cambria Math"/>
                        </a:rPr>
                        <m:t>𝟎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𝟒𝟖</m:t>
                      </m:r>
                    </m:oMath>
                  </m:oMathPara>
                </a14:m>
                <a:endParaRPr b="1" dirty="0" lang="ru-RU" smtClean="0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400">
                          <a:latin typeface="Cambria Math"/>
                        </a:rPr>
                        <m:t>х=</m:t>
                      </m:r>
                      <m:r>
                        <a:rPr b="1" i="1" lang="ru-RU" smtClean="0" sz="2400">
                          <a:latin typeface="Cambria Math"/>
                        </a:rPr>
                        <m:t>𝟎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𝟒𝟖</m:t>
                      </m:r>
                      <m:r>
                        <a:rPr b="1" i="1" lang="ru-RU" smtClean="0" sz="2400">
                          <a:latin typeface="Cambria Math"/>
                          <a:ea typeface="Cambria Math"/>
                        </a:rPr>
                        <m:t>÷</m:t>
                      </m:r>
                      <m:r>
                        <a:rPr b="1" i="1" lang="ru-RU" smtClean="0" sz="240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b="1" i="1" lang="ru-RU" smtClean="0" sz="240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b="1" dirty="0" lang="ru-RU" smtClean="0" sz="240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1" i="1" lang="ru-RU" smtClean="0" sz="2400">
                          <a:latin typeface="Cambria Math"/>
                        </a:rPr>
                        <m:t>х=</m:t>
                      </m:r>
                      <m:r>
                        <a:rPr b="1" i="1" lang="ru-RU" smtClean="0" sz="2400">
                          <a:latin typeface="Cambria Math"/>
                        </a:rPr>
                        <m:t>𝟎</m:t>
                      </m:r>
                      <m:r>
                        <a:rPr b="1" i="1" lang="ru-RU" smtClean="0" sz="2400">
                          <a:latin typeface="Cambria Math"/>
                        </a:rPr>
                        <m:t>,</m:t>
                      </m:r>
                      <m:r>
                        <a:rPr b="1" i="1" lang="ru-RU" smtClean="0" sz="240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b="1" dirty="0" lang="ru-RU" sz="240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551" y="3835619"/>
                <a:ext cx="2858475" cy="193899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Выноска-облако 10"/>
          <p:cNvSpPr/>
          <p:nvPr/>
        </p:nvSpPr>
        <p:spPr>
          <a:xfrm>
            <a:off x="4694830" y="3626840"/>
            <a:ext cx="2310795" cy="1293392"/>
          </a:xfrm>
          <a:prstGeom prst="cloudCallout">
            <a:avLst>
              <a:gd name="adj1" fmla="val 56586"/>
              <a:gd name="adj2" fmla="val 64997"/>
            </a:avLst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Отлично</a:t>
            </a:r>
            <a:endParaRPr lang="ru-RU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807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xit" presetSubtype="2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6" presetClass="entr" presetSubtype="2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/>
      <p:bldP spid="7" grpId="1"/>
      <p:bldP spid="7" grpId="2"/>
      <p:bldP spid="7" grpId="3"/>
      <p:bldP spid="7" grpId="4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hoto.7ya.ru/ph/2016/2/24/14563373536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99714" l="15278" r="89931" t="286">
                        <a14:foregroundMark x1="55208" x2="69097" y1="55429" y2="56143"/>
                        <a14:foregroundMark x1="59375" x2="68576" y1="39000" y2="52571"/>
                        <a14:foregroundMark x1="65278" x2="68229" y1="37286" y2="48143"/>
                        <a14:foregroundMark x1="57118" x2="62847" y1="35714" y2="37714"/>
                        <a14:foregroundMark x1="48090" x2="54340" y1="18714" y2="21429"/>
                        <a14:foregroundMark x1="42361" x2="55382" y1="96714" y2="94000"/>
                        <a14:foregroundMark x1="62153" x2="72569" y1="92429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"/>
          <a:stretch/>
        </p:blipFill>
        <p:spPr bwMode="auto">
          <a:xfrm>
            <a:off x="122830" y="477474"/>
            <a:ext cx="1564931" cy="290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1855697" y="150125"/>
            <a:ext cx="2880076" cy="1119117"/>
          </a:xfrm>
          <a:prstGeom prst="cloudCallout">
            <a:avLst>
              <a:gd name="adj1" fmla="val -61795"/>
              <a:gd name="adj2" fmla="val 39456"/>
            </a:avLst>
          </a:prstGeom>
          <a:solidFill>
            <a:schemeClr val="bg1"/>
          </a:solidFill>
          <a:ln>
            <a:solidFill>
              <a:srgbClr val="05D9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Решите  задачу:</a:t>
            </a:r>
            <a:endParaRPr lang="ru-RU" sz="2000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5697" y="1269242"/>
            <a:ext cx="5486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Script" panose="020B0504020000000003" pitchFamily="34" charset="0"/>
              </a:rPr>
              <a:t>Волк проделал путь 98,7 км. Он бежал 0,3 часа со скоростью 4 км/ч и ехал 3 часа на мотоцикле. С какой скоростью ехал волк на мотоцикле?</a:t>
            </a:r>
            <a:endParaRPr lang="ru-RU" sz="2000" dirty="0">
              <a:latin typeface="Segoe Script" panose="020B05040200000000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9786" y="3484051"/>
            <a:ext cx="2361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Segoe Script" panose="020B0504020000000003" pitchFamily="34" charset="0"/>
              </a:rPr>
              <a:t>Проверь </a:t>
            </a:r>
            <a:r>
              <a:rPr lang="ru-RU" sz="2000" dirty="0" smtClean="0">
                <a:solidFill>
                  <a:srgbClr val="C00000"/>
                </a:solidFill>
                <a:latin typeface="Segoe Script" panose="020B0504020000000003" pitchFamily="34" charset="0"/>
              </a:rPr>
              <a:t>себя:</a:t>
            </a:r>
            <a:endParaRPr lang="ru-RU" sz="2000" dirty="0">
              <a:solidFill>
                <a:srgbClr val="C00000"/>
              </a:solidFill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9785" y="3884161"/>
            <a:ext cx="43540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dirty="0" smtClean="0"/>
              <a:t>0,3×4 = 1,2 (км) – пробежал волк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98,7 – 1,2 = 97,5 (км) – проехал волк на  мотоцикле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97,5÷3 = 32,5 (км/ч) – скорость волка на мотоцикле </a:t>
            </a:r>
            <a:endParaRPr lang="ru-RU" sz="2000" dirty="0"/>
          </a:p>
        </p:txBody>
      </p:sp>
      <p:pic>
        <p:nvPicPr>
          <p:cNvPr id="2054" name="Picture 6" descr="https://demiart.ru/forum/uploads19/post-82312-149056248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b="100000" l="6641" r="98633" t="0">
                        <a14:foregroundMark x1="74316" x2="74316" y1="13895" y2="9519"/>
                        <a14:foregroundMark x1="70215" x2="80078" y1="4814" y2="4814"/>
                        <a14:foregroundMark x1="14453" x2="15430" y1="30088" y2="26696"/>
                        <a14:foregroundMark x1="49707" x2="53125" y1="26368" y2="27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2828" y="3197384"/>
            <a:ext cx="4101172" cy="366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4598897" y="2641623"/>
            <a:ext cx="2357641" cy="1187157"/>
          </a:xfrm>
          <a:prstGeom prst="cloudCallout">
            <a:avLst>
              <a:gd name="adj1" fmla="val 67128"/>
              <a:gd name="adj2" fmla="val 51389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Отлично</a:t>
            </a:r>
            <a:endParaRPr lang="ru-RU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802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age.winudf.com/v2/image/Y29tLmFwcG1rLm1hZ2F6aW5lLkFPVVRNRkhFS1BMQUROS0Nfc2NyZWVuc2hvdHNfMF84ZmUyYWQxZQ/screen-0.jpg?h=500&amp;amp;fakeurl=1&amp;amp;type=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99600" l="0" r="100000" t="200">
                        <a14:foregroundMark x1="59168" x2="66541" y1="31000" y2="40600"/>
                        <a14:foregroundMark x1="57278" x2="64839" y1="44800" y2="43800"/>
                        <a14:foregroundMark x1="60491" x2="62760" y1="46800" y2="5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"/>
          <a:stretch/>
        </p:blipFill>
        <p:spPr bwMode="auto">
          <a:xfrm flipH="1">
            <a:off x="5923128" y="4013918"/>
            <a:ext cx="3220872" cy="284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kadinnediyo.com/wp-content/uploads/2019/03/maymun-i%C3%A7eri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b="100000" l="0" r="100000" t="0">
                        <a14:foregroundMark x1="18000" x2="20778" y1="13909" y2="22545"/>
                        <a14:foregroundMark x1="12556" x2="17000" y1="8909" y2="7000"/>
                        <a14:foregroundMark x1="22444" x2="27556" y1="4455" y2="4727"/>
                        <a14:foregroundMark x1="27556" x2="29222" y1="11455" y2="17000"/>
                        <a14:foregroundMark x1="23444" x2="31333" y1="18364" y2="17818"/>
                        <a14:foregroundMark x1="23778" x2="24444" y1="11727" y2="19727"/>
                        <a14:foregroundMark x1="16000" x2="17000" y1="13909" y2="211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64024"/>
            <a:ext cx="2009944" cy="245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2009944" y="194480"/>
            <a:ext cx="2780420" cy="1439840"/>
          </a:xfrm>
          <a:prstGeom prst="cloudCallout">
            <a:avLst>
              <a:gd name="adj1" fmla="val -57156"/>
              <a:gd name="adj2" fmla="val 53969"/>
            </a:avLst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Решите задачу:</a:t>
            </a:r>
            <a:endParaRPr lang="ru-RU" sz="2000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7857" y="1634320"/>
            <a:ext cx="59777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</a:rPr>
              <a:t>Крошка Енот плыл на кораблике за осокой. 2 часа он плыл по течению реки и 3 часа против течения реки. Какой путь проделал Крошка Енот, если скорость течения реки 2,2 км/ч, а собственная скорость кораблика 8,3 км/ч?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8930" y="3388646"/>
            <a:ext cx="2202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33"/>
                </a:solidFill>
                <a:latin typeface="Segoe Script" panose="020B0504020000000003" pitchFamily="34" charset="0"/>
              </a:rPr>
              <a:t>Проверь</a:t>
            </a:r>
            <a:r>
              <a:rPr lang="ru-RU" sz="2000" b="1" dirty="0" smtClean="0">
                <a:latin typeface="Segoe Script" panose="020B0504020000000003" pitchFamily="34" charset="0"/>
              </a:rPr>
              <a:t> </a:t>
            </a:r>
            <a:r>
              <a:rPr lang="ru-RU" sz="2000" b="1" dirty="0" smtClean="0">
                <a:solidFill>
                  <a:srgbClr val="00FF00"/>
                </a:solidFill>
                <a:latin typeface="Segoe Script" panose="020B0504020000000003" pitchFamily="34" charset="0"/>
              </a:rPr>
              <a:t>себя:</a:t>
            </a:r>
            <a:endParaRPr lang="ru-RU" sz="2000" b="1" dirty="0">
              <a:solidFill>
                <a:srgbClr val="00FF00"/>
              </a:solidFill>
              <a:latin typeface="Segoe Script" panose="020B05040200000000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7676" y="3757978"/>
            <a:ext cx="55955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8,3+2,2=10,5 (км/ч) – скорость по течению реки</a:t>
            </a:r>
          </a:p>
          <a:p>
            <a:pPr marL="342900" indent="-342900">
              <a:buAutoNum type="arabicParenR"/>
            </a:pPr>
            <a:r>
              <a:rPr lang="ru-RU" dirty="0" smtClean="0"/>
              <a:t>10,5×2=21 (км) – проплыл Крошка Енот по течению</a:t>
            </a:r>
          </a:p>
          <a:p>
            <a:pPr marL="342900" indent="-342900">
              <a:buAutoNum type="arabicParenR"/>
            </a:pPr>
            <a:r>
              <a:rPr lang="ru-RU" dirty="0" smtClean="0"/>
              <a:t>8,3-2,2=6,1 (км/ч) – скорость против течения реки</a:t>
            </a:r>
          </a:p>
          <a:p>
            <a:pPr marL="342900" indent="-342900">
              <a:buAutoNum type="arabicParenR"/>
            </a:pPr>
            <a:r>
              <a:rPr lang="ru-RU" dirty="0" smtClean="0"/>
              <a:t>6,1×3=18,3 (км) – проплыл Крошка Енот против течения</a:t>
            </a:r>
          </a:p>
          <a:p>
            <a:pPr marL="342900" indent="-342900">
              <a:buAutoNum type="arabicParenR"/>
            </a:pPr>
            <a:r>
              <a:rPr lang="ru-RU" dirty="0" smtClean="0"/>
              <a:t>21+18,3=39,3 (км) – путь Крошки Енота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704764" y="2920623"/>
            <a:ext cx="2060811" cy="1093296"/>
          </a:xfrm>
          <a:prstGeom prst="cloudCallout">
            <a:avLst>
              <a:gd name="adj1" fmla="val -2709"/>
              <a:gd name="adj2" fmla="val 122496"/>
            </a:avLst>
          </a:prstGeom>
          <a:solidFill>
            <a:schemeClr val="bg1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Отлично</a:t>
            </a:r>
            <a:endParaRPr lang="ru-RU" sz="1600" b="1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724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dn.freelance.ru/img/portfolio/pics/00/29/75/2717066.jpg?mt=67cc19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51554" r="100000" 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8"/>
          <a:stretch/>
        </p:blipFill>
        <p:spPr bwMode="auto">
          <a:xfrm>
            <a:off x="97723" y="134773"/>
            <a:ext cx="1565778" cy="264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cdn.freelance.ru/img/portfolio/pics/00/29/75/2717066.jpg?mt=67cc190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52825" t="0">
                        <a14:foregroundMark x1="28814" x2="37853" y1="33000" y2="35333"/>
                        <a14:foregroundMark x1="40678" x2="46610" y1="22667" y2="32167"/>
                        <a14:foregroundMark x1="40113" x2="45904" y1="47000" y2="41500"/>
                        <a14:foregroundMark x1="3531" x2="2401" y1="59167" y2="6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 flipH="1">
            <a:off x="6671706" y="3790665"/>
            <a:ext cx="1912735" cy="306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>
            <a:off x="1910687" y="134773"/>
            <a:ext cx="2620370" cy="1434720"/>
          </a:xfrm>
          <a:prstGeom prst="cloudCallout">
            <a:avLst>
              <a:gd name="adj1" fmla="val -62321"/>
              <a:gd name="adj2" fmla="val 49918"/>
            </a:avLst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367887" y="390468"/>
            <a:ext cx="17059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Script" panose="020B0504020000000003" pitchFamily="34" charset="0"/>
              </a:rPr>
              <a:t>Вспомните понятие процента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220872" y="3138985"/>
            <a:ext cx="3450834" cy="1801505"/>
          </a:xfrm>
          <a:prstGeom prst="cloudCallout">
            <a:avLst>
              <a:gd name="adj1" fmla="val 48645"/>
              <a:gd name="adj2" fmla="val 58368"/>
            </a:avLst>
          </a:prstGeom>
          <a:gradFill flip="none" rotWithShape="1">
            <a:gsLst>
              <a:gs pos="0">
                <a:srgbClr val="CCFFFF">
                  <a:shade val="30000"/>
                  <a:satMod val="115000"/>
                </a:srgbClr>
              </a:gs>
              <a:gs pos="50000">
                <a:srgbClr val="CCFFFF">
                  <a:shade val="67500"/>
                  <a:satMod val="115000"/>
                </a:srgbClr>
              </a:gs>
              <a:gs pos="100000">
                <a:srgbClr val="CCFFFF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84644" y="3531905"/>
            <a:ext cx="31232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Segoe Script" panose="020B0504020000000003" pitchFamily="34" charset="0"/>
              </a:rPr>
              <a:t>Процент – это сотая часть величины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9703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4817659" y="3903260"/>
            <a:ext cx="1897039" cy="1132765"/>
          </a:xfrm>
          <a:prstGeom prst="cloudCallout">
            <a:avLst>
              <a:gd name="adj1" fmla="val 46113"/>
              <a:gd name="adj2" fmla="val 670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Segoe Script" panose="020B0504020000000003" pitchFamily="34" charset="0"/>
              </a:rPr>
              <a:t>1) 0,08; 0,39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4817659" y="3903259"/>
            <a:ext cx="1897039" cy="1132765"/>
          </a:xfrm>
          <a:prstGeom prst="cloudCallout">
            <a:avLst>
              <a:gd name="adj1" fmla="val 46113"/>
              <a:gd name="adj2" fmla="val 670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Segoe Script" panose="020B0504020000000003" pitchFamily="34" charset="0"/>
              </a:rPr>
              <a:t>2) 5%; 63%</a:t>
            </a:r>
            <a:endParaRPr lang="ru-RU" dirty="0">
              <a:latin typeface="Segoe Script" panose="020B0504020000000003" pitchFamily="34" charset="0"/>
            </a:endParaRPr>
          </a:p>
        </p:txBody>
      </p:sp>
      <p:pic>
        <p:nvPicPr>
          <p:cNvPr id="5122" name="Picture 2" descr="https://pp.userapi.com/c621704/v621704891/70a29/kR89OWLKFz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28021" r="69896" t="1806">
                        <a14:foregroundMark x1="49583" x2="60417" y1="60694" y2="59306"/>
                        <a14:foregroundMark x1="51042" x2="60208" y1="64722" y2="65000"/>
                        <a14:foregroundMark x1="54479" x2="60208" y1="63611" y2="62083"/>
                        <a14:foregroundMark x1="59792" x2="65417" y1="60139" y2="56806"/>
                        <a14:foregroundMark x1="60417" x2="65729" y1="59028" y2="58750"/>
                        <a14:foregroundMark x1="60729" x2="65625" y1="60972" y2="6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-1" y="382137"/>
            <a:ext cx="2380837" cy="337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pinimg.com/originals/64/63/6a/64636a1c56e63d1b41c53b5a0193b86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0454" y="4244454"/>
            <a:ext cx="2613546" cy="261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2380836" y="232012"/>
            <a:ext cx="2873552" cy="1351128"/>
          </a:xfrm>
          <a:prstGeom prst="cloudCallout">
            <a:avLst>
              <a:gd name="adj1" fmla="val -51238"/>
              <a:gd name="adj2" fmla="val 74038"/>
            </a:avLst>
          </a:prstGeom>
          <a:ln>
            <a:solidFill>
              <a:srgbClr val="FF99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anose="020B0504020000000003" pitchFamily="34" charset="0"/>
              </a:rPr>
              <a:t>Запишите: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0562" y="2292824"/>
            <a:ext cx="5199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В виде десятичной дроби: 8%; 39%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В виде процента: 0,05; 0,63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380836" y="232012"/>
            <a:ext cx="2873552" cy="1351128"/>
          </a:xfrm>
          <a:prstGeom prst="cloudCallout">
            <a:avLst>
              <a:gd name="adj1" fmla="val -51238"/>
              <a:gd name="adj2" fmla="val 74038"/>
            </a:avLst>
          </a:prstGeom>
          <a:ln>
            <a:solidFill>
              <a:srgbClr val="FF99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anose="020B0504020000000003" pitchFamily="34" charset="0"/>
              </a:rPr>
              <a:t>Найдите: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0562" y="2179597"/>
            <a:ext cx="5199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8% от 100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17% от 200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Число, 5% которого, равны15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Segoe Script" panose="020B0504020000000003" pitchFamily="34" charset="0"/>
              </a:rPr>
              <a:t>Число, 25% которого, равны 35</a:t>
            </a:r>
            <a:endParaRPr lang="ru-RU" b="1" dirty="0">
              <a:latin typeface="Segoe Script" panose="020B0504020000000003" pitchFamily="34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4817659" y="3903258"/>
            <a:ext cx="1897039" cy="1132765"/>
          </a:xfrm>
          <a:prstGeom prst="cloudCallout">
            <a:avLst>
              <a:gd name="adj1" fmla="val 46113"/>
              <a:gd name="adj2" fmla="val 670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ru-RU" dirty="0" smtClean="0">
                <a:latin typeface="Segoe Script" panose="020B0504020000000003" pitchFamily="34" charset="0"/>
              </a:rPr>
              <a:t>8</a:t>
            </a:r>
          </a:p>
          <a:p>
            <a:pPr marL="342900" indent="-342900" algn="ctr">
              <a:buAutoNum type="arabicParenR"/>
            </a:pPr>
            <a:r>
              <a:rPr lang="ru-RU" dirty="0" smtClean="0">
                <a:latin typeface="Segoe Script" panose="020B0504020000000003" pitchFamily="34" charset="0"/>
              </a:rPr>
              <a:t>34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4817659" y="3903260"/>
            <a:ext cx="1897039" cy="1132765"/>
          </a:xfrm>
          <a:prstGeom prst="cloudCallout">
            <a:avLst>
              <a:gd name="adj1" fmla="val 46113"/>
              <a:gd name="adj2" fmla="val 670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Segoe Script" panose="020B0504020000000003" pitchFamily="34" charset="0"/>
              </a:rPr>
              <a:t>3) 300 </a:t>
            </a:r>
          </a:p>
          <a:p>
            <a:pPr algn="ctr"/>
            <a:r>
              <a:rPr lang="ru-RU" dirty="0" smtClean="0">
                <a:latin typeface="Segoe Script" panose="020B0504020000000003" pitchFamily="34" charset="0"/>
              </a:rPr>
              <a:t>4) 140</a:t>
            </a:r>
            <a:endParaRPr lang="ru-RU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126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6" presetClass="exit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" grpId="0" animBg="1"/>
      <p:bldP spid="2" grpId="1" animBg="1"/>
      <p:bldP spid="3" grpId="0"/>
      <p:bldP spid="3" grpId="1"/>
      <p:bldP spid="8" grpId="0" animBg="1"/>
      <p:bldP spid="9" grpId="0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547</Words>
  <Application>Microsoft Office PowerPoint</Application>
  <PresentationFormat>Экран (4:3)</PresentationFormat>
  <Paragraphs>151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Первый урок математики  в 6 классе</vt:lpstr>
      <vt:lpstr>Мы сегодня отправляемся в путешествие по стране «Союзмультфильм»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73</cp:revision>
  <dcterms:created xsi:type="dcterms:W3CDTF">2014-11-21T11:00:06Z</dcterms:created>
  <dcterms:modified xsi:type="dcterms:W3CDTF">2022-09-30T04:16:48Z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4969411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