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1" r:id="rId3"/>
  </p:sldMasterIdLst>
  <p:notesMasterIdLst>
    <p:notesMasterId r:id="rId18"/>
  </p:notesMasterIdLst>
  <p:sldIdLst>
    <p:sldId id="270" r:id="rId4"/>
    <p:sldId id="272" r:id="rId5"/>
    <p:sldId id="256" r:id="rId6"/>
    <p:sldId id="258" r:id="rId7"/>
    <p:sldId id="257" r:id="rId8"/>
    <p:sldId id="259" r:id="rId9"/>
    <p:sldId id="261" r:id="rId10"/>
    <p:sldId id="268" r:id="rId11"/>
    <p:sldId id="263" r:id="rId12"/>
    <p:sldId id="262" r:id="rId13"/>
    <p:sldId id="269" r:id="rId14"/>
    <p:sldId id="265" r:id="rId15"/>
    <p:sldId id="273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3F3F"/>
    <a:srgbClr val="82A5D0"/>
    <a:srgbClr val="FFFF00"/>
    <a:srgbClr val="56FF21"/>
    <a:srgbClr val="CFF66E"/>
    <a:srgbClr val="C5FF8B"/>
    <a:srgbClr val="336699"/>
    <a:srgbClr val="B4F11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71946DC-55C6-42E7-B9C0-AB47BE1B7842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A693F10-462E-470D-93AF-1C8E62E990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41673-324C-49A4-97FF-7590F79A6E9B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B79A3-23F3-4696-81BD-18F4DD9D7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A84F3-0B01-4C8D-BD3C-B2F6BC1EF4A3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CB366-94BF-468A-805D-71E1D50123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204B5-72CA-49F0-A43D-77ED893F48C3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7376E-9DD0-4412-BDD3-C283BF4339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03384-53AF-48F9-9959-174D21A876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BFC1D-C20B-4B89-864C-7421AF4FCC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586E6-EF46-4389-996B-CCA8EE6817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C73ED-295D-4031-A0BC-8E1F7B799E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1BE5CE-B8B1-4222-AE7A-CD728FEF5D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FA078-9023-4AA0-AB98-FE7D45786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4E5BD-292E-4F8F-A144-355786A58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75787-8D1F-447E-AB3F-563C010B79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20574-AD43-4F3C-A0C1-102154953E12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4AFFE-0EC8-4A58-B60C-5586F9AEF1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D63EC-8016-457D-9F59-75A45C4328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B98F2A-ECE8-4F72-BA31-CC47B076FA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3F3BB-7A2D-4884-B6EA-DEAE76920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0B6DB-5FEA-4A66-8167-FDC0E5696BA7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10722-87B6-461D-9F3F-26741ED4A1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1705F-B967-4FEB-AFD9-449FCCE6AEFD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5B11B-CF65-45AF-A62B-E2F6F737C5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57D9E-8CA4-4648-9532-54A810D828DC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C381B-F023-49E2-9D5D-B82D8325AB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226D7-9556-4F64-BF89-B538BD376FCD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1787E-329A-4AF9-A135-BD0FC170D0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048ED-92E7-4920-9F4F-948E4ACCF31E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36E72-61EB-4645-86AA-8584AAA65F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AC1D4-C314-4B6E-ADBA-86A82256E0DB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B1D3F-E00C-480C-AF29-3F5AD14851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1EF35-FDBC-4BB8-A102-59260E81B970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03BA2-746B-4222-9AE0-BC355F8C1F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139A6-2FF1-49E9-B4BE-A08EDB089D4F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DDFB2-2E02-4B52-A288-3EBFA5C884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33B12-F086-4B37-9BD6-8AC41B704755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285AB-1690-4BA8-AFDC-66FC56C1B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3B820-6BC4-4FAB-A322-47DD2636BCF8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493F0-9FA9-47D4-A68E-43F41E0C0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84982-8CDD-4339-8E59-E7D493D4C0EF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522C3-2CA1-483E-A388-F9A1254179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68F65-FB53-425B-8347-EA4396BA39A8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5C5EF-63AE-49AA-BCD3-3FB912D442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255DF-E269-4F4C-B84A-3A7159D38141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80933-42FF-4E7C-97C8-40302CBE29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A5B69-EE2E-4FA8-80BF-A54081974306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B8917-E3E2-4AE8-BAB4-2D204EE963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67CFF-B90A-431A-9F17-537534448041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10E44-742C-4043-9DD5-AC8AA4429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F6DC9-E061-48D6-8121-6ADBB5D099BF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A8779-9DE0-4B55-9F03-F7919D97CA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7BC00-5A30-4D2F-867B-D561769AEC9F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0A2E6-AB91-4198-BC98-248345EE93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554BF-92EC-4B9C-B4E8-15589D590F12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4EC40-F0BE-4263-8DCA-620B9E6B1E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524772-E7C0-46EE-926E-2CCEB5A4942C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9158170-AA5A-45F6-AB6B-45E8FAAB01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0F663A82-167C-4A44-924F-5B442127FE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5EE60D-19EB-477C-97E3-805C018C5FB5}" type="datetimeFigureOut">
              <a:rPr lang="ru-RU"/>
              <a:pPr>
                <a:defRPr/>
              </a:pPr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34EC5A-A92B-4499-A0CE-6E9A041684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3" r:id="rId2"/>
    <p:sldLayoutId id="2147483692" r:id="rId3"/>
    <p:sldLayoutId id="2147483691" r:id="rId4"/>
    <p:sldLayoutId id="2147483690" r:id="rId5"/>
    <p:sldLayoutId id="2147483689" r:id="rId6"/>
    <p:sldLayoutId id="2147483688" r:id="rId7"/>
    <p:sldLayoutId id="2147483687" r:id="rId8"/>
    <p:sldLayoutId id="2147483686" r:id="rId9"/>
    <p:sldLayoutId id="2147483685" r:id="rId10"/>
    <p:sldLayoutId id="21474836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7.xml"/><Relationship Id="rId1" Type="http://schemas.openxmlformats.org/officeDocument/2006/relationships/slideLayout" Target="../slideLayouts/slideLayout18.xml"/><Relationship Id="rId6" Type="http://schemas.openxmlformats.org/officeDocument/2006/relationships/slide" Target="slide13.xml"/><Relationship Id="rId5" Type="http://schemas.openxmlformats.org/officeDocument/2006/relationships/slide" Target="slide6.xml"/><Relationship Id="rId4" Type="http://schemas.openxmlformats.org/officeDocument/2006/relationships/slide" Target="slide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«НОД и НОК» </a:t>
            </a:r>
            <a:endParaRPr lang="ru-RU" b="1" dirty="0"/>
          </a:p>
        </p:txBody>
      </p:sp>
      <p:sp>
        <p:nvSpPr>
          <p:cNvPr id="4098" name="Rectangle 3"/>
          <p:cNvSpPr>
            <a:spLocks noGrp="1"/>
          </p:cNvSpPr>
          <p:nvPr>
            <p:ph type="subTitle" idx="1"/>
          </p:nvPr>
        </p:nvSpPr>
        <p:spPr>
          <a:xfrm>
            <a:off x="1428728" y="2285992"/>
            <a:ext cx="6400800" cy="175260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 </a:t>
            </a:r>
            <a:endParaRPr lang="ru-RU" sz="2600" i="1" dirty="0" smtClean="0">
              <a:solidFill>
                <a:srgbClr val="000000"/>
              </a:solidFill>
              <a:latin typeface="Bookman Old Style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600" i="1" dirty="0" smtClean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Учебная презентация </a:t>
            </a:r>
          </a:p>
          <a:p>
            <a:pPr marL="0" indent="0">
              <a:buNone/>
            </a:pPr>
            <a:r>
              <a:rPr lang="ru-RU" sz="2600" i="1" dirty="0" smtClean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по математике, 6 класс.</a:t>
            </a:r>
          </a:p>
          <a:p>
            <a:pPr marL="0" indent="0">
              <a:buFont typeface="Arial" charset="0"/>
              <a:buNone/>
            </a:pPr>
            <a:endParaRPr lang="ru-RU" sz="2600" i="1" dirty="0" smtClean="0">
              <a:solidFill>
                <a:srgbClr val="00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/>
          </p:cNvSpPr>
          <p:nvPr/>
        </p:nvSpPr>
        <p:spPr bwMode="auto">
          <a:xfrm>
            <a:off x="5929322" y="5143512"/>
            <a:ext cx="3571900" cy="1038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2600" b="0" i="1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okman Old Style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222250" y="1474788"/>
            <a:ext cx="8707438" cy="500562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solidFill>
              <a:schemeClr val="accent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ru-RU" sz="2400" b="1" dirty="0">
                <a:latin typeface="Bookman Old Style" pitchFamily="18" charset="0"/>
              </a:rPr>
              <a:t>1. Разложить данные числа на простые множители.</a:t>
            </a:r>
          </a:p>
          <a:p>
            <a:pPr>
              <a:spcBef>
                <a:spcPts val="0"/>
              </a:spcBef>
              <a:defRPr/>
            </a:pPr>
            <a:r>
              <a:rPr lang="ru-RU" sz="2400" b="1" dirty="0">
                <a:latin typeface="Bookman Old Style" pitchFamily="18" charset="0"/>
              </a:rPr>
              <a:t>2. Выписать все простые множители одного числа и добавить те простые множители другого числа, которые не входят в разложение первого числа.</a:t>
            </a:r>
          </a:p>
          <a:p>
            <a:pPr>
              <a:spcBef>
                <a:spcPts val="0"/>
              </a:spcBef>
              <a:defRPr/>
            </a:pPr>
            <a:r>
              <a:rPr lang="ru-RU" sz="2400" b="1" dirty="0">
                <a:latin typeface="Bookman Old Style" pitchFamily="18" charset="0"/>
              </a:rPr>
              <a:t> Т. е. </a:t>
            </a:r>
            <a:r>
              <a:rPr lang="ru-RU" sz="2400" b="1" i="1" dirty="0">
                <a:latin typeface="Bookman Old Style" pitchFamily="18" charset="0"/>
              </a:rPr>
              <a:t>каждое из выписанных простых чисел взять с </a:t>
            </a:r>
            <a:r>
              <a:rPr lang="ru-RU" sz="2400" b="1" i="1" dirty="0">
                <a:solidFill>
                  <a:schemeClr val="bg1">
                    <a:lumMod val="50000"/>
                  </a:schemeClr>
                </a:solidFill>
                <a:latin typeface="Bookman Old Style" pitchFamily="18" charset="0"/>
              </a:rPr>
              <a:t>наибольшим</a:t>
            </a:r>
            <a:r>
              <a:rPr lang="ru-RU" sz="2400" b="1" i="1" dirty="0">
                <a:latin typeface="Bookman Old Style" pitchFamily="18" charset="0"/>
              </a:rPr>
              <a:t> из показателей степени, с которым оно входит в разложения данных чисел</a:t>
            </a:r>
            <a:r>
              <a:rPr lang="ru-RU" sz="2400" b="1" dirty="0">
                <a:latin typeface="Bookman Old Style" pitchFamily="18" charset="0"/>
              </a:rPr>
              <a:t>.</a:t>
            </a:r>
          </a:p>
          <a:p>
            <a:pPr>
              <a:spcBef>
                <a:spcPts val="0"/>
              </a:spcBef>
              <a:defRPr/>
            </a:pPr>
            <a:r>
              <a:rPr lang="ru-RU" sz="2400" b="1" dirty="0">
                <a:latin typeface="Bookman Old Style" pitchFamily="18" charset="0"/>
              </a:rPr>
              <a:t>3. Составить произведение из этих множителей и вычислить его.</a:t>
            </a:r>
          </a:p>
        </p:txBody>
      </p:sp>
      <p:sp>
        <p:nvSpPr>
          <p:cNvPr id="13315" name="Прямоугольник 5"/>
          <p:cNvSpPr>
            <a:spLocks noChangeArrowheads="1"/>
          </p:cNvSpPr>
          <p:nvPr/>
        </p:nvSpPr>
        <p:spPr bwMode="auto">
          <a:xfrm>
            <a:off x="285750" y="214313"/>
            <a:ext cx="84296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Bookman Old Style" pitchFamily="18" charset="0"/>
              </a:rPr>
              <a:t>Алгоритм нахождения наименьшего общего кратного </a:t>
            </a:r>
            <a:endParaRPr lang="ru-RU" sz="3600" i="1" dirty="0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142875" y="6286500"/>
            <a:ext cx="642938" cy="428625"/>
          </a:xfrm>
          <a:prstGeom prst="actionButtonForwardNex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3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452320" y="6165850"/>
            <a:ext cx="1512293" cy="576263"/>
          </a:xfrm>
          <a:prstGeom prst="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К последнему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слайду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00500" y="2643188"/>
            <a:ext cx="4286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</a:rPr>
              <a:t>НОК</a:t>
            </a: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(18; 12) = 36</a:t>
            </a:r>
            <a:endParaRPr lang="ru-RU" sz="3200" b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9125" y="3571875"/>
            <a:ext cx="3857625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</a:rPr>
              <a:t>НОК</a:t>
            </a: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(15; 10) = 30</a:t>
            </a:r>
            <a:endParaRPr lang="ru-RU" sz="3200" b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14500" y="1143000"/>
            <a:ext cx="62420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</a:rPr>
              <a:t>НОК</a:t>
            </a: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(18; 12), </a:t>
            </a: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</a:rPr>
              <a:t>НОК</a:t>
            </a: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(15; 10)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214313" y="2571750"/>
            <a:ext cx="39195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kern="0" dirty="0">
                <a:solidFill>
                  <a:srgbClr val="1F497D"/>
                </a:solidFill>
                <a:latin typeface="Bookman Old Style" pitchFamily="18" charset="0"/>
                <a:ea typeface="+mj-ea"/>
                <a:cs typeface="Arial"/>
              </a:rPr>
              <a:t>Проверь себя!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3357563" y="428625"/>
            <a:ext cx="2192337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i="1" kern="0" dirty="0">
                <a:solidFill>
                  <a:srgbClr val="1F497D"/>
                </a:solidFill>
                <a:latin typeface="Bookman Old Style" pitchFamily="18" charset="0"/>
                <a:ea typeface="+mj-ea"/>
                <a:cs typeface="Arial"/>
              </a:rPr>
              <a:t>Вычисли:</a:t>
            </a: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142875" y="6286500"/>
            <a:ext cx="642938" cy="428625"/>
          </a:xfrm>
          <a:prstGeom prst="actionButtonForwardNex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785813" y="214313"/>
            <a:ext cx="3429000" cy="622300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  <a:latin typeface="Bookman Old Style" pitchFamily="18" charset="0"/>
              </a:rPr>
              <a:t>Я знаю...</a:t>
            </a:r>
          </a:p>
        </p:txBody>
      </p:sp>
      <p:sp>
        <p:nvSpPr>
          <p:cNvPr id="15363" name="Oval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39552" y="836712"/>
            <a:ext cx="3744415" cy="201632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... алгоритм 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нахождения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наибольшего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общего делителя</a:t>
            </a:r>
          </a:p>
        </p:txBody>
      </p:sp>
      <p:sp>
        <p:nvSpPr>
          <p:cNvPr id="15364" name="Oval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83568" y="3140968"/>
            <a:ext cx="3744416" cy="201622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... алгоритм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нахождения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наименьшего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общего кратного</a:t>
            </a:r>
          </a:p>
        </p:txBody>
      </p:sp>
      <p:sp>
        <p:nvSpPr>
          <p:cNvPr id="15365" name="Oval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716016" y="3212976"/>
            <a:ext cx="3600400" cy="1800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Bookman Old Style" pitchFamily="18" charset="0"/>
              </a:rPr>
              <a:t>... находить </a:t>
            </a:r>
            <a:endParaRPr lang="ru-RU" sz="2400" b="1" dirty="0">
              <a:solidFill>
                <a:srgbClr val="FFFF00"/>
              </a:solidFill>
              <a:latin typeface="Bookman Old Style" pitchFamily="18" charset="0"/>
            </a:endParaRPr>
          </a:p>
          <a:p>
            <a:pPr algn="ctr"/>
            <a:r>
              <a:rPr lang="ru-RU" sz="2400" b="1" dirty="0">
                <a:solidFill>
                  <a:srgbClr val="FFFF00"/>
                </a:solidFill>
                <a:latin typeface="Bookman Old Style" pitchFamily="18" charset="0"/>
              </a:rPr>
              <a:t>наименьшее </a:t>
            </a:r>
          </a:p>
          <a:p>
            <a:pPr algn="ctr"/>
            <a:r>
              <a:rPr lang="ru-RU" sz="2400" b="1" dirty="0">
                <a:solidFill>
                  <a:srgbClr val="FFFF00"/>
                </a:solidFill>
                <a:latin typeface="Bookman Old Style" pitchFamily="18" charset="0"/>
              </a:rPr>
              <a:t>общее кратное</a:t>
            </a:r>
          </a:p>
        </p:txBody>
      </p:sp>
      <p:sp>
        <p:nvSpPr>
          <p:cNvPr id="15366" name="Oval 1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572000" y="980728"/>
            <a:ext cx="3600970" cy="1800299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Bookman Old Style" pitchFamily="18" charset="0"/>
              </a:rPr>
              <a:t>... находить </a:t>
            </a:r>
            <a:endParaRPr lang="ru-RU" sz="2400" b="1" dirty="0">
              <a:solidFill>
                <a:srgbClr val="FFFF00"/>
              </a:solidFill>
              <a:latin typeface="Bookman Old Style" pitchFamily="18" charset="0"/>
            </a:endParaRPr>
          </a:p>
          <a:p>
            <a:pPr algn="ctr"/>
            <a:r>
              <a:rPr lang="ru-RU" sz="2400" b="1" dirty="0">
                <a:solidFill>
                  <a:srgbClr val="FFFF00"/>
                </a:solidFill>
                <a:latin typeface="Bookman Old Style" pitchFamily="18" charset="0"/>
              </a:rPr>
              <a:t>наибольший </a:t>
            </a:r>
          </a:p>
          <a:p>
            <a:pPr algn="ctr"/>
            <a:r>
              <a:rPr lang="ru-RU" sz="2400" b="1" dirty="0">
                <a:solidFill>
                  <a:srgbClr val="FFFF00"/>
                </a:solidFill>
                <a:latin typeface="Bookman Old Style" pitchFamily="18" charset="0"/>
              </a:rPr>
              <a:t>общий делитель</a:t>
            </a:r>
          </a:p>
        </p:txBody>
      </p:sp>
      <p:sp>
        <p:nvSpPr>
          <p:cNvPr id="15367" name="Заголовок 3"/>
          <p:cNvSpPr>
            <a:spLocks/>
          </p:cNvSpPr>
          <p:nvPr/>
        </p:nvSpPr>
        <p:spPr bwMode="auto">
          <a:xfrm>
            <a:off x="4572000" y="188640"/>
            <a:ext cx="34559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Bookman Old Style" pitchFamily="18" charset="0"/>
              </a:rPr>
              <a:t>Я </a:t>
            </a:r>
            <a:r>
              <a:rPr lang="ru-RU" sz="4000" b="1" dirty="0" smtClean="0">
                <a:solidFill>
                  <a:srgbClr val="FF0000"/>
                </a:solidFill>
                <a:latin typeface="Bookman Old Style" pitchFamily="18" charset="0"/>
              </a:rPr>
              <a:t>умею...</a:t>
            </a:r>
            <a:endParaRPr lang="ru-RU" sz="40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" name="Заголовок 3"/>
          <p:cNvSpPr>
            <a:spLocks/>
          </p:cNvSpPr>
          <p:nvPr/>
        </p:nvSpPr>
        <p:spPr bwMode="auto">
          <a:xfrm>
            <a:off x="179512" y="5445224"/>
            <a:ext cx="399593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Bookman Old Style" pitchFamily="18" charset="0"/>
              </a:rPr>
              <a:t>У меня </a:t>
            </a:r>
            <a:endParaRPr lang="ru-RU" sz="4000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ookman Old Style" pitchFamily="18" charset="0"/>
              </a:rPr>
              <a:t>получится...</a:t>
            </a:r>
            <a:endParaRPr lang="ru-RU" sz="40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5" name="Oval 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211960" y="5517232"/>
            <a:ext cx="2808312" cy="115212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Bookman Old Style" pitchFamily="18" charset="0"/>
              </a:rPr>
              <a:t>тест</a:t>
            </a:r>
            <a:endParaRPr lang="ru-RU" sz="3600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11" name="Управляющая кнопка: настраиваемая 10">
            <a:hlinkClick r:id="" action="ppaction://hlinkshowjump?jump=endshow" highlightClick="1"/>
          </p:cNvPr>
          <p:cNvSpPr/>
          <p:nvPr/>
        </p:nvSpPr>
        <p:spPr>
          <a:xfrm>
            <a:off x="7308304" y="6165304"/>
            <a:ext cx="1440160" cy="360040"/>
          </a:xfrm>
          <a:prstGeom prst="actionButtonBlank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 smtClean="0">
                <a:solidFill>
                  <a:srgbClr val="1F497D"/>
                </a:solidFill>
                <a:latin typeface="Bookman Old Style" pitchFamily="18" charset="0"/>
              </a:rPr>
              <a:t>Выход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animBg="1"/>
      <p:bldP spid="15364" grpId="0" animBg="1"/>
      <p:bldP spid="15365" grpId="0" animBg="1"/>
      <p:bldP spid="15366" grpId="0" animBg="1"/>
      <p:bldP spid="15367" grpId="0"/>
      <p:bldP spid="2" grpId="0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Скругленный прямоугольник 49"/>
          <p:cNvSpPr/>
          <p:nvPr/>
        </p:nvSpPr>
        <p:spPr>
          <a:xfrm>
            <a:off x="5004048" y="3789040"/>
            <a:ext cx="266429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Ответы</a:t>
            </a:r>
            <a:r>
              <a:rPr lang="ru-RU" sz="16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: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932040" y="1916832"/>
            <a:ext cx="266429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Ответы</a:t>
            </a:r>
            <a:r>
              <a:rPr lang="ru-RU" sz="16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: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403648" y="3789040"/>
            <a:ext cx="266429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Ответы</a:t>
            </a:r>
            <a:r>
              <a:rPr lang="ru-RU" sz="16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: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403648" y="1916832"/>
            <a:ext cx="266429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Ответы</a:t>
            </a:r>
            <a:r>
              <a:rPr lang="ru-RU" sz="16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: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Тест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2348880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12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2348880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6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63888" y="2348880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4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115616" y="1052736"/>
            <a:ext cx="3456384" cy="7920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НОД (48; 84)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1052736"/>
            <a:ext cx="3456384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Bookman Old Style" pitchFamily="18" charset="0"/>
                <a:ea typeface="+mj-ea"/>
                <a:cs typeface="+mj-cs"/>
              </a:rPr>
              <a:t>Верно!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1052736"/>
            <a:ext cx="3456384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</a:t>
            </a:r>
            <a:endParaRPr lang="ru-RU" sz="8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40152" y="2348880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90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716016" y="2348880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15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164288" y="2348880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60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716016" y="1052736"/>
            <a:ext cx="3456384" cy="792088"/>
          </a:xfrm>
          <a:prstGeom prst="roundRect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НОК (45; 30)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16016" y="1052736"/>
            <a:ext cx="3456384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Bookman Old Style" pitchFamily="18" charset="0"/>
                <a:ea typeface="+mj-ea"/>
                <a:cs typeface="+mj-cs"/>
              </a:rPr>
              <a:t>Верно!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716016" y="1052736"/>
            <a:ext cx="3456384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</a:t>
            </a:r>
            <a:endParaRPr lang="ru-RU" sz="8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339752" y="4221088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16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115616" y="4221088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20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563888" y="4221088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32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115616" y="2924944"/>
            <a:ext cx="3456384" cy="7920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НОД  (80; 64)</a:t>
            </a:r>
            <a:endParaRPr lang="ru-RU" sz="2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115616" y="2924944"/>
            <a:ext cx="3456384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Bookman Old Style" pitchFamily="18" charset="0"/>
                <a:ea typeface="+mj-ea"/>
                <a:cs typeface="+mj-cs"/>
              </a:rPr>
              <a:t>Верно!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115616" y="2924944"/>
            <a:ext cx="3456384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</a:t>
            </a:r>
            <a:endParaRPr lang="ru-RU" sz="8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164288" y="4221088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75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940152" y="4221088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5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4716016" y="4221088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375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716016" y="2924944"/>
            <a:ext cx="3456384" cy="792088"/>
          </a:xfrm>
          <a:prstGeom prst="roundRect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НОК  (25; 15)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716016" y="2924944"/>
            <a:ext cx="3456384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Bookman Old Style" pitchFamily="18" charset="0"/>
                <a:ea typeface="+mj-ea"/>
                <a:cs typeface="+mj-cs"/>
              </a:rPr>
              <a:t>Верно!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4716016" y="2924944"/>
            <a:ext cx="3456384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</a:t>
            </a:r>
            <a:endParaRPr lang="ru-RU" sz="8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403648" y="5661248"/>
            <a:ext cx="266429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Ответы</a:t>
            </a:r>
            <a:r>
              <a:rPr lang="ru-RU" sz="16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: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1187624" y="6093296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24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2411760" y="6093296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12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3563888" y="6093296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72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115616" y="4797152"/>
            <a:ext cx="3456384" cy="7920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НОД  (72; 120)</a:t>
            </a:r>
            <a:endParaRPr lang="ru-RU" sz="2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115616" y="4797152"/>
            <a:ext cx="3456384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Bookman Old Style" pitchFamily="18" charset="0"/>
                <a:ea typeface="+mj-ea"/>
                <a:cs typeface="+mj-cs"/>
              </a:rPr>
              <a:t>Верно!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1115616" y="4797152"/>
            <a:ext cx="3456384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Ц</a:t>
            </a:r>
            <a:endParaRPr lang="ru-RU" sz="8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5004048" y="5661248"/>
            <a:ext cx="266429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Ответы</a:t>
            </a:r>
            <a:r>
              <a:rPr lang="ru-RU" sz="16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: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5940152" y="6093296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48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4716016" y="6093296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16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7164288" y="6093296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72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4716016" y="4797152"/>
            <a:ext cx="3456384" cy="792088"/>
          </a:xfrm>
          <a:prstGeom prst="roundRect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НОК  (16; 24)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716016" y="4797152"/>
            <a:ext cx="3456384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Bookman Old Style" pitchFamily="18" charset="0"/>
                <a:ea typeface="+mj-ea"/>
                <a:cs typeface="+mj-cs"/>
              </a:rPr>
              <a:t>Верно!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4716016" y="4797152"/>
            <a:ext cx="3456384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А</a:t>
            </a:r>
            <a:endParaRPr lang="ru-RU" sz="8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9" name="Rectangle 3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063755" y="6497215"/>
            <a:ext cx="1080245" cy="360785"/>
          </a:xfrm>
          <a:prstGeom prst="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К последнему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слайду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4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6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7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9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8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1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2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3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4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5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00"/>
                            </p:stCondLst>
                            <p:childTnLst>
                              <p:par>
                                <p:cTn id="143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2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3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4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5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66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7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8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7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" fill="hold">
                      <p:stCondLst>
                        <p:cond delay="0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00"/>
                            </p:stCondLst>
                            <p:childTnLst>
                              <p:par>
                                <p:cTn id="186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200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5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96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7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8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0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5" fill="hold">
                      <p:stCondLst>
                        <p:cond delay="0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8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09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0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1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1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8" fill="hold">
                      <p:stCondLst>
                        <p:cond delay="0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4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4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500"/>
                            </p:stCondLst>
                            <p:childTnLst>
                              <p:par>
                                <p:cTn id="229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000"/>
                            </p:stCondLst>
                            <p:childTnLst>
                              <p:par>
                                <p:cTn id="2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3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5" fill="hold">
                      <p:stCondLst>
                        <p:cond delay="0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8" dur="1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39" dur="1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0" dur="1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1" dur="1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4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8" fill="hold">
                      <p:stCondLst>
                        <p:cond delay="0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1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2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3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4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7" grpId="0" build="allAtOnce" animBg="1"/>
      <p:bldP spid="6" grpId="0" animBg="1"/>
      <p:bldP spid="15" grpId="0" animBg="1"/>
      <p:bldP spid="16" grpId="0" animBg="1"/>
      <p:bldP spid="18" grpId="0" build="allAtOnce" animBg="1"/>
      <p:bldP spid="19" grpId="0" animBg="1"/>
      <p:bldP spid="22" grpId="0" animBg="1"/>
      <p:bldP spid="23" grpId="0" animBg="1"/>
      <p:bldP spid="25" grpId="0" build="allAtOnce" animBg="1"/>
      <p:bldP spid="26" grpId="0" animBg="1"/>
      <p:bldP spid="30" grpId="0" animBg="1"/>
      <p:bldP spid="31" grpId="0" animBg="1"/>
      <p:bldP spid="33" grpId="0" build="allAtOnce" animBg="1"/>
      <p:bldP spid="34" grpId="0" animBg="1"/>
      <p:bldP spid="37" grpId="0" animBg="1"/>
      <p:bldP spid="38" grpId="0" animBg="1"/>
      <p:bldP spid="40" grpId="0" build="allAtOnce" animBg="1"/>
      <p:bldP spid="41" grpId="0" animBg="1"/>
      <p:bldP spid="44" grpId="0" animBg="1"/>
      <p:bldP spid="45" grpId="0" animBg="1"/>
      <p:bldP spid="47" grpId="0" build="allAtOnce" animBg="1"/>
      <p:bldP spid="4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697538"/>
          </a:xfrm>
        </p:spPr>
        <p:txBody>
          <a:bodyPr/>
          <a:lstStyle/>
          <a:p>
            <a:pPr>
              <a:buFontTx/>
              <a:buNone/>
            </a:pPr>
            <a:r>
              <a:rPr lang="ru-RU" sz="2000" i="1" u="sng" dirty="0" smtClean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Список литературы:</a:t>
            </a:r>
          </a:p>
          <a:p>
            <a:pPr>
              <a:buFontTx/>
              <a:buNone/>
            </a:pP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1. «Математика, 6 класс» - учебник. Авторы: И. И. Зубарева, А. Г. Мордкович. Изд. «Мнемозина», Москва, 2010.</a:t>
            </a:r>
          </a:p>
          <a:p>
            <a:pPr>
              <a:buFontTx/>
              <a:buNone/>
            </a:pP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2. «Математика, 6 класс» - поурочные планы по учебнику И. И. Зубаревой, А. Г. Мордковича. Автор: Л. А. </a:t>
            </a:r>
            <a:r>
              <a:rPr lang="ru-RU" sz="2000" dirty="0" err="1" smtClean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Тапилина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. Изд. «Учитель»,  Волгоград.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68313" y="115888"/>
            <a:ext cx="8229600" cy="720725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Повтори правила</a:t>
            </a:r>
          </a:p>
        </p:txBody>
      </p:sp>
      <p:sp>
        <p:nvSpPr>
          <p:cNvPr id="55299" name="Oval 3"/>
          <p:cNvSpPr>
            <a:spLocks noChangeArrowheads="1"/>
          </p:cNvSpPr>
          <p:nvPr/>
        </p:nvSpPr>
        <p:spPr bwMode="auto">
          <a:xfrm>
            <a:off x="900113" y="1412875"/>
            <a:ext cx="2233612" cy="18002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FFFF00"/>
                </a:solidFill>
                <a:latin typeface="Bookman Old Style" pitchFamily="18" charset="0"/>
              </a:rPr>
              <a:t>НОД</a:t>
            </a:r>
          </a:p>
        </p:txBody>
      </p:sp>
      <p:sp>
        <p:nvSpPr>
          <p:cNvPr id="55300" name="Oval 4"/>
          <p:cNvSpPr>
            <a:spLocks noChangeArrowheads="1"/>
          </p:cNvSpPr>
          <p:nvPr/>
        </p:nvSpPr>
        <p:spPr bwMode="auto">
          <a:xfrm>
            <a:off x="2571750" y="4071938"/>
            <a:ext cx="3673475" cy="2159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FFFF00"/>
                </a:solidFill>
                <a:latin typeface="Bookman Old Style" pitchFamily="18" charset="0"/>
              </a:rPr>
              <a:t>Разложение на </a:t>
            </a:r>
          </a:p>
          <a:p>
            <a:pPr algn="ctr"/>
            <a:r>
              <a:rPr lang="ru-RU" sz="2800" b="1">
                <a:solidFill>
                  <a:srgbClr val="FFFF00"/>
                </a:solidFill>
                <a:latin typeface="Bookman Old Style" pitchFamily="18" charset="0"/>
              </a:rPr>
              <a:t>простые</a:t>
            </a:r>
          </a:p>
          <a:p>
            <a:pPr algn="ctr"/>
            <a:r>
              <a:rPr lang="ru-RU" sz="2800" b="1">
                <a:solidFill>
                  <a:srgbClr val="FFFF00"/>
                </a:solidFill>
                <a:latin typeface="Bookman Old Style" pitchFamily="18" charset="0"/>
              </a:rPr>
              <a:t>множители</a:t>
            </a:r>
          </a:p>
        </p:txBody>
      </p:sp>
      <p:sp>
        <p:nvSpPr>
          <p:cNvPr id="55301" name="Oval 5"/>
          <p:cNvSpPr>
            <a:spLocks noChangeArrowheads="1"/>
          </p:cNvSpPr>
          <p:nvPr/>
        </p:nvSpPr>
        <p:spPr bwMode="auto">
          <a:xfrm>
            <a:off x="5580063" y="1412875"/>
            <a:ext cx="2233612" cy="18002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FFFF00"/>
                </a:solidFill>
                <a:latin typeface="Bookman Old Style" pitchFamily="18" charset="0"/>
              </a:rPr>
              <a:t>НОК</a:t>
            </a:r>
          </a:p>
        </p:txBody>
      </p:sp>
      <p:sp>
        <p:nvSpPr>
          <p:cNvPr id="55302" name="Oval 6"/>
          <p:cNvSpPr>
            <a:spLocks noChangeArrowheads="1"/>
          </p:cNvSpPr>
          <p:nvPr/>
        </p:nvSpPr>
        <p:spPr bwMode="auto">
          <a:xfrm>
            <a:off x="214313" y="857250"/>
            <a:ext cx="3997647" cy="3143250"/>
          </a:xfrm>
          <a:prstGeom prst="ellipse">
            <a:avLst/>
          </a:prstGeom>
          <a:solidFill>
            <a:srgbClr val="82A5D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2100" b="1" dirty="0">
              <a:solidFill>
                <a:schemeClr val="bg1"/>
              </a:solidFill>
            </a:endParaRPr>
          </a:p>
          <a:p>
            <a:pPr algn="ctr"/>
            <a:r>
              <a:rPr lang="ru-RU" sz="2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НОД</a:t>
            </a:r>
            <a:r>
              <a:rPr lang="ru-RU" sz="2400" b="1" dirty="0">
                <a:solidFill>
                  <a:schemeClr val="bg1"/>
                </a:solidFill>
                <a:latin typeface="Bookman Old Style" pitchFamily="18" charset="0"/>
              </a:rPr>
              <a:t> – </a:t>
            </a:r>
            <a:r>
              <a:rPr lang="ru-RU" sz="24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наибольший</a:t>
            </a:r>
          </a:p>
          <a:p>
            <a:pPr algn="ctr"/>
            <a:r>
              <a:rPr lang="ru-RU" sz="24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общий делитель </a:t>
            </a:r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–</a:t>
            </a:r>
            <a:endParaRPr lang="ru-RU" sz="2400" b="1" dirty="0">
              <a:solidFill>
                <a:schemeClr val="bg1"/>
              </a:solidFill>
              <a:latin typeface="Bookman Old Style" pitchFamily="18" charset="0"/>
            </a:endParaRP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Bookman Old Style" pitchFamily="18" charset="0"/>
              </a:rPr>
              <a:t>это наибольшее 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Bookman Old Style" pitchFamily="18" charset="0"/>
              </a:rPr>
              <a:t>число, делящее 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Bookman Old Style" pitchFamily="18" charset="0"/>
              </a:rPr>
              <a:t>каждое из данных 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Bookman Old Style" pitchFamily="18" charset="0"/>
              </a:rPr>
              <a:t>чисел.</a:t>
            </a:r>
          </a:p>
        </p:txBody>
      </p:sp>
      <p:sp>
        <p:nvSpPr>
          <p:cNvPr id="55303" name="Oval 7"/>
          <p:cNvSpPr>
            <a:spLocks noChangeArrowheads="1"/>
          </p:cNvSpPr>
          <p:nvPr/>
        </p:nvSpPr>
        <p:spPr bwMode="auto">
          <a:xfrm>
            <a:off x="4572000" y="857250"/>
            <a:ext cx="4320480" cy="3163888"/>
          </a:xfrm>
          <a:prstGeom prst="ellipse">
            <a:avLst/>
          </a:prstGeom>
          <a:solidFill>
            <a:srgbClr val="82A5D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800" b="1" dirty="0">
              <a:solidFill>
                <a:schemeClr val="bg1"/>
              </a:solidFill>
              <a:latin typeface="Bookman Old Style" pitchFamily="18" charset="0"/>
            </a:endParaRPr>
          </a:p>
          <a:p>
            <a:pPr algn="ctr"/>
            <a:r>
              <a:rPr lang="ru-RU" sz="2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НОК </a:t>
            </a:r>
            <a:r>
              <a:rPr lang="ru-RU" sz="2400" b="1" dirty="0">
                <a:solidFill>
                  <a:schemeClr val="bg1"/>
                </a:solidFill>
                <a:latin typeface="Bookman Old Style" pitchFamily="18" charset="0"/>
              </a:rPr>
              <a:t>–</a:t>
            </a:r>
            <a:r>
              <a:rPr lang="ru-RU" sz="2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наименьшее</a:t>
            </a:r>
          </a:p>
          <a:p>
            <a:pPr algn="ctr"/>
            <a:r>
              <a:rPr lang="ru-RU" sz="24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общее кратное</a:t>
            </a:r>
            <a:r>
              <a:rPr lang="ru-RU" sz="2400" b="1" i="1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–</a:t>
            </a:r>
            <a:endParaRPr lang="ru-RU" sz="2400" b="1" dirty="0">
              <a:solidFill>
                <a:schemeClr val="bg1"/>
              </a:solidFill>
              <a:latin typeface="Bookman Old Style" pitchFamily="18" charset="0"/>
            </a:endParaRP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Bookman Old Style" pitchFamily="18" charset="0"/>
              </a:rPr>
              <a:t>это наименьшее 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Bookman Old Style" pitchFamily="18" charset="0"/>
              </a:rPr>
              <a:t>число, делящееся 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Bookman Old Style" pitchFamily="18" charset="0"/>
              </a:rPr>
              <a:t>на каждое из данных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Bookman Old Style" pitchFamily="18" charset="0"/>
              </a:rPr>
              <a:t>чисел.</a:t>
            </a:r>
          </a:p>
        </p:txBody>
      </p:sp>
      <p:sp>
        <p:nvSpPr>
          <p:cNvPr id="55304" name="Oval 8"/>
          <p:cNvSpPr>
            <a:spLocks noChangeArrowheads="1"/>
          </p:cNvSpPr>
          <p:nvPr/>
        </p:nvSpPr>
        <p:spPr bwMode="auto">
          <a:xfrm>
            <a:off x="1835696" y="3717032"/>
            <a:ext cx="5131395" cy="3024188"/>
          </a:xfrm>
          <a:prstGeom prst="ellipse">
            <a:avLst/>
          </a:prstGeom>
          <a:solidFill>
            <a:srgbClr val="82A5D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Разложить на простые</a:t>
            </a:r>
          </a:p>
          <a:p>
            <a:pPr algn="ctr"/>
            <a:r>
              <a:rPr lang="ru-RU" sz="2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множители </a:t>
            </a:r>
            <a:r>
              <a:rPr lang="ru-RU" sz="2400" b="1" dirty="0">
                <a:solidFill>
                  <a:schemeClr val="bg1"/>
                </a:solidFill>
                <a:latin typeface="Bookman Old Style" pitchFamily="18" charset="0"/>
              </a:rPr>
              <a:t>– представить 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Bookman Old Style" pitchFamily="18" charset="0"/>
              </a:rPr>
              <a:t>число в виде произведения 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Bookman Old Style" pitchFamily="18" charset="0"/>
              </a:rPr>
              <a:t>простых множителей.</a:t>
            </a: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142875" y="6286500"/>
            <a:ext cx="642938" cy="428625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52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29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553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301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553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300"/>
                  </p:tgtEl>
                </p:cond>
              </p:nextCondLst>
            </p:seq>
          </p:childTnLst>
        </p:cTn>
      </p:par>
    </p:tnLst>
    <p:bldLst>
      <p:bldP spid="55299" grpId="0" animBg="1"/>
      <p:bldP spid="55300" grpId="0" animBg="1"/>
      <p:bldP spid="55301" grpId="0" animBg="1"/>
      <p:bldP spid="55302" grpId="0" animBg="1"/>
      <p:bldP spid="55302" grpId="1" animBg="1"/>
      <p:bldP spid="55303" grpId="0" animBg="1"/>
      <p:bldP spid="55303" grpId="1" animBg="1"/>
      <p:bldP spid="55304" grpId="0" animBg="1"/>
      <p:bldP spid="5530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  <a:latin typeface="Bookman Old Style" pitchFamily="18" charset="0"/>
              </a:rPr>
              <a:t>Разложение чисел на простые множители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928688" y="2786063"/>
            <a:ext cx="200025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000125" y="1785938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12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000250" y="1785938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2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000250" y="2786063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3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000250" y="2286000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2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000125" y="2286000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6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00125" y="3286125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1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000125" y="2786063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3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71500" y="3929063"/>
            <a:ext cx="3071813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12 = 2</a:t>
            </a:r>
            <a:r>
              <a:rPr lang="ru-RU" sz="2400" b="1" dirty="0">
                <a:latin typeface="Bookman Old Style" pitchFamily="18" charset="0"/>
              </a:rPr>
              <a:t>●</a:t>
            </a:r>
            <a:r>
              <a:rPr lang="ru-RU" sz="3200" b="1" dirty="0">
                <a:latin typeface="Bookman Old Style" pitchFamily="18" charset="0"/>
              </a:rPr>
              <a:t>2</a:t>
            </a:r>
            <a:r>
              <a:rPr lang="ru-RU" sz="2400" b="1" dirty="0">
                <a:latin typeface="Bookman Old Style" pitchFamily="18" charset="0"/>
              </a:rPr>
              <a:t>●</a:t>
            </a:r>
            <a:r>
              <a:rPr lang="ru-RU" sz="3200" b="1" dirty="0">
                <a:latin typeface="Bookman Old Style" pitchFamily="18" charset="0"/>
              </a:rPr>
              <a:t>3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1500" y="4643438"/>
            <a:ext cx="3071813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12 = 2</a:t>
            </a:r>
            <a:r>
              <a:rPr lang="ru-RU" sz="3200" b="1" baseline="3000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2</a:t>
            </a:r>
            <a:r>
              <a:rPr lang="ru-RU" sz="2400" b="1">
                <a:solidFill>
                  <a:srgbClr val="000000"/>
                </a:solidFill>
                <a:latin typeface="Century Schoolbook" pitchFamily="18" charset="0"/>
                <a:cs typeface="Times New Roman" pitchFamily="18" charset="0"/>
              </a:rPr>
              <a:t>●</a:t>
            </a:r>
            <a:r>
              <a:rPr lang="ru-RU" sz="3200" b="1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3</a:t>
            </a:r>
            <a:endParaRPr lang="ru-RU" sz="3200" b="1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786188" y="6000750"/>
            <a:ext cx="4746625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3276 = 2</a:t>
            </a:r>
            <a:r>
              <a:rPr lang="ru-RU" sz="3200" b="1" baseline="30000" dirty="0">
                <a:latin typeface="Bookman Old Style" pitchFamily="18" charset="0"/>
              </a:rPr>
              <a:t>2 </a:t>
            </a:r>
            <a:r>
              <a:rPr lang="ru-RU" sz="2400" b="1" dirty="0">
                <a:latin typeface="Bookman Old Style" pitchFamily="18" charset="0"/>
              </a:rPr>
              <a:t>●</a:t>
            </a:r>
            <a:r>
              <a:rPr lang="ru-RU" sz="3200" b="1" dirty="0">
                <a:latin typeface="Bookman Old Style" pitchFamily="18" charset="0"/>
              </a:rPr>
              <a:t>3</a:t>
            </a:r>
            <a:r>
              <a:rPr lang="ru-RU" sz="3200" b="1" baseline="30000" dirty="0">
                <a:latin typeface="Bookman Old Style" pitchFamily="18" charset="0"/>
              </a:rPr>
              <a:t>2</a:t>
            </a:r>
            <a:r>
              <a:rPr lang="ru-RU" sz="2400" b="1" dirty="0">
                <a:latin typeface="Bookman Old Style" pitchFamily="18" charset="0"/>
              </a:rPr>
              <a:t>●</a:t>
            </a:r>
            <a:r>
              <a:rPr lang="ru-RU" sz="3200" b="1" dirty="0">
                <a:latin typeface="Bookman Old Style" pitchFamily="18" charset="0"/>
              </a:rPr>
              <a:t>7</a:t>
            </a:r>
            <a:r>
              <a:rPr lang="ru-RU" sz="2400" b="1" dirty="0">
                <a:latin typeface="Bookman Old Style" pitchFamily="18" charset="0"/>
              </a:rPr>
              <a:t>●</a:t>
            </a:r>
            <a:r>
              <a:rPr lang="ru-RU" sz="3200" b="1" dirty="0">
                <a:latin typeface="Bookman Old Style" pitchFamily="18" charset="0"/>
              </a:rPr>
              <a:t>13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786188" y="5357813"/>
            <a:ext cx="4714875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3276 = 2</a:t>
            </a:r>
            <a:r>
              <a:rPr lang="ru-RU" sz="2400" b="1" dirty="0">
                <a:latin typeface="Bookman Old Style" pitchFamily="18" charset="0"/>
              </a:rPr>
              <a:t>●</a:t>
            </a:r>
            <a:r>
              <a:rPr lang="ru-RU" sz="3200" b="1" dirty="0">
                <a:latin typeface="Bookman Old Style" pitchFamily="18" charset="0"/>
              </a:rPr>
              <a:t>2</a:t>
            </a:r>
            <a:r>
              <a:rPr lang="ru-RU" sz="2400" b="1" dirty="0">
                <a:latin typeface="Bookman Old Style" pitchFamily="18" charset="0"/>
              </a:rPr>
              <a:t>●</a:t>
            </a:r>
            <a:r>
              <a:rPr lang="ru-RU" sz="3200" b="1" dirty="0">
                <a:latin typeface="Bookman Old Style" pitchFamily="18" charset="0"/>
              </a:rPr>
              <a:t>3</a:t>
            </a:r>
            <a:r>
              <a:rPr lang="ru-RU" sz="2400" b="1" dirty="0">
                <a:latin typeface="Bookman Old Style" pitchFamily="18" charset="0"/>
              </a:rPr>
              <a:t>●</a:t>
            </a:r>
            <a:r>
              <a:rPr lang="ru-RU" sz="3200" b="1" dirty="0">
                <a:latin typeface="Bookman Old Style" pitchFamily="18" charset="0"/>
              </a:rPr>
              <a:t>3</a:t>
            </a:r>
            <a:r>
              <a:rPr lang="ru-RU" sz="2400" b="1" dirty="0">
                <a:latin typeface="Bookman Old Style" pitchFamily="18" charset="0"/>
              </a:rPr>
              <a:t>●</a:t>
            </a:r>
            <a:r>
              <a:rPr lang="ru-RU" sz="3200" b="1" dirty="0">
                <a:latin typeface="Bookman Old Style" pitchFamily="18" charset="0"/>
              </a:rPr>
              <a:t>7</a:t>
            </a:r>
            <a:r>
              <a:rPr lang="ru-RU" sz="2400" b="1" dirty="0">
                <a:latin typeface="Bookman Old Style" pitchFamily="18" charset="0"/>
              </a:rPr>
              <a:t>●</a:t>
            </a:r>
            <a:r>
              <a:rPr lang="ru-RU" sz="3200" b="1" dirty="0">
                <a:latin typeface="Bookman Old Style" pitchFamily="18" charset="0"/>
              </a:rPr>
              <a:t>13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929188" y="4786313"/>
            <a:ext cx="1357312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1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572250" y="4286250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13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929188" y="4286250"/>
            <a:ext cx="1357312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13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572250" y="3786188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7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929188" y="3786188"/>
            <a:ext cx="1357312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91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572250" y="3286125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3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929188" y="3286125"/>
            <a:ext cx="1357312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273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572250" y="2786063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3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929188" y="2786063"/>
            <a:ext cx="1357312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819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572250" y="2286000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2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929188" y="2286000"/>
            <a:ext cx="1357312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1638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572250" y="1785938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2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4929188" y="1785938"/>
            <a:ext cx="1357312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3276</a:t>
            </a: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rot="5400000">
            <a:off x="4679950" y="3535363"/>
            <a:ext cx="3500437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Управляющая кнопка: далее 35">
            <a:hlinkClick r:id="" action="ppaction://hlinkshowjump?jump=nextslide" highlightClick="1"/>
          </p:cNvPr>
          <p:cNvSpPr/>
          <p:nvPr/>
        </p:nvSpPr>
        <p:spPr>
          <a:xfrm>
            <a:off x="142875" y="6286500"/>
            <a:ext cx="642938" cy="428625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Разложение чисел на простые множители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928688" y="2786063"/>
            <a:ext cx="200025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857250" y="1785938"/>
            <a:ext cx="1000125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solidFill>
                  <a:schemeClr val="tx1"/>
                </a:solidFill>
                <a:latin typeface="Bookman Old Style" pitchFamily="18" charset="0"/>
              </a:rPr>
              <a:t>220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000250" y="1785938"/>
            <a:ext cx="1000125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1"/>
                </a:solidFill>
                <a:latin typeface="Bookman Old Style" pitchFamily="18" charset="0"/>
              </a:rPr>
              <a:t>2</a:t>
            </a:r>
            <a:r>
              <a:rPr lang="ru-RU" sz="2400" b="1" dirty="0">
                <a:solidFill>
                  <a:schemeClr val="tx1"/>
                </a:solidFill>
                <a:latin typeface="Bookman Old Style" pitchFamily="18" charset="0"/>
              </a:rPr>
              <a:t>●</a:t>
            </a:r>
            <a:r>
              <a:rPr lang="ru-RU" sz="3200" b="1" dirty="0">
                <a:solidFill>
                  <a:schemeClr val="tx1"/>
                </a:solidFill>
                <a:latin typeface="Bookman Old Style" pitchFamily="18" charset="0"/>
              </a:rPr>
              <a:t>5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000250" y="2786063"/>
            <a:ext cx="1000125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1"/>
                </a:solidFill>
                <a:latin typeface="Bookman Old Style" pitchFamily="18" charset="0"/>
              </a:rPr>
              <a:t>11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000250" y="2286000"/>
            <a:ext cx="1000125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1"/>
                </a:solidFill>
                <a:latin typeface="Bookman Old Style" pitchFamily="18" charset="0"/>
              </a:rPr>
              <a:t>2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57250" y="2286000"/>
            <a:ext cx="1000125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solidFill>
                  <a:schemeClr val="tx1"/>
                </a:solidFill>
                <a:latin typeface="Bookman Old Style" pitchFamily="18" charset="0"/>
              </a:rPr>
              <a:t>22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57250" y="3286125"/>
            <a:ext cx="1000125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solidFill>
                  <a:schemeClr val="tx1"/>
                </a:solidFill>
                <a:latin typeface="Bookman Old Style" pitchFamily="18" charset="0"/>
              </a:rPr>
              <a:t>1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57250" y="2786063"/>
            <a:ext cx="1000125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solidFill>
                  <a:schemeClr val="tx1"/>
                </a:solidFill>
                <a:latin typeface="Bookman Old Style" pitchFamily="18" charset="0"/>
              </a:rPr>
              <a:t>11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857250" y="4214813"/>
            <a:ext cx="3286125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220 = 2</a:t>
            </a:r>
            <a:r>
              <a:rPr lang="ru-RU" sz="3200" b="1" baseline="30000" dirty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tx1"/>
                </a:solidFill>
                <a:latin typeface="Century Schoolbook" pitchFamily="18" charset="0"/>
                <a:cs typeface="Times New Roman" pitchFamily="18" charset="0"/>
              </a:rPr>
              <a:t>●</a:t>
            </a:r>
            <a:r>
              <a:rPr lang="ru-RU" sz="3200" b="1" dirty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5</a:t>
            </a:r>
            <a:r>
              <a:rPr lang="ru-RU" sz="2400" b="1" dirty="0">
                <a:solidFill>
                  <a:schemeClr val="tx1"/>
                </a:solidFill>
                <a:latin typeface="Century Schoolbook" pitchFamily="18" charset="0"/>
                <a:cs typeface="Times New Roman" pitchFamily="18" charset="0"/>
              </a:rPr>
              <a:t>●</a:t>
            </a:r>
            <a:r>
              <a:rPr lang="ru-RU" sz="3200" b="1" dirty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11</a:t>
            </a:r>
            <a:endParaRPr lang="ru-RU" sz="32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29188" y="4643438"/>
            <a:ext cx="342900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  <a:latin typeface="Bookman Old Style" pitchFamily="18" charset="0"/>
              </a:rPr>
              <a:t>8000 = 2</a:t>
            </a:r>
            <a:r>
              <a:rPr lang="ru-RU" sz="3200" b="1" baseline="30000" dirty="0">
                <a:solidFill>
                  <a:schemeClr val="tx1"/>
                </a:solidFill>
                <a:latin typeface="Bookman Old Style" pitchFamily="18" charset="0"/>
              </a:rPr>
              <a:t>6</a:t>
            </a:r>
            <a:r>
              <a:rPr lang="ru-RU" sz="2400" b="1" dirty="0">
                <a:solidFill>
                  <a:schemeClr val="tx1"/>
                </a:solidFill>
                <a:latin typeface="Bookman Old Style" pitchFamily="18" charset="0"/>
              </a:rPr>
              <a:t>●</a:t>
            </a:r>
            <a:r>
              <a:rPr lang="ru-RU" sz="3200" b="1" dirty="0">
                <a:solidFill>
                  <a:schemeClr val="tx1"/>
                </a:solidFill>
                <a:latin typeface="Bookman Old Style" pitchFamily="18" charset="0"/>
              </a:rPr>
              <a:t>5</a:t>
            </a:r>
            <a:r>
              <a:rPr lang="ru-RU" sz="3200" b="1" baseline="30000" dirty="0">
                <a:solidFill>
                  <a:schemeClr val="tx1"/>
                </a:solidFill>
                <a:latin typeface="Bookman Old Style" pitchFamily="18" charset="0"/>
              </a:rPr>
              <a:t>3</a:t>
            </a:r>
            <a:endParaRPr lang="ru-RU" sz="32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929188" y="3786188"/>
            <a:ext cx="1357312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solidFill>
                  <a:schemeClr val="tx1"/>
                </a:solidFill>
                <a:latin typeface="Bookman Old Style" pitchFamily="18" charset="0"/>
              </a:rPr>
              <a:t>1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572250" y="3286125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  <a:latin typeface="Bookman Old Style" pitchFamily="18" charset="0"/>
              </a:rPr>
              <a:t>2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929188" y="3286125"/>
            <a:ext cx="1357312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solidFill>
                  <a:schemeClr val="tx1"/>
                </a:solidFill>
                <a:latin typeface="Bookman Old Style" pitchFamily="18" charset="0"/>
              </a:rPr>
              <a:t>2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572250" y="2786063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  <a:latin typeface="Bookman Old Style" pitchFamily="18" charset="0"/>
              </a:rPr>
              <a:t>2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929188" y="2786063"/>
            <a:ext cx="1357312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solidFill>
                  <a:schemeClr val="tx1"/>
                </a:solidFill>
                <a:latin typeface="Bookman Old Style" pitchFamily="18" charset="0"/>
              </a:rPr>
              <a:t>4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572250" y="2286000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  <a:latin typeface="Bookman Old Style" pitchFamily="18" charset="0"/>
              </a:rPr>
              <a:t>2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929188" y="2286000"/>
            <a:ext cx="1357312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solidFill>
                  <a:schemeClr val="tx1"/>
                </a:solidFill>
                <a:latin typeface="Bookman Old Style" pitchFamily="18" charset="0"/>
              </a:rPr>
              <a:t>8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572250" y="1785938"/>
            <a:ext cx="2428875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Bookman Old Style" pitchFamily="18" charset="0"/>
              </a:rPr>
              <a:t>2</a:t>
            </a:r>
            <a:r>
              <a:rPr lang="ru-RU" sz="2000" b="1" dirty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●</a:t>
            </a:r>
            <a:r>
              <a:rPr lang="ru-RU" sz="2800" b="1" dirty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5</a:t>
            </a:r>
            <a:r>
              <a:rPr lang="ru-RU" sz="2000" b="1" dirty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●</a:t>
            </a:r>
            <a:r>
              <a:rPr lang="ru-RU" sz="2800" b="1" dirty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2</a:t>
            </a:r>
            <a:r>
              <a:rPr lang="ru-RU" sz="2000" b="1" dirty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●</a:t>
            </a:r>
            <a:r>
              <a:rPr lang="ru-RU" sz="2800" b="1" dirty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5</a:t>
            </a:r>
            <a:r>
              <a:rPr lang="ru-RU" sz="2000" b="1" dirty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●</a:t>
            </a:r>
            <a:r>
              <a:rPr lang="ru-RU" sz="2800" b="1" dirty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2</a:t>
            </a:r>
            <a:r>
              <a:rPr lang="ru-RU" sz="2000" b="1" dirty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●</a:t>
            </a:r>
            <a:r>
              <a:rPr lang="ru-RU" sz="2800" b="1" dirty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5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929188" y="1785938"/>
            <a:ext cx="1357312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solidFill>
                  <a:schemeClr val="tx1"/>
                </a:solidFill>
                <a:latin typeface="Bookman Old Style" pitchFamily="18" charset="0"/>
              </a:rPr>
              <a:t>8000</a:t>
            </a: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rot="5400000">
            <a:off x="5180013" y="3035300"/>
            <a:ext cx="250031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142875" y="6286500"/>
            <a:ext cx="642938" cy="428625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7" grpId="0" animBg="1"/>
      <p:bldP spid="20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9001125" cy="785812"/>
          </a:xfrm>
        </p:spPr>
        <p:txBody>
          <a:bodyPr/>
          <a:lstStyle/>
          <a:p>
            <a:pPr eaLnBrk="1" hangingPunct="1"/>
            <a:r>
              <a:rPr lang="ru-RU" sz="3000" b="1" i="1" dirty="0" smtClean="0">
                <a:solidFill>
                  <a:schemeClr val="tx2"/>
                </a:solidFill>
                <a:latin typeface="Bookman Old Style" pitchFamily="18" charset="0"/>
              </a:rPr>
              <a:t>Разложи числа на простые множители:</a:t>
            </a:r>
            <a:endParaRPr lang="ru-RU" sz="3000" i="1" dirty="0" smtClean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3" y="2214563"/>
            <a:ext cx="3071812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/>
                <a:ea typeface="Times New Roman"/>
                <a:cs typeface="Times New Roman"/>
              </a:rPr>
              <a:t>16 = 2</a:t>
            </a:r>
            <a:r>
              <a:rPr lang="ru-RU" sz="3200" b="1" baseline="30000" dirty="0">
                <a:latin typeface="Bookman Old Style"/>
                <a:ea typeface="Times New Roman"/>
                <a:cs typeface="Times New Roman"/>
              </a:rPr>
              <a:t>4</a:t>
            </a:r>
            <a:endParaRPr lang="ru-RU" sz="3200" b="1" dirty="0"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3000375"/>
            <a:ext cx="3071813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18 = 2</a:t>
            </a:r>
            <a:r>
              <a:rPr lang="ru-RU" sz="2400" b="1">
                <a:solidFill>
                  <a:srgbClr val="000000"/>
                </a:solidFill>
                <a:latin typeface="Century Schoolbook" pitchFamily="18" charset="0"/>
                <a:cs typeface="Times New Roman" pitchFamily="18" charset="0"/>
              </a:rPr>
              <a:t>●</a:t>
            </a:r>
            <a:r>
              <a:rPr lang="ru-RU" sz="3200" b="1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3</a:t>
            </a:r>
            <a:r>
              <a:rPr lang="ru-RU" sz="3200" b="1" baseline="3000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2</a:t>
            </a:r>
            <a:endParaRPr lang="ru-RU" sz="3200" b="1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25" y="3857625"/>
            <a:ext cx="3071813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72 = 2</a:t>
            </a:r>
            <a:r>
              <a:rPr lang="ru-RU" sz="3200" b="1" baseline="3000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3</a:t>
            </a:r>
            <a:r>
              <a:rPr lang="ru-RU" sz="2400" b="1">
                <a:solidFill>
                  <a:srgbClr val="000000"/>
                </a:solidFill>
                <a:latin typeface="Century Schoolbook" pitchFamily="18" charset="0"/>
                <a:cs typeface="Times New Roman" pitchFamily="18" charset="0"/>
              </a:rPr>
              <a:t>●</a:t>
            </a:r>
            <a:r>
              <a:rPr lang="ru-RU" sz="3200" b="1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3</a:t>
            </a:r>
            <a:r>
              <a:rPr lang="ru-RU" sz="3200" b="1" baseline="3000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2</a:t>
            </a:r>
            <a:endParaRPr lang="ru-RU" sz="3200" b="1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3" y="4714875"/>
            <a:ext cx="3071812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150 = 2</a:t>
            </a:r>
            <a:r>
              <a:rPr lang="ru-RU" sz="2400" b="1">
                <a:solidFill>
                  <a:srgbClr val="000000"/>
                </a:solidFill>
                <a:latin typeface="Century Schoolbook" pitchFamily="18" charset="0"/>
                <a:cs typeface="Times New Roman" pitchFamily="18" charset="0"/>
              </a:rPr>
              <a:t>●</a:t>
            </a:r>
            <a:r>
              <a:rPr lang="ru-RU" sz="3200" b="1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3</a:t>
            </a:r>
            <a:r>
              <a:rPr lang="ru-RU" sz="2400" b="1">
                <a:solidFill>
                  <a:srgbClr val="000000"/>
                </a:solidFill>
                <a:latin typeface="Century Schoolbook" pitchFamily="18" charset="0"/>
                <a:cs typeface="Times New Roman" pitchFamily="18" charset="0"/>
              </a:rPr>
              <a:t>●</a:t>
            </a:r>
            <a:r>
              <a:rPr lang="ru-RU" sz="3200" b="1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5</a:t>
            </a:r>
            <a:r>
              <a:rPr lang="ru-RU" sz="3200" b="1" baseline="3000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2</a:t>
            </a:r>
            <a:endParaRPr lang="ru-RU" sz="3200" b="1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214313" y="2071688"/>
            <a:ext cx="39195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chemeClr val="tx2"/>
                </a:solidFill>
                <a:latin typeface="Bookman Old Style" pitchFamily="18" charset="0"/>
                <a:ea typeface="+mj-ea"/>
                <a:cs typeface="+mj-cs"/>
              </a:rPr>
              <a:t>Проверь себя!</a:t>
            </a:r>
            <a:endParaRPr lang="ru-RU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14500" y="1143000"/>
            <a:ext cx="5000625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/>
                <a:ea typeface="Times New Roman"/>
                <a:cs typeface="Times New Roman"/>
              </a:rPr>
              <a:t>16, 18, 72, 150</a:t>
            </a:r>
            <a:endParaRPr lang="ru-RU" sz="3200" b="1" dirty="0">
              <a:latin typeface="Bookman Old Style" pitchFamily="18" charset="0"/>
            </a:endParaRP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142875" y="6286500"/>
            <a:ext cx="642938" cy="428625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6"/>
          <p:cNvSpPr/>
          <p:nvPr/>
        </p:nvSpPr>
        <p:spPr>
          <a:xfrm>
            <a:off x="5715000" y="6143625"/>
            <a:ext cx="1223963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</a:rPr>
              <a:t>= 12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5857875" y="4786313"/>
            <a:ext cx="500063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0000"/>
                </a:solidFill>
                <a:latin typeface="Century Schoolbook" pitchFamily="18" charset="0"/>
                <a:cs typeface="Times New Roman" pitchFamily="18" charset="0"/>
              </a:rPr>
              <a:t>●     </a:t>
            </a:r>
            <a:r>
              <a:rPr lang="ru-RU" sz="3200" b="1" dirty="0">
                <a:latin typeface="Bookman Old Style" pitchFamily="18" charset="0"/>
              </a:rPr>
              <a:t>    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4643438" y="4786313"/>
            <a:ext cx="500062" cy="500062"/>
          </a:xfrm>
          <a:prstGeom prst="rect">
            <a:avLst/>
          </a:prstGeom>
          <a:gradFill>
            <a:gsLst>
              <a:gs pos="0">
                <a:schemeClr val="dk1">
                  <a:tint val="50000"/>
                  <a:satMod val="300000"/>
                  <a:alpha val="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0000"/>
                </a:solidFill>
                <a:latin typeface="Century Schoolbook" pitchFamily="18" charset="0"/>
                <a:cs typeface="Times New Roman" pitchFamily="18" charset="0"/>
              </a:rPr>
              <a:t>●</a:t>
            </a:r>
            <a:r>
              <a:rPr lang="ru-RU" sz="3200" b="1" dirty="0">
                <a:latin typeface="Bookman Old Style" pitchFamily="18" charset="0"/>
              </a:rPr>
              <a:t>   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000250" y="3286125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 3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2000250" y="2286000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 2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2000250" y="1785938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 2</a:t>
            </a:r>
          </a:p>
        </p:txBody>
      </p:sp>
      <p:sp>
        <p:nvSpPr>
          <p:cNvPr id="9224" name="Заголовок 3"/>
          <p:cNvSpPr>
            <a:spLocks noGrp="1"/>
          </p:cNvSpPr>
          <p:nvPr>
            <p:ph type="title"/>
          </p:nvPr>
        </p:nvSpPr>
        <p:spPr>
          <a:xfrm>
            <a:off x="0" y="274638"/>
            <a:ext cx="8929688" cy="11430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Нахождение наибольшего общего делителя (НОД) чисел 24 и 36.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678657" y="3036094"/>
            <a:ext cx="250031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000125" y="2286000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12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000250" y="1785938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2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000250" y="3286125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3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000250" y="2286000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2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000125" y="2786063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6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00125" y="3786188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1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000125" y="3286125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3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00063" y="4786313"/>
            <a:ext cx="3357562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latin typeface="Bookman Old Style" pitchFamily="18" charset="0"/>
              </a:rPr>
              <a:t>НОД(24; 36) =   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500188" y="6143625"/>
            <a:ext cx="421640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>
                <a:solidFill>
                  <a:srgbClr val="000000"/>
                </a:solidFill>
                <a:latin typeface="Bookman Old Style" pitchFamily="18" charset="0"/>
              </a:rPr>
              <a:t>НОД</a:t>
            </a:r>
            <a:r>
              <a:rPr lang="ru-RU" sz="3200" b="1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(24; 36) = 2</a:t>
            </a:r>
            <a:r>
              <a:rPr lang="ru-RU" sz="3200" b="1" baseline="3000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2</a:t>
            </a:r>
            <a:r>
              <a:rPr lang="ru-RU" sz="2400" b="1">
                <a:solidFill>
                  <a:srgbClr val="000000"/>
                </a:solidFill>
                <a:latin typeface="Century Schoolbook" pitchFamily="18" charset="0"/>
                <a:cs typeface="Times New Roman" pitchFamily="18" charset="0"/>
              </a:rPr>
              <a:t>●</a:t>
            </a:r>
            <a:r>
              <a:rPr lang="ru-RU" sz="3200" b="1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000125" y="1785938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24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000250" y="2786063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2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429250" y="3786188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1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572250" y="3286125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3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429250" y="3286125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3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572250" y="2786063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3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429250" y="2786063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9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572250" y="2286000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2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429250" y="2286000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18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572250" y="1785938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2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5429250" y="1785938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36</a:t>
            </a: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rot="5400000">
            <a:off x="5144294" y="3071019"/>
            <a:ext cx="257175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26"/>
          <p:cNvSpPr/>
          <p:nvPr/>
        </p:nvSpPr>
        <p:spPr>
          <a:xfrm>
            <a:off x="7092950" y="4797425"/>
            <a:ext cx="1223963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</a:rPr>
              <a:t>= 12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395288" y="5445125"/>
            <a:ext cx="2643187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24 = 2</a:t>
            </a:r>
            <a:r>
              <a:rPr lang="ru-RU" sz="3200" b="1" baseline="30000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3</a:t>
            </a:r>
            <a:r>
              <a:rPr lang="ru-RU" sz="2400" b="1" dirty="0">
                <a:solidFill>
                  <a:srgbClr val="000000"/>
                </a:solidFill>
                <a:latin typeface="Century Schoolbook" pitchFamily="18" charset="0"/>
                <a:cs typeface="Times New Roman" pitchFamily="18" charset="0"/>
              </a:rPr>
              <a:t>●</a:t>
            </a: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3</a:t>
            </a:r>
            <a:endParaRPr lang="ru-RU" sz="3200" b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851275" y="5445125"/>
            <a:ext cx="2490788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36 = 2</a:t>
            </a:r>
            <a:r>
              <a:rPr lang="ru-RU" sz="3200" b="1" baseline="30000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rgbClr val="000000"/>
                </a:solidFill>
                <a:latin typeface="Century Schoolbook" pitchFamily="18" charset="0"/>
                <a:cs typeface="Times New Roman" pitchFamily="18" charset="0"/>
              </a:rPr>
              <a:t>●</a:t>
            </a: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3</a:t>
            </a:r>
            <a:r>
              <a:rPr lang="ru-RU" sz="3200" b="1" baseline="30000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2</a:t>
            </a:r>
            <a:endParaRPr lang="ru-RU" sz="3200" b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6183" name="Rectangle 3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452320" y="6165850"/>
            <a:ext cx="1512293" cy="5762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2"/>
                </a:solidFill>
                <a:latin typeface="Bookman Old Style" pitchFamily="18" charset="0"/>
                <a:ea typeface="+mj-ea"/>
                <a:cs typeface="+mj-cs"/>
              </a:rPr>
              <a:t>К последнему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2"/>
                </a:solidFill>
                <a:latin typeface="Bookman Old Style" pitchFamily="18" charset="0"/>
                <a:ea typeface="+mj-ea"/>
                <a:cs typeface="+mj-cs"/>
              </a:rPr>
              <a:t> слайду</a:t>
            </a:r>
          </a:p>
        </p:txBody>
      </p:sp>
      <p:sp>
        <p:nvSpPr>
          <p:cNvPr id="36" name="Управляющая кнопка: далее 35">
            <a:hlinkClick r:id="" action="ppaction://hlinkshowjump?jump=nextslide" highlightClick="1"/>
          </p:cNvPr>
          <p:cNvSpPr/>
          <p:nvPr/>
        </p:nvSpPr>
        <p:spPr>
          <a:xfrm>
            <a:off x="142875" y="6286500"/>
            <a:ext cx="642938" cy="428625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4F11D"/>
                                      </p:to>
                                    </p:animClr>
                                    <p:set>
                                      <p:cBhvr>
                                        <p:cTn id="9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000"/>
                            </p:stCondLst>
                            <p:childTnLst>
                              <p:par>
                                <p:cTn id="9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019 -0.00671 L 0.20105 0.43796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" y="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4F11D"/>
                                      </p:to>
                                    </p:animClr>
                                    <p:set>
                                      <p:cBhvr>
                                        <p:cTn id="10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00"/>
                            </p:stCondLst>
                            <p:childTnLst>
                              <p:par>
                                <p:cTn id="10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3 -0.00625 L 0.34289 0.36551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" y="186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4F11D"/>
                                      </p:to>
                                    </p:animClr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000"/>
                            </p:stCondLst>
                            <p:childTnLst>
                              <p:par>
                                <p:cTn id="12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000"/>
                            </p:stCondLst>
                            <p:childTnLst>
                              <p:par>
                                <p:cTn id="12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271 0.00555 L 0.46876 0.22106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" y="108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00"/>
                            </p:stCondLst>
                            <p:childTnLst>
                              <p:par>
                                <p:cTn id="1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7" grpId="0" animBg="1"/>
      <p:bldP spid="46" grpId="0" animBg="1"/>
      <p:bldP spid="21" grpId="0" animBg="1"/>
      <p:bldP spid="44" grpId="0" animBg="1"/>
      <p:bldP spid="45" grpId="0" animBg="1"/>
      <p:bldP spid="8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3" grpId="0" animBg="1"/>
      <p:bldP spid="14" grpId="0" animBg="1"/>
      <p:bldP spid="16" grpId="0" animBg="1"/>
      <p:bldP spid="17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2" grpId="0" animBg="1"/>
      <p:bldP spid="40" grpId="0" animBg="1"/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142875" y="1444625"/>
            <a:ext cx="8845550" cy="4188381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ru-RU" sz="2400" b="1" dirty="0">
                <a:latin typeface="Bookman Old Style" pitchFamily="18" charset="0"/>
              </a:rPr>
              <a:t>1. Разложить данные числа на простые множители. </a:t>
            </a:r>
            <a:endParaRPr lang="ru-RU" sz="2400" b="1" dirty="0"/>
          </a:p>
          <a:p>
            <a:pPr>
              <a:spcBef>
                <a:spcPts val="0"/>
              </a:spcBef>
              <a:defRPr/>
            </a:pPr>
            <a:r>
              <a:rPr lang="ru-RU" sz="2400" b="1" dirty="0">
                <a:latin typeface="Bookman Old Style" pitchFamily="18" charset="0"/>
              </a:rPr>
              <a:t>2. Выписать все простые множители, которые одновременно входят в каждое из полученных разложений. </a:t>
            </a:r>
          </a:p>
          <a:p>
            <a:pPr>
              <a:spcBef>
                <a:spcPts val="0"/>
              </a:spcBef>
              <a:defRPr/>
            </a:pPr>
            <a:r>
              <a:rPr lang="ru-RU" sz="2400" b="1" dirty="0">
                <a:latin typeface="Bookman Old Style" pitchFamily="18" charset="0"/>
              </a:rPr>
              <a:t>Т. е. </a:t>
            </a:r>
            <a:r>
              <a:rPr lang="ru-RU" sz="2400" b="1" i="1" dirty="0">
                <a:latin typeface="Bookman Old Style" pitchFamily="18" charset="0"/>
              </a:rPr>
              <a:t>каждый множитель взять с </a:t>
            </a:r>
            <a:r>
              <a:rPr lang="ru-RU" sz="2400" b="1" i="1" dirty="0">
                <a:solidFill>
                  <a:schemeClr val="bg1">
                    <a:lumMod val="50000"/>
                  </a:schemeClr>
                </a:solidFill>
                <a:latin typeface="Bookman Old Style" pitchFamily="18" charset="0"/>
              </a:rPr>
              <a:t>наименьшим</a:t>
            </a:r>
            <a:r>
              <a:rPr lang="ru-RU" sz="2400" b="1" i="1" dirty="0">
                <a:latin typeface="Bookman Old Style" pitchFamily="18" charset="0"/>
              </a:rPr>
              <a:t> из показателей степени, с которым он входит в разложения данных чисел</a:t>
            </a:r>
            <a:r>
              <a:rPr lang="ru-RU" sz="2400" b="1" dirty="0">
                <a:latin typeface="Bookman Old Style" pitchFamily="18" charset="0"/>
              </a:rPr>
              <a:t>.</a:t>
            </a:r>
            <a:endParaRPr lang="ru-RU" sz="2400" b="1" dirty="0"/>
          </a:p>
          <a:p>
            <a:pPr>
              <a:spcBef>
                <a:spcPts val="0"/>
              </a:spcBef>
              <a:defRPr/>
            </a:pPr>
            <a:r>
              <a:rPr lang="ru-RU" sz="2400" b="1" dirty="0">
                <a:latin typeface="Bookman Old Style" pitchFamily="18" charset="0"/>
              </a:rPr>
              <a:t>3. Составить произведение из этих множителей и вычислить его.</a:t>
            </a:r>
          </a:p>
        </p:txBody>
      </p:sp>
      <p:sp>
        <p:nvSpPr>
          <p:cNvPr id="10243" name="Прямоугольник 5"/>
          <p:cNvSpPr>
            <a:spLocks noChangeArrowheads="1"/>
          </p:cNvSpPr>
          <p:nvPr/>
        </p:nvSpPr>
        <p:spPr bwMode="auto">
          <a:xfrm>
            <a:off x="285750" y="214313"/>
            <a:ext cx="84296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Bookman Old Style" pitchFamily="18" charset="0"/>
              </a:rPr>
              <a:t>Алгоритм нахождения наибольшего общего делителя</a:t>
            </a:r>
            <a:r>
              <a:rPr lang="ru-RU" sz="3600" b="1" dirty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endParaRPr lang="ru-RU" sz="3600" dirty="0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251520" y="6165304"/>
            <a:ext cx="642938" cy="428625"/>
          </a:xfrm>
          <a:prstGeom prst="actionButtonForwardNex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3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452320" y="6093296"/>
            <a:ext cx="1512293" cy="576263"/>
          </a:xfrm>
          <a:prstGeom prst="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К последнему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слайду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2875" y="214313"/>
            <a:ext cx="8686800" cy="114300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chemeClr val="tx2"/>
                </a:solidFill>
                <a:latin typeface="Bookman Old Style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29063" y="2500313"/>
            <a:ext cx="3938587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</a:rPr>
              <a:t>НОД(</a:t>
            </a: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16; 12) = 4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29125" y="3429000"/>
            <a:ext cx="3935413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</a:rPr>
              <a:t>НОД(30; 45) = 15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214313" y="2643188"/>
            <a:ext cx="39195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chemeClr val="tx2"/>
                </a:solidFill>
                <a:latin typeface="Bookman Old Style" pitchFamily="18" charset="0"/>
                <a:ea typeface="+mj-ea"/>
                <a:cs typeface="+mj-cs"/>
              </a:rPr>
              <a:t>Проверь себя!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643063" y="1214438"/>
            <a:ext cx="6048375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</a:rPr>
              <a:t>НОД</a:t>
            </a: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(16; 12), </a:t>
            </a: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</a:rPr>
              <a:t>НОД</a:t>
            </a: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(30; 45)</a:t>
            </a:r>
          </a:p>
        </p:txBody>
      </p:sp>
      <p:sp>
        <p:nvSpPr>
          <p:cNvPr id="11271" name="Rectangle 13"/>
          <p:cNvSpPr>
            <a:spLocks noChangeArrowheads="1"/>
          </p:cNvSpPr>
          <p:nvPr/>
        </p:nvSpPr>
        <p:spPr bwMode="auto">
          <a:xfrm>
            <a:off x="3492500" y="549275"/>
            <a:ext cx="2192338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000" b="1" i="1" dirty="0">
                <a:solidFill>
                  <a:schemeClr val="tx2"/>
                </a:solidFill>
                <a:latin typeface="Bookman Old Style" pitchFamily="18" charset="0"/>
                <a:ea typeface="+mj-ea"/>
                <a:cs typeface="+mj-cs"/>
              </a:rPr>
              <a:t>Вычисли:</a:t>
            </a: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142875" y="6286500"/>
            <a:ext cx="642938" cy="428625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/>
          <p:nvPr/>
        </p:nvSpPr>
        <p:spPr>
          <a:xfrm>
            <a:off x="6215063" y="4429125"/>
            <a:ext cx="114300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= 72</a:t>
            </a:r>
            <a:endParaRPr lang="ru-RU" sz="3200" b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000750" y="5857875"/>
            <a:ext cx="114300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= 72</a:t>
            </a:r>
            <a:endParaRPr lang="ru-RU" sz="3200" b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000250" y="2786063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2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000250" y="3286125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 3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2000250" y="2286000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 2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2000250" y="1785938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 2</a:t>
            </a:r>
          </a:p>
        </p:txBody>
      </p:sp>
      <p:sp>
        <p:nvSpPr>
          <p:cNvPr id="12296" name="Заголовок 3"/>
          <p:cNvSpPr>
            <a:spLocks noGrp="1"/>
          </p:cNvSpPr>
          <p:nvPr>
            <p:ph type="title"/>
          </p:nvPr>
        </p:nvSpPr>
        <p:spPr>
          <a:xfrm>
            <a:off x="0" y="274638"/>
            <a:ext cx="8929688" cy="11430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Нахождение наименьшего общего кратного (НОК) чисел 24 и 36.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678657" y="3036094"/>
            <a:ext cx="250031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000125" y="2286000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12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000250" y="1785938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2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000250" y="3286125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3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000250" y="2286000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2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000125" y="2786063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6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00125" y="3786188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1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000125" y="3286125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3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00063" y="4429125"/>
            <a:ext cx="3357562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latin typeface="Bookman Old Style" pitchFamily="18" charset="0"/>
              </a:rPr>
              <a:t>НОК (24; 36) =   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214438" y="5857875"/>
            <a:ext cx="48577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>
                <a:solidFill>
                  <a:srgbClr val="000000"/>
                </a:solidFill>
                <a:latin typeface="Bookman Old Style" pitchFamily="18" charset="0"/>
              </a:rPr>
              <a:t>НОК</a:t>
            </a:r>
            <a:r>
              <a:rPr lang="ru-RU" sz="3200" b="1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 (24; 36) = 2</a:t>
            </a:r>
            <a:r>
              <a:rPr lang="ru-RU" sz="3200" b="1" baseline="3000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3</a:t>
            </a:r>
            <a:r>
              <a:rPr lang="ru-RU" sz="2400" b="1">
                <a:solidFill>
                  <a:srgbClr val="000000"/>
                </a:solidFill>
                <a:latin typeface="Century Schoolbook" pitchFamily="18" charset="0"/>
                <a:cs typeface="Times New Roman" pitchFamily="18" charset="0"/>
              </a:rPr>
              <a:t>●</a:t>
            </a:r>
            <a:r>
              <a:rPr lang="ru-RU" sz="3200" b="1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3</a:t>
            </a:r>
            <a:r>
              <a:rPr lang="ru-RU" sz="3200" b="1" baseline="3000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000125" y="1785938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24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000250" y="2786063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2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429250" y="3786188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1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572250" y="3286125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3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429250" y="3286125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3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572250" y="2786063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3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429250" y="2786063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9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572250" y="2286000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2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429250" y="2286000"/>
            <a:ext cx="857250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18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572250" y="1785938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Bookman Old Style" pitchFamily="18" charset="0"/>
              </a:rPr>
              <a:t>2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5429250" y="1785938"/>
            <a:ext cx="857250" cy="50006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3200" b="1" dirty="0">
                <a:latin typeface="Bookman Old Style" pitchFamily="18" charset="0"/>
              </a:rPr>
              <a:t>36</a:t>
            </a: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rot="5400000">
            <a:off x="5144294" y="3071019"/>
            <a:ext cx="257175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3857625" y="4429125"/>
            <a:ext cx="1857375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latin typeface="Bookman Old Style" pitchFamily="18" charset="0"/>
              </a:rPr>
              <a:t>2</a:t>
            </a:r>
            <a:r>
              <a:rPr lang="ru-RU" sz="2400" b="1" dirty="0">
                <a:solidFill>
                  <a:srgbClr val="000000"/>
                </a:solidFill>
                <a:latin typeface="Century Schoolbook" pitchFamily="18" charset="0"/>
                <a:cs typeface="Times New Roman" pitchFamily="18" charset="0"/>
              </a:rPr>
              <a:t>●</a:t>
            </a: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rgbClr val="000000"/>
                </a:solidFill>
                <a:latin typeface="Century Schoolbook" pitchFamily="18" charset="0"/>
                <a:cs typeface="Times New Roman" pitchFamily="18" charset="0"/>
              </a:rPr>
              <a:t>●</a:t>
            </a: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rgbClr val="000000"/>
                </a:solidFill>
                <a:latin typeface="Century Schoolbook" pitchFamily="18" charset="0"/>
                <a:cs typeface="Times New Roman" pitchFamily="18" charset="0"/>
              </a:rPr>
              <a:t>●</a:t>
            </a: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3</a:t>
            </a:r>
            <a:r>
              <a:rPr lang="ru-RU" sz="3200" b="1" dirty="0">
                <a:latin typeface="Bookman Old Style" pitchFamily="18" charset="0"/>
              </a:rPr>
              <a:t>    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572125" y="4429125"/>
            <a:ext cx="642938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entury Schoolbook" pitchFamily="18" charset="0"/>
                <a:cs typeface="Times New Roman" pitchFamily="18" charset="0"/>
              </a:rPr>
              <a:t>●</a:t>
            </a: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3</a:t>
            </a:r>
            <a:r>
              <a:rPr lang="ru-RU" sz="3200" b="1" dirty="0">
                <a:latin typeface="Bookman Old Style" pitchFamily="18" charset="0"/>
              </a:rPr>
              <a:t>    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786188" y="5143500"/>
            <a:ext cx="2490787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36 = 2</a:t>
            </a:r>
            <a:r>
              <a:rPr lang="ru-RU" sz="3200" b="1" baseline="30000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rgbClr val="000000"/>
                </a:solidFill>
                <a:latin typeface="Century Schoolbook" pitchFamily="18" charset="0"/>
                <a:cs typeface="Times New Roman" pitchFamily="18" charset="0"/>
              </a:rPr>
              <a:t>●</a:t>
            </a: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3</a:t>
            </a:r>
            <a:r>
              <a:rPr lang="ru-RU" sz="3200" b="1" baseline="30000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2</a:t>
            </a:r>
            <a:endParaRPr lang="ru-RU" sz="3200" b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28625" y="5143500"/>
            <a:ext cx="2643188" cy="50006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24 = 2</a:t>
            </a:r>
            <a:r>
              <a:rPr lang="ru-RU" sz="3200" b="1" baseline="30000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3</a:t>
            </a:r>
            <a:r>
              <a:rPr lang="ru-RU" sz="2400" b="1" dirty="0">
                <a:solidFill>
                  <a:srgbClr val="000000"/>
                </a:solidFill>
                <a:latin typeface="Century Schoolbook" pitchFamily="18" charset="0"/>
                <a:cs typeface="Times New Roman" pitchFamily="18" charset="0"/>
              </a:rPr>
              <a:t>●</a:t>
            </a:r>
            <a:r>
              <a:rPr lang="ru-RU" sz="3200" b="1" dirty="0">
                <a:solidFill>
                  <a:srgbClr val="000000"/>
                </a:solidFill>
                <a:latin typeface="Bookman Old Style" pitchFamily="18" charset="0"/>
                <a:cs typeface="Times New Roman" pitchFamily="18" charset="0"/>
              </a:rPr>
              <a:t>3</a:t>
            </a:r>
            <a:endParaRPr lang="ru-RU" sz="3200" b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46" name="Управляющая кнопка: далее 45">
            <a:hlinkClick r:id="" action="ppaction://hlinkshowjump?jump=nextslide" highlightClick="1"/>
          </p:cNvPr>
          <p:cNvSpPr/>
          <p:nvPr/>
        </p:nvSpPr>
        <p:spPr>
          <a:xfrm>
            <a:off x="142875" y="6286500"/>
            <a:ext cx="642938" cy="428625"/>
          </a:xfrm>
          <a:prstGeom prst="actionButtonForwardNex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Rectangle 3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452320" y="6165850"/>
            <a:ext cx="1512293" cy="576263"/>
          </a:xfrm>
          <a:prstGeom prst="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К последнему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слайду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4F11D"/>
                                      </p:to>
                                    </p:animClr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4F11D"/>
                                      </p:to>
                                    </p:animClr>
                                    <p:set>
                                      <p:cBhvr>
                                        <p:cTn id="9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4F11D"/>
                                      </p:to>
                                    </p:animClr>
                                    <p:set>
                                      <p:cBhvr>
                                        <p:cTn id="10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000"/>
                            </p:stCondLst>
                            <p:childTnLst>
                              <p:par>
                                <p:cTn id="10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4F11D"/>
                                      </p:to>
                                    </p:animClr>
                                    <p:set>
                                      <p:cBhvr>
                                        <p:cTn id="10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4F11D"/>
                                      </p:to>
                                    </p:animClr>
                                    <p:set>
                                      <p:cBhvr>
                                        <p:cTn id="11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4F11D"/>
                                      </p:to>
                                    </p:animClr>
                                    <p:set>
                                      <p:cBhvr>
                                        <p:cTn id="12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000"/>
                            </p:stCondLst>
                            <p:childTnLst>
                              <p:par>
                                <p:cTn id="12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4F11D"/>
                                      </p:to>
                                    </p:animClr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6000"/>
                            </p:stCondLst>
                            <p:childTnLst>
                              <p:par>
                                <p:cTn id="13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3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8000"/>
                            </p:stCondLst>
                            <p:childTnLst>
                              <p:par>
                                <p:cTn id="1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"/>
                            </p:stCondLst>
                            <p:childTnLst>
                              <p:par>
                                <p:cTn id="1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1" grpId="0" animBg="1"/>
      <p:bldP spid="38" grpId="0" animBg="1"/>
      <p:bldP spid="21" grpId="0" animBg="1"/>
      <p:bldP spid="44" grpId="0" animBg="1"/>
      <p:bldP spid="4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6" grpId="0" animBg="1"/>
      <p:bldP spid="39" grpId="0" animBg="1"/>
      <p:bldP spid="4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48DD4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ема Office">
  <a:themeElements>
    <a:clrScheme name="1_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Тема Office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948</TotalTime>
  <Words>756</Words>
  <Application>Microsoft Office PowerPoint</Application>
  <PresentationFormat>Экран (4:3)</PresentationFormat>
  <Paragraphs>238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Тема Office</vt:lpstr>
      <vt:lpstr>Оформление по умолчанию</vt:lpstr>
      <vt:lpstr>1_Тема Office</vt:lpstr>
      <vt:lpstr>«НОД и НОК» </vt:lpstr>
      <vt:lpstr>Повтори правила</vt:lpstr>
      <vt:lpstr>Разложение чисел на простые множители</vt:lpstr>
      <vt:lpstr>Разложение чисел на простые множители</vt:lpstr>
      <vt:lpstr>Разложи числа на простые множители:</vt:lpstr>
      <vt:lpstr>Нахождение наибольшего общего делителя (НОД) чисел 24 и 36.</vt:lpstr>
      <vt:lpstr>Слайд 7</vt:lpstr>
      <vt:lpstr> </vt:lpstr>
      <vt:lpstr>Нахождение наименьшего общего кратного (НОК) чисел 24 и 36.</vt:lpstr>
      <vt:lpstr>Слайд 10</vt:lpstr>
      <vt:lpstr>Слайд 11</vt:lpstr>
      <vt:lpstr>Я знаю...</vt:lpstr>
      <vt:lpstr>Тест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Разложение чисел на простые множители</dc:title>
  <cp:lastModifiedBy>user</cp:lastModifiedBy>
  <cp:revision>89</cp:revision>
  <dcterms:modified xsi:type="dcterms:W3CDTF">2022-09-22T04:00:28Z</dcterms:modified>
</cp:coreProperties>
</file>