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2840"/>
            <a:ext cx="82292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58400" cy="103680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57760" cy="633600"/>
          </a:xfrm>
          <a:prstGeom prst="rect">
            <a:avLst/>
          </a:prstGeom>
          <a:gradFill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CustomShape 3"/>
          <p:cNvSpPr/>
          <p:nvPr/>
        </p:nvSpPr>
        <p:spPr>
          <a:xfrm rot="21435600">
            <a:off x="-14760" y="197640"/>
            <a:ext cx="9158400" cy="644400"/>
          </a:xfrm>
          <a:prstGeom prst="rect">
            <a:avLst/>
          </a:pr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CustomShape 4"/>
          <p:cNvSpPr/>
          <p:nvPr/>
        </p:nvSpPr>
        <p:spPr>
          <a:xfrm rot="21435600">
            <a:off x="-11520" y="275040"/>
            <a:ext cx="9171000" cy="525600"/>
          </a:xfrm>
          <a:prstGeom prst="rect">
            <a:avLst/>
          </a:pr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-9360" y="-7200"/>
            <a:ext cx="9158400" cy="103680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2"/>
          <p:cNvSpPr/>
          <p:nvPr/>
        </p:nvSpPr>
        <p:spPr>
          <a:xfrm>
            <a:off x="4381560" y="-7200"/>
            <a:ext cx="4757760" cy="633600"/>
          </a:xfrm>
          <a:prstGeom prst="rect">
            <a:avLst/>
          </a:prstGeom>
          <a:gradFill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3"/>
          <p:cNvSpPr/>
          <p:nvPr/>
        </p:nvSpPr>
        <p:spPr>
          <a:xfrm rot="21435600">
            <a:off x="-14760" y="197640"/>
            <a:ext cx="9158400" cy="644400"/>
          </a:xfrm>
          <a:prstGeom prst="rect">
            <a:avLst/>
          </a:pr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4"/>
          <p:cNvSpPr/>
          <p:nvPr/>
        </p:nvSpPr>
        <p:spPr>
          <a:xfrm rot="21435600">
            <a:off x="-11520" y="275040"/>
            <a:ext cx="9171000" cy="525600"/>
          </a:xfrm>
          <a:prstGeom prst="rect">
            <a:avLst/>
          </a:pr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-9360" y="-7200"/>
            <a:ext cx="9158400" cy="103680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2"/>
          <p:cNvSpPr/>
          <p:nvPr/>
        </p:nvSpPr>
        <p:spPr>
          <a:xfrm>
            <a:off x="4381560" y="-7200"/>
            <a:ext cx="4757760" cy="633600"/>
          </a:xfrm>
          <a:prstGeom prst="rect">
            <a:avLst/>
          </a:prstGeom>
          <a:gradFill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3"/>
          <p:cNvSpPr/>
          <p:nvPr/>
        </p:nvSpPr>
        <p:spPr>
          <a:xfrm rot="21435600">
            <a:off x="-14760" y="197640"/>
            <a:ext cx="9158400" cy="644400"/>
          </a:xfrm>
          <a:prstGeom prst="rect">
            <a:avLst/>
          </a:pr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4"/>
          <p:cNvSpPr/>
          <p:nvPr/>
        </p:nvSpPr>
        <p:spPr>
          <a:xfrm rot="21435600">
            <a:off x="-11520" y="275040"/>
            <a:ext cx="9171000" cy="525600"/>
          </a:xfrm>
          <a:prstGeom prst="rect">
            <a:avLst/>
          </a:pr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-9360" y="-7200"/>
            <a:ext cx="9158400" cy="103680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2"/>
          <p:cNvSpPr/>
          <p:nvPr/>
        </p:nvSpPr>
        <p:spPr>
          <a:xfrm>
            <a:off x="4381560" y="-7200"/>
            <a:ext cx="4757760" cy="633600"/>
          </a:xfrm>
          <a:prstGeom prst="rect">
            <a:avLst/>
          </a:prstGeom>
          <a:gradFill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3"/>
          <p:cNvSpPr/>
          <p:nvPr/>
        </p:nvSpPr>
        <p:spPr>
          <a:xfrm rot="21435600">
            <a:off x="-14760" y="197640"/>
            <a:ext cx="9158400" cy="644400"/>
          </a:xfrm>
          <a:prstGeom prst="rect">
            <a:avLst/>
          </a:pr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4"/>
          <p:cNvSpPr/>
          <p:nvPr/>
        </p:nvSpPr>
        <p:spPr>
          <a:xfrm rot="21435600">
            <a:off x="-11520" y="275040"/>
            <a:ext cx="9171000" cy="525600"/>
          </a:xfrm>
          <a:prstGeom prst="rect">
            <a:avLst/>
          </a:pr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3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533520" y="1371600"/>
            <a:ext cx="7846920" cy="1824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CustomShape 2"/>
          <p:cNvSpPr/>
          <p:nvPr/>
        </p:nvSpPr>
        <p:spPr>
          <a:xfrm>
            <a:off x="533520" y="3228480"/>
            <a:ext cx="7850160" cy="174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0" name="CustomShape 3"/>
          <p:cNvSpPr/>
          <p:nvPr/>
        </p:nvSpPr>
        <p:spPr>
          <a:xfrm>
            <a:off x="648000" y="986400"/>
            <a:ext cx="8225280" cy="153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000000"/>
                </a:solidFill>
                <a:latin typeface="Arial"/>
                <a:ea typeface="DejaVu Sans"/>
              </a:rPr>
              <a:t>Безопасные детские книги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71" name="CustomShape 4"/>
          <p:cNvSpPr/>
          <p:nvPr/>
        </p:nvSpPr>
        <p:spPr>
          <a:xfrm>
            <a:off x="457200" y="16045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5"/>
          <p:cNvSpPr/>
          <p:nvPr/>
        </p:nvSpPr>
        <p:spPr>
          <a:xfrm>
            <a:off x="3239640" y="16045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6"/>
          <p:cNvSpPr/>
          <p:nvPr/>
        </p:nvSpPr>
        <p:spPr>
          <a:xfrm>
            <a:off x="6022080" y="16045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7"/>
          <p:cNvSpPr/>
          <p:nvPr/>
        </p:nvSpPr>
        <p:spPr>
          <a:xfrm>
            <a:off x="5920560" y="36817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8"/>
          <p:cNvSpPr/>
          <p:nvPr/>
        </p:nvSpPr>
        <p:spPr>
          <a:xfrm>
            <a:off x="3239640" y="36817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CustomShape 9"/>
          <p:cNvSpPr/>
          <p:nvPr/>
        </p:nvSpPr>
        <p:spPr>
          <a:xfrm>
            <a:off x="457200" y="3681720"/>
            <a:ext cx="2646000" cy="189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CustomShape 10"/>
          <p:cNvSpPr/>
          <p:nvPr/>
        </p:nvSpPr>
        <p:spPr>
          <a:xfrm>
            <a:off x="637200" y="219600"/>
            <a:ext cx="8226000" cy="1249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11"/>
          <p:cNvSpPr/>
          <p:nvPr/>
        </p:nvSpPr>
        <p:spPr>
          <a:xfrm>
            <a:off x="457200" y="1604520"/>
            <a:ext cx="8226000" cy="397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CustomShape 12"/>
          <p:cNvSpPr/>
          <p:nvPr/>
        </p:nvSpPr>
        <p:spPr>
          <a:xfrm>
            <a:off x="457200" y="351360"/>
            <a:ext cx="8228160" cy="1252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CustomShape 13"/>
          <p:cNvSpPr/>
          <p:nvPr/>
        </p:nvSpPr>
        <p:spPr>
          <a:xfrm>
            <a:off x="457200" y="1604520"/>
            <a:ext cx="8228160" cy="3975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marL="216000" indent="-215640"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3200" spc="-1" strike="noStrike">
              <a:latin typeface="Arial"/>
            </a:endParaRPr>
          </a:p>
          <a:p>
            <a:pPr marL="216000" indent="-215640"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3200" spc="-1" strike="noStrike">
              <a:latin typeface="Arial"/>
            </a:endParaRPr>
          </a:p>
          <a:p>
            <a:pPr marL="216000" indent="-215640"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Выполнила:</a:t>
            </a:r>
            <a:endParaRPr b="0" lang="ru-RU" sz="3200" spc="-1" strike="noStrike">
              <a:latin typeface="Arial"/>
            </a:endParaRPr>
          </a:p>
          <a:p>
            <a:pPr marL="216000" indent="-215640"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Бенько Любовь</a:t>
            </a:r>
            <a:endParaRPr b="0" lang="ru-RU" sz="3200" spc="-1" strike="noStrike">
              <a:latin typeface="Arial"/>
            </a:endParaRPr>
          </a:p>
          <a:p>
            <a:pPr marL="216000" indent="-215640"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Александровна</a:t>
            </a:r>
            <a:endParaRPr b="0" lang="ru-RU" sz="32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1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окулиста: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Не должно быть «обратной печати» - белым по черному.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234" name="" descr=""/>
          <p:cNvPicPr/>
          <p:nvPr/>
        </p:nvPicPr>
        <p:blipFill>
          <a:blip r:embed="rId1"/>
          <a:stretch/>
        </p:blipFill>
        <p:spPr>
          <a:xfrm>
            <a:off x="2629800" y="2880000"/>
            <a:ext cx="4064400" cy="2693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>
                <p:childTnLst>
                  <p:par>
                    <p:cTn id="57" fill="freeze">
                      <p:stCondLst>
                        <p:cond delay="indefinite"/>
                      </p:stCondLst>
                      <p:childTnLst>
                        <p:par>
                          <p:cTn id="58" fill="freeze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freeze">
                      <p:stCondLst>
                        <p:cond delay="indefinite"/>
                      </p:stCondLst>
                      <p:childTnLst>
                        <p:par>
                          <p:cTn id="62" fill="freeze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freeze">
                      <p:stCondLst>
                        <p:cond delay="indefinite"/>
                      </p:stCondLst>
                      <p:childTnLst>
                        <p:par>
                          <p:cTn id="66" fill="freeze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freeze">
                      <p:stCondLst>
                        <p:cond delay="indefinite"/>
                      </p:stCondLst>
                      <p:childTnLst>
                        <p:par>
                          <p:cTn id="70" fill="freeze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окулиста: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39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Буквы должны быть крупными (кегль не менее 14).</a:t>
            </a:r>
            <a:endParaRPr b="0" lang="ru-RU" sz="3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Шрифт без засечек.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240" name="" descr=""/>
          <p:cNvPicPr/>
          <p:nvPr/>
        </p:nvPicPr>
        <p:blipFill>
          <a:blip r:embed="rId1"/>
          <a:stretch/>
        </p:blipFill>
        <p:spPr>
          <a:xfrm>
            <a:off x="2429280" y="3147480"/>
            <a:ext cx="4264920" cy="2826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3" dur="indefinite" restart="never" nodeType="tmRoot">
          <p:childTnLst>
            <p:seq>
              <p:cTn id="74" nodeType="mainSeq">
                <p:childTnLst>
                  <p:par>
                    <p:cTn id="75" fill="freeze">
                      <p:stCondLst>
                        <p:cond delay="indefinite"/>
                      </p:stCondLst>
                      <p:childTnLst>
                        <p:par>
                          <p:cTn id="76" fill="freeze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freeze">
                      <p:stCondLst>
                        <p:cond delay="indefinite"/>
                      </p:stCondLst>
                      <p:childTnLst>
                        <p:par>
                          <p:cTn id="80" fill="freeze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freeze">
                      <p:stCondLst>
                        <p:cond delay="indefinite"/>
                      </p:stCondLst>
                      <p:childTnLst>
                        <p:par>
                          <p:cTn id="84" fill="freeze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freeze">
                      <p:stCondLst>
                        <p:cond delay="indefinite"/>
                      </p:stCondLst>
                      <p:childTnLst>
                        <p:par>
                          <p:cTn id="88" fill="freeze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эколога: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45" name="CustomShape 5"/>
          <p:cNvSpPr/>
          <p:nvPr/>
        </p:nvSpPr>
        <p:spPr>
          <a:xfrm>
            <a:off x="627840" y="164016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«Низкая печать» - источник цинкового фона.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Наиболее безопасна «офсетная печать».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246" name="TextShape 6"/>
          <p:cNvSpPr txBox="1"/>
          <p:nvPr/>
        </p:nvSpPr>
        <p:spPr>
          <a:xfrm>
            <a:off x="573480" y="3108240"/>
            <a:ext cx="8210520" cy="995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А лучше книга с пометкой «Напечатано на экологически чистой бумаге»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247" name="" descr=""/>
          <p:cNvPicPr/>
          <p:nvPr/>
        </p:nvPicPr>
        <p:blipFill>
          <a:blip r:embed="rId1"/>
          <a:stretch/>
        </p:blipFill>
        <p:spPr>
          <a:xfrm>
            <a:off x="2376000" y="4176000"/>
            <a:ext cx="4015800" cy="2676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1" dur="indefinite" restart="never" nodeType="tmRoot">
          <p:childTnLst>
            <p:seq>
              <p:cTn id="92" nodeType="mainSeq">
                <p:childTnLst>
                  <p:par>
                    <p:cTn id="93" fill="freeze">
                      <p:stCondLst>
                        <p:cond delay="indefinite"/>
                      </p:stCondLst>
                      <p:childTnLst>
                        <p:par>
                          <p:cTn id="94" fill="freeze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freeze">
                      <p:stCondLst>
                        <p:cond delay="indefinite"/>
                      </p:stCondLst>
                      <p:childTnLst>
                        <p:par>
                          <p:cTn id="98" fill="freeze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freeze">
                      <p:stCondLst>
                        <p:cond delay="indefinite"/>
                      </p:stCondLst>
                      <p:childTnLst>
                        <p:par>
                          <p:cTn id="102" fill="freeze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freeze">
                      <p:stCondLst>
                        <p:cond delay="indefinite"/>
                      </p:stCondLst>
                      <p:childTnLst>
                        <p:par>
                          <p:cTn id="106" fill="freeze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9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Литература: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52" name="CustomShape 5"/>
          <p:cNvSpPr/>
          <p:nvPr/>
        </p:nvSpPr>
        <p:spPr>
          <a:xfrm>
            <a:off x="627840" y="164016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6"/>
          <p:cNvSpPr/>
          <p:nvPr/>
        </p:nvSpPr>
        <p:spPr>
          <a:xfrm>
            <a:off x="457200" y="219600"/>
            <a:ext cx="8228160" cy="1252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4" name="CustomShape 7"/>
          <p:cNvSpPr/>
          <p:nvPr/>
        </p:nvSpPr>
        <p:spPr>
          <a:xfrm>
            <a:off x="457200" y="1604520"/>
            <a:ext cx="8228160" cy="3975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Гигиенические требования, предъявляемые к детским книгам // http:// rezept.pro/sovety/deti/4692-gigienicheskie-trebovaniya-predyavlyaemye-k-detskim-knigam.html</a:t>
            </a:r>
            <a:endParaRPr b="0" lang="ru-RU" sz="3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Как выбирать детские книги? // http://www.librero.ru/book/How-to-choose-children-s-books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</p:spTree>
  </p:cSld>
  <p:timing>
    <p:tnLst>
      <p:par>
        <p:cTn id="109" dur="indefinite" restart="never" nodeType="tmRoot">
          <p:childTnLst>
            <p:seq>
              <p:cTn id="1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6" name="CustomShape 2"/>
          <p:cNvSpPr/>
          <p:nvPr/>
        </p:nvSpPr>
        <p:spPr>
          <a:xfrm>
            <a:off x="457200" y="1935360"/>
            <a:ext cx="8224920" cy="438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8000" spc="-1" strike="noStrike">
                <a:solidFill>
                  <a:srgbClr val="115964"/>
                </a:solidFill>
                <a:latin typeface="Constantia"/>
                <a:ea typeface="DejaVu Sans"/>
              </a:rPr>
              <a:t>СПАСИБО</a:t>
            </a:r>
            <a:endParaRPr b="0" lang="ru-RU" sz="8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8000" spc="-1" strike="noStrike">
                <a:solidFill>
                  <a:srgbClr val="115964"/>
                </a:solidFill>
                <a:latin typeface="Constantia"/>
                <a:ea typeface="DejaVu Sans"/>
              </a:rPr>
              <a:t>ЗА ВНИМАНИЕ</a:t>
            </a:r>
            <a:endParaRPr b="0" lang="ru-RU" sz="8000" spc="-1" strike="noStrike">
              <a:latin typeface="Arial"/>
            </a:endParaRPr>
          </a:p>
        </p:txBody>
      </p:sp>
    </p:spTree>
  </p:cSld>
  <p:timing>
    <p:tnLst>
      <p:par>
        <p:cTn id="111" dur="indefinite" restart="never" nodeType="tmRoot">
          <p:childTnLst>
            <p:seq>
              <p:cTn id="112" nodeType="mainSeq">
                <p:childTnLst>
                  <p:par>
                    <p:cTn id="113" fill="freeze">
                      <p:stCondLst>
                        <p:cond delay="indefinite"/>
                      </p:stCondLst>
                      <p:childTnLst>
                        <p:par>
                          <p:cTn id="114" fill="freeze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17" dur="500"/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85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Наличие ярких и красивых иллюстраций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1944000" y="2528280"/>
            <a:ext cx="4908240" cy="3373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91" name="CustomShape 5"/>
          <p:cNvSpPr/>
          <p:nvPr/>
        </p:nvSpPr>
        <p:spPr>
          <a:xfrm>
            <a:off x="504000" y="158400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Иллюстрации НЕ ДОЛЖНЫ быть непропорциональными</a:t>
            </a:r>
            <a:endParaRPr b="0" lang="ru-RU" sz="3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Листы гладкие, но не глянцевые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192" name="" descr=""/>
          <p:cNvPicPr/>
          <p:nvPr/>
        </p:nvPicPr>
        <p:blipFill>
          <a:blip r:embed="rId1"/>
          <a:stretch/>
        </p:blipFill>
        <p:spPr>
          <a:xfrm>
            <a:off x="2304000" y="3248280"/>
            <a:ext cx="4190040" cy="286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>
                <p:childTnLst>
                  <p:par>
                    <p:cTn id="7" fill="freeze">
                      <p:stCondLst>
                        <p:cond delay="indefinite"/>
                      </p:stCondLst>
                      <p:childTnLst>
                        <p:par>
                          <p:cTn id="8" fill="freeze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5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97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Герои должны быть позитивными и выглядеть гармонично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198" name="" descr=""/>
          <p:cNvPicPr/>
          <p:nvPr/>
        </p:nvPicPr>
        <p:blipFill>
          <a:blip r:embed="rId1"/>
          <a:stretch/>
        </p:blipFill>
        <p:spPr>
          <a:xfrm>
            <a:off x="1226520" y="2808000"/>
            <a:ext cx="6655320" cy="3407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3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   </a:t>
            </a: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Отсутствие неестественных цветов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204" name="" descr=""/>
          <p:cNvPicPr/>
          <p:nvPr/>
        </p:nvPicPr>
        <p:blipFill>
          <a:blip r:embed="rId1"/>
          <a:stretch/>
        </p:blipFill>
        <p:spPr>
          <a:xfrm>
            <a:off x="2376000" y="2808000"/>
            <a:ext cx="4029840" cy="2860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7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9" name="CustomShape 5"/>
          <p:cNvSpPr/>
          <p:nvPr/>
        </p:nvSpPr>
        <p:spPr>
          <a:xfrm>
            <a:off x="457200" y="1640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Иллюстрация должна занимать бОльшую часть листа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210" name="" descr=""/>
          <p:cNvPicPr/>
          <p:nvPr/>
        </p:nvPicPr>
        <p:blipFill>
          <a:blip r:embed="rId1"/>
          <a:stretch/>
        </p:blipFill>
        <p:spPr>
          <a:xfrm>
            <a:off x="1008000" y="3154320"/>
            <a:ext cx="6045840" cy="2963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детей: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15" name="CustomShape 5"/>
          <p:cNvSpPr/>
          <p:nvPr/>
        </p:nvSpPr>
        <p:spPr>
          <a:xfrm>
            <a:off x="360000" y="156996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Иллюстрация без раздвоения по краям рисунка, смазанности, теней и т. д.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Книга для детей до трех лет должна быть на плотных листах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216" name="" descr=""/>
          <p:cNvPicPr/>
          <p:nvPr/>
        </p:nvPicPr>
        <p:blipFill>
          <a:blip r:embed="rId1"/>
          <a:stretch/>
        </p:blipFill>
        <p:spPr>
          <a:xfrm>
            <a:off x="2952000" y="2776320"/>
            <a:ext cx="2750040" cy="2045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окулиста: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21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Текст не должен быть напечатан в две колонки на одной странице.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222" name="" descr=""/>
          <p:cNvPicPr/>
          <p:nvPr/>
        </p:nvPicPr>
        <p:blipFill>
          <a:blip r:embed="rId1"/>
          <a:stretch/>
        </p:blipFill>
        <p:spPr>
          <a:xfrm>
            <a:off x="2166120" y="2681280"/>
            <a:ext cx="4672080" cy="314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>
                <p:childTnLst>
                  <p:par>
                    <p:cTn id="21" fill="freeze">
                      <p:stCondLst>
                        <p:cond delay="indefinite"/>
                      </p:stCondLst>
                      <p:childTnLst>
                        <p:par>
                          <p:cTn id="22" fill="freeze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freeze">
                      <p:stCondLst>
                        <p:cond delay="indefinite"/>
                      </p:stCondLst>
                      <p:childTnLst>
                        <p:par>
                          <p:cTn id="26" fill="freeze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freeze">
                      <p:stCondLst>
                        <p:cond delay="indefinite"/>
                      </p:stCondLst>
                      <p:childTnLst>
                        <p:par>
                          <p:cTn id="30" fill="freeze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freeze">
                      <p:stCondLst>
                        <p:cond delay="indefinite"/>
                      </p:stCondLst>
                      <p:childTnLst>
                        <p:par>
                          <p:cTn id="34" fill="freeze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457200" y="70416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CustomShape 2"/>
          <p:cNvSpPr/>
          <p:nvPr/>
        </p:nvSpPr>
        <p:spPr>
          <a:xfrm>
            <a:off x="457200" y="219600"/>
            <a:ext cx="8225280" cy="124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5" name="CustomShape 3"/>
          <p:cNvSpPr/>
          <p:nvPr/>
        </p:nvSpPr>
        <p:spPr>
          <a:xfrm>
            <a:off x="457200" y="1604520"/>
            <a:ext cx="8225280" cy="39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CustomShape 4"/>
          <p:cNvSpPr/>
          <p:nvPr/>
        </p:nvSpPr>
        <p:spPr>
          <a:xfrm>
            <a:off x="457200" y="219600"/>
            <a:ext cx="8225640" cy="124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Книги глазами окулиста: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27" name="CustomShape 5"/>
          <p:cNvSpPr/>
          <p:nvPr/>
        </p:nvSpPr>
        <p:spPr>
          <a:xfrm>
            <a:off x="457200" y="1604520"/>
            <a:ext cx="8225640" cy="39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StarSymbol"/>
              <a:buChar char="l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Текст не должен быть пропечатан прямо по картинке (цветному фону)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228" name="" descr=""/>
          <p:cNvPicPr/>
          <p:nvPr/>
        </p:nvPicPr>
        <p:blipFill>
          <a:blip r:embed="rId1"/>
          <a:stretch/>
        </p:blipFill>
        <p:spPr>
          <a:xfrm>
            <a:off x="1104840" y="2890800"/>
            <a:ext cx="7142760" cy="2331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>
                <p:childTnLst>
                  <p:par>
                    <p:cTn id="39" fill="freeze">
                      <p:stCondLst>
                        <p:cond delay="indefinite"/>
                      </p:stCondLst>
                      <p:childTnLst>
                        <p:par>
                          <p:cTn id="40" fill="freeze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freeze">
                      <p:stCondLst>
                        <p:cond delay="indefinite"/>
                      </p:stCondLst>
                      <p:childTnLst>
                        <p:par>
                          <p:cTn id="44" fill="freeze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freeze">
                      <p:stCondLst>
                        <p:cond delay="indefinite"/>
                      </p:stCondLst>
                      <p:childTnLst>
                        <p:par>
                          <p:cTn id="48" fill="freeze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freeze">
                      <p:stCondLst>
                        <p:cond delay="indefinite"/>
                      </p:stCondLst>
                      <p:childTnLst>
                        <p:par>
                          <p:cTn id="52" fill="freeze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Application>LibreOffice/5.4.1.2$Windows_X86_64 LibreOffice_project/ea7cb86e6eeb2bf3a5af73a8f7777ac570321527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2022-09-29T02:05:33Z</dcterms:modified>
  <cp:revision>2</cp:revision>
  <dc:subject/>
  <dc:title/>
</cp:coreProperties>
</file>