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0" r:id="rId3"/>
    <p:sldId id="258" r:id="rId4"/>
    <p:sldId id="257" r:id="rId5"/>
    <p:sldId id="259" r:id="rId6"/>
    <p:sldId id="261" r:id="rId7"/>
    <p:sldId id="262" r:id="rId8"/>
    <p:sldId id="268" r:id="rId9"/>
    <p:sldId id="263" r:id="rId10"/>
    <p:sldId id="269" r:id="rId11"/>
    <p:sldId id="264" r:id="rId12"/>
    <p:sldId id="265" r:id="rId13"/>
    <p:sldId id="270" r:id="rId14"/>
    <p:sldId id="267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B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46" d="100"/>
          <a:sy n="46" d="100"/>
        </p:scale>
        <p:origin x="108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6BDD3-7D0F-4929-B08B-6F4AEB024F5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899F5B-1EE7-4555-9C93-E88E19A1FB1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09CA49-7560-45CC-8D3D-04EAE2B335A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5E716B-CFD2-4767-B134-3FD4C887330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A991B7-2705-46FC-A59E-0210E88C2D2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6C2DB-515C-4BCA-B11A-DC153A56687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1A379-0BA8-4649-A4A9-0C3C65C0CD1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DE8406-A940-4251-89FB-16FD2260CB4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BB0043-A019-4DC3-8D80-D7FAC037D25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710188-DEC5-4DA6-942B-4DAA4C9FA24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27B77A-1837-4706-8913-D151FD3A181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830BA3B-8229-4817-8548-F68AC9EC8DB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6000" b="1" i="1" smtClean="0">
                <a:solidFill>
                  <a:srgbClr val="C00000"/>
                </a:solidFill>
                <a:cs typeface="BrowalliaUPC" pitchFamily="34" charset="-34"/>
              </a:rPr>
              <a:t>Признаки делимости на 2, на 5, на 10</a:t>
            </a:r>
            <a:br>
              <a:rPr lang="ru-RU" altLang="ru-RU" sz="6000" b="1" i="1" smtClean="0">
                <a:solidFill>
                  <a:srgbClr val="C00000"/>
                </a:solidFill>
                <a:cs typeface="BrowalliaUPC" pitchFamily="34" charset="-34"/>
              </a:rPr>
            </a:br>
            <a:r>
              <a:rPr lang="ru-RU" altLang="ru-RU" sz="2400" smtClean="0"/>
              <a:t>( 6 класс)</a:t>
            </a:r>
            <a:endParaRPr lang="ru-RU" altLang="ru-RU" sz="20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275" y="4365625"/>
            <a:ext cx="3921125" cy="1273175"/>
          </a:xfrm>
        </p:spPr>
        <p:txBody>
          <a:bodyPr/>
          <a:lstStyle/>
          <a:p>
            <a:pPr algn="r">
              <a:defRPr/>
            </a:pPr>
            <a:r>
              <a:rPr lang="ru-RU" sz="1800" dirty="0" smtClean="0">
                <a:solidFill>
                  <a:schemeClr val="accent6"/>
                </a:solidFill>
              </a:rPr>
              <a:t>Симакова И.Н.</a:t>
            </a:r>
          </a:p>
          <a:p>
            <a:pPr algn="r">
              <a:defRPr/>
            </a:pPr>
            <a:r>
              <a:rPr lang="ru-RU" sz="1800" dirty="0" smtClean="0">
                <a:solidFill>
                  <a:schemeClr val="accent6"/>
                </a:solidFill>
              </a:rPr>
              <a:t>учитель математики</a:t>
            </a:r>
          </a:p>
          <a:p>
            <a:pPr algn="r">
              <a:defRPr/>
            </a:pPr>
            <a:r>
              <a:rPr lang="ru-RU" sz="1800" dirty="0" smtClean="0">
                <a:solidFill>
                  <a:schemeClr val="accent6"/>
                </a:solidFill>
              </a:rPr>
              <a:t>МБОУ «СОШ № 19 с УИОП»</a:t>
            </a:r>
          </a:p>
          <a:p>
            <a:pPr algn="r">
              <a:defRPr/>
            </a:pPr>
            <a:r>
              <a:rPr lang="ru-RU" sz="1800" dirty="0" smtClean="0">
                <a:solidFill>
                  <a:schemeClr val="accent6"/>
                </a:solidFill>
              </a:rPr>
              <a:t>г. Старый Оскол</a:t>
            </a:r>
            <a:endParaRPr lang="ru-RU" sz="18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C00000"/>
                </a:solidFill>
              </a:rPr>
              <a:t>Признак делимости на 2</a:t>
            </a:r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4525962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b="1" dirty="0" smtClean="0">
                <a:solidFill>
                  <a:srgbClr val="00B0F0"/>
                </a:solidFill>
              </a:rPr>
              <a:t>Группа 2</a:t>
            </a:r>
            <a:endParaRPr lang="ru-RU" dirty="0" smtClean="0">
              <a:solidFill>
                <a:srgbClr val="00B0F0"/>
              </a:solidFill>
            </a:endParaRPr>
          </a:p>
          <a:p>
            <a:pPr>
              <a:buFontTx/>
              <a:buNone/>
              <a:defRPr/>
            </a:pPr>
            <a:r>
              <a:rPr lang="ru-RU" dirty="0" smtClean="0"/>
              <a:t>Какие числа будут делиться на 2?</a:t>
            </a:r>
          </a:p>
          <a:p>
            <a:pPr>
              <a:buFontTx/>
              <a:buNone/>
              <a:defRPr/>
            </a:pPr>
            <a:r>
              <a:rPr lang="ru-RU" dirty="0" smtClean="0"/>
              <a:t>					48732</a:t>
            </a:r>
          </a:p>
          <a:p>
            <a:pPr>
              <a:buFontTx/>
              <a:buNone/>
              <a:defRPr/>
            </a:pPr>
            <a:r>
              <a:rPr lang="ru-RU" dirty="0" smtClean="0"/>
              <a:t>					54270</a:t>
            </a:r>
          </a:p>
          <a:p>
            <a:pPr>
              <a:buFontTx/>
              <a:buNone/>
              <a:defRPr/>
            </a:pPr>
            <a:r>
              <a:rPr lang="ru-RU" dirty="0" smtClean="0"/>
              <a:t>					30876</a:t>
            </a:r>
          </a:p>
          <a:p>
            <a:pPr>
              <a:buFontTx/>
              <a:buNone/>
              <a:defRPr/>
            </a:pPr>
            <a:r>
              <a:rPr lang="ru-RU" dirty="0" smtClean="0"/>
              <a:t>					84785</a:t>
            </a:r>
          </a:p>
          <a:p>
            <a:pPr>
              <a:buFontTx/>
              <a:buNone/>
              <a:defRPr/>
            </a:pPr>
            <a:r>
              <a:rPr lang="ru-RU" dirty="0" smtClean="0"/>
              <a:t>					36781</a:t>
            </a:r>
          </a:p>
          <a:p>
            <a:pPr lvl="4">
              <a:buFontTx/>
              <a:buNone/>
              <a:defRPr/>
            </a:pPr>
            <a:r>
              <a:rPr lang="ru-RU" sz="3200" dirty="0" smtClean="0">
                <a:ea typeface="+mn-ea"/>
              </a:rPr>
              <a:t>	Докажите свое утверждение и 	сформулируйте признак 			делимости на  2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5400" smtClean="0">
                <a:solidFill>
                  <a:srgbClr val="C00000"/>
                </a:solidFill>
              </a:rPr>
              <a:t>Признак делимости на 2</a:t>
            </a:r>
            <a:endParaRPr lang="ru-RU" altLang="ru-RU" sz="54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Натуральное число делится на 2, если его запись оканчивается четной цифрой.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запись числа оканчивается нечетной цифрой, то оно на 2 не делится.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3315" name="Содержимое 4"/>
          <p:cNvSpPr>
            <a:spLocks noGrp="1"/>
          </p:cNvSpPr>
          <p:nvPr>
            <p:ph sz="half" idx="1"/>
          </p:nvPr>
        </p:nvSpPr>
        <p:spPr>
          <a:xfrm>
            <a:off x="1619250" y="1557338"/>
            <a:ext cx="2243138" cy="30527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600" smtClean="0">
                <a:solidFill>
                  <a:srgbClr val="C00000"/>
                </a:solidFill>
              </a:rPr>
              <a:t>а) на 10</a:t>
            </a:r>
          </a:p>
          <a:p>
            <a:pPr eaLnBrk="1" hangingPunct="1">
              <a:buFontTx/>
              <a:buNone/>
            </a:pPr>
            <a:r>
              <a:rPr lang="ru-RU" altLang="ru-RU" sz="3600" smtClean="0"/>
              <a:t>367</a:t>
            </a:r>
            <a:r>
              <a:rPr lang="ru-RU" altLang="ru-RU" sz="3600" smtClean="0">
                <a:solidFill>
                  <a:srgbClr val="C00000"/>
                </a:solidFill>
              </a:rPr>
              <a:t>0</a:t>
            </a:r>
          </a:p>
          <a:p>
            <a:pPr eaLnBrk="1" hangingPunct="1">
              <a:buFontTx/>
              <a:buNone/>
            </a:pPr>
            <a:r>
              <a:rPr lang="ru-RU" altLang="ru-RU" sz="3600" smtClean="0"/>
              <a:t>60587</a:t>
            </a:r>
            <a:r>
              <a:rPr lang="ru-RU" altLang="ru-RU" sz="3600" smtClean="0">
                <a:solidFill>
                  <a:srgbClr val="C00000"/>
                </a:solidFill>
              </a:rPr>
              <a:t>0</a:t>
            </a:r>
          </a:p>
          <a:p>
            <a:pPr eaLnBrk="1" hangingPunct="1">
              <a:buFontTx/>
              <a:buNone/>
            </a:pPr>
            <a:r>
              <a:rPr lang="ru-RU" altLang="ru-RU" sz="3600" smtClean="0"/>
              <a:t>54387</a:t>
            </a:r>
            <a:r>
              <a:rPr lang="ru-RU" altLang="ru-RU" sz="3600" smtClean="0">
                <a:solidFill>
                  <a:srgbClr val="C00000"/>
                </a:solidFill>
              </a:rPr>
              <a:t>0</a:t>
            </a:r>
          </a:p>
          <a:p>
            <a:pPr eaLnBrk="1" hangingPunct="1">
              <a:buFontTx/>
              <a:buNone/>
            </a:pPr>
            <a:r>
              <a:rPr lang="ru-RU" altLang="ru-RU" sz="3600" smtClean="0"/>
              <a:t>600754</a:t>
            </a:r>
            <a:r>
              <a:rPr lang="ru-RU" altLang="ru-RU" sz="3600" smtClean="0">
                <a:solidFill>
                  <a:srgbClr val="C00000"/>
                </a:solidFill>
              </a:rPr>
              <a:t>0</a:t>
            </a:r>
          </a:p>
          <a:p>
            <a:pPr eaLnBrk="1" hangingPunct="1">
              <a:buFontTx/>
              <a:buNone/>
            </a:pPr>
            <a:r>
              <a:rPr lang="ru-RU" altLang="ru-RU" sz="3600" smtClean="0"/>
              <a:t>9078714</a:t>
            </a:r>
            <a:r>
              <a:rPr lang="ru-RU" altLang="ru-RU" sz="3600" smtClean="0">
                <a:solidFill>
                  <a:srgbClr val="C00000"/>
                </a:solidFill>
              </a:rPr>
              <a:t>0</a:t>
            </a:r>
          </a:p>
        </p:txBody>
      </p:sp>
      <p:sp>
        <p:nvSpPr>
          <p:cNvPr id="13316" name="Содержимое 5"/>
          <p:cNvSpPr>
            <a:spLocks noGrp="1"/>
          </p:cNvSpPr>
          <p:nvPr>
            <p:ph sz="half" idx="2"/>
          </p:nvPr>
        </p:nvSpPr>
        <p:spPr>
          <a:xfrm>
            <a:off x="4284663" y="1600200"/>
            <a:ext cx="4402137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C00000"/>
                </a:solidFill>
              </a:rPr>
              <a:t>б) на 5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367</a:t>
            </a:r>
            <a:r>
              <a:rPr lang="ru-RU" altLang="ru-RU" smtClean="0">
                <a:solidFill>
                  <a:srgbClr val="C00000"/>
                </a:solidFill>
              </a:rPr>
              <a:t>0 или </a:t>
            </a:r>
            <a:r>
              <a:rPr lang="ru-RU" altLang="ru-RU" smtClean="0"/>
              <a:t>367</a:t>
            </a:r>
            <a:r>
              <a:rPr lang="ru-RU" altLang="ru-RU" smtClean="0">
                <a:solidFill>
                  <a:srgbClr val="C00000"/>
                </a:solidFill>
              </a:rPr>
              <a:t>5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60587</a:t>
            </a:r>
            <a:r>
              <a:rPr lang="ru-RU" altLang="ru-RU" smtClean="0">
                <a:solidFill>
                  <a:srgbClr val="C00000"/>
                </a:solidFill>
              </a:rPr>
              <a:t>0 или </a:t>
            </a:r>
            <a:r>
              <a:rPr lang="ru-RU" altLang="ru-RU" smtClean="0"/>
              <a:t>60587</a:t>
            </a:r>
            <a:r>
              <a:rPr lang="ru-RU" altLang="ru-RU" smtClean="0">
                <a:solidFill>
                  <a:srgbClr val="C00000"/>
                </a:solidFill>
              </a:rPr>
              <a:t>5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54387</a:t>
            </a:r>
            <a:r>
              <a:rPr lang="ru-RU" altLang="ru-RU" smtClean="0">
                <a:solidFill>
                  <a:srgbClr val="C00000"/>
                </a:solidFill>
              </a:rPr>
              <a:t>0 или </a:t>
            </a:r>
            <a:r>
              <a:rPr lang="ru-RU" altLang="ru-RU" smtClean="0"/>
              <a:t>54387</a:t>
            </a:r>
            <a:r>
              <a:rPr lang="ru-RU" altLang="ru-RU" smtClean="0">
                <a:solidFill>
                  <a:srgbClr val="C00000"/>
                </a:solidFill>
              </a:rPr>
              <a:t>5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600754</a:t>
            </a:r>
            <a:r>
              <a:rPr lang="ru-RU" altLang="ru-RU" smtClean="0">
                <a:solidFill>
                  <a:srgbClr val="C00000"/>
                </a:solidFill>
              </a:rPr>
              <a:t>0 или </a:t>
            </a:r>
            <a:r>
              <a:rPr lang="ru-RU" altLang="ru-RU" smtClean="0"/>
              <a:t>600754</a:t>
            </a:r>
            <a:r>
              <a:rPr lang="ru-RU" altLang="ru-RU" smtClean="0">
                <a:solidFill>
                  <a:srgbClr val="C00000"/>
                </a:solidFill>
              </a:rPr>
              <a:t>5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9078714</a:t>
            </a:r>
            <a:r>
              <a:rPr lang="ru-RU" altLang="ru-RU" smtClean="0">
                <a:solidFill>
                  <a:srgbClr val="C00000"/>
                </a:solidFill>
              </a:rPr>
              <a:t>0 или </a:t>
            </a:r>
            <a:r>
              <a:rPr lang="ru-RU" altLang="ru-RU" smtClean="0"/>
              <a:t>9078714</a:t>
            </a:r>
            <a:r>
              <a:rPr lang="ru-RU" altLang="ru-RU" smtClean="0">
                <a:solidFill>
                  <a:srgbClr val="C00000"/>
                </a:solidFill>
              </a:rPr>
              <a:t>5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smtClean="0">
                <a:solidFill>
                  <a:srgbClr val="C00000"/>
                </a:solidFill>
              </a:rPr>
              <a:t>Самостоятельная  работа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sz="1600" smtClean="0"/>
              <a:t>ВАРИАНТ – 1 </a:t>
            </a:r>
          </a:p>
          <a:p>
            <a:pPr>
              <a:buFontTx/>
              <a:buNone/>
            </a:pPr>
            <a:r>
              <a:rPr lang="ru-RU" altLang="ru-RU" sz="1800" smtClean="0"/>
              <a:t>1.Выберите из чисел 4,5,10,25,50, 75,</a:t>
            </a:r>
          </a:p>
          <a:p>
            <a:pPr>
              <a:buFontTx/>
              <a:buNone/>
            </a:pPr>
            <a:r>
              <a:rPr lang="ru-RU" altLang="ru-RU" sz="1800" smtClean="0"/>
              <a:t>105,120:</a:t>
            </a:r>
          </a:p>
          <a:p>
            <a:pPr>
              <a:buFontTx/>
              <a:buNone/>
            </a:pPr>
            <a:r>
              <a:rPr lang="ru-RU" altLang="ru-RU" sz="1800" smtClean="0"/>
              <a:t>а) кратные 2;</a:t>
            </a:r>
          </a:p>
          <a:p>
            <a:pPr>
              <a:buFontTx/>
              <a:buNone/>
            </a:pPr>
            <a:r>
              <a:rPr lang="ru-RU" altLang="ru-RU" sz="1800" smtClean="0"/>
              <a:t>б) нечетные числа;</a:t>
            </a:r>
          </a:p>
          <a:p>
            <a:pPr>
              <a:buFontTx/>
              <a:buNone/>
            </a:pPr>
            <a:r>
              <a:rPr lang="ru-RU" altLang="ru-RU" sz="1800" smtClean="0"/>
              <a:t>в) кратные 5;</a:t>
            </a:r>
          </a:p>
          <a:p>
            <a:pPr>
              <a:buFontTx/>
              <a:buNone/>
            </a:pPr>
            <a:r>
              <a:rPr lang="ru-RU" altLang="ru-RU" sz="1800" smtClean="0"/>
              <a:t>г) кратные 10.</a:t>
            </a:r>
          </a:p>
          <a:p>
            <a:pPr algn="ctr">
              <a:buFontTx/>
              <a:buNone/>
            </a:pPr>
            <a:r>
              <a:rPr lang="ru-RU" altLang="ru-RU" sz="1800" smtClean="0"/>
              <a:t>         2.Напишите все двузначные,     числа, в запись которых входят лишь цифры 2, 4, 5 и которые:</a:t>
            </a:r>
          </a:p>
          <a:p>
            <a:pPr algn="ctr">
              <a:buFontTx/>
              <a:buNone/>
            </a:pPr>
            <a:r>
              <a:rPr lang="ru-RU" altLang="ru-RU" sz="1800" smtClean="0"/>
              <a:t>             а) делятся на 2;</a:t>
            </a:r>
          </a:p>
          <a:p>
            <a:pPr algn="ctr">
              <a:buFontTx/>
              <a:buNone/>
            </a:pPr>
            <a:r>
              <a:rPr lang="ru-RU" altLang="ru-RU" sz="1800" smtClean="0"/>
              <a:t>            б) делятся на 5;</a:t>
            </a:r>
          </a:p>
          <a:p>
            <a:pPr algn="ctr">
              <a:buFontTx/>
              <a:buNone/>
            </a:pPr>
            <a:r>
              <a:rPr lang="ru-RU" altLang="ru-RU" sz="1800" smtClean="0"/>
              <a:t>              в) делятся на 10.</a:t>
            </a:r>
          </a:p>
        </p:txBody>
      </p:sp>
      <p:sp>
        <p:nvSpPr>
          <p:cNvPr id="1434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sz="1600" smtClean="0"/>
              <a:t>ВАРИАНТ – 2 </a:t>
            </a:r>
          </a:p>
          <a:p>
            <a:pPr>
              <a:buFontTx/>
              <a:buNone/>
            </a:pPr>
            <a:r>
              <a:rPr lang="ru-RU" altLang="ru-RU" sz="1800" smtClean="0"/>
              <a:t>1.Выберите из чисел 3,5,15,20,93,115,</a:t>
            </a:r>
          </a:p>
          <a:p>
            <a:pPr>
              <a:buFontTx/>
              <a:buNone/>
            </a:pPr>
            <a:r>
              <a:rPr lang="ru-RU" altLang="ru-RU" sz="1800" smtClean="0"/>
              <a:t>200,286:</a:t>
            </a:r>
          </a:p>
          <a:p>
            <a:pPr>
              <a:buFontTx/>
              <a:buNone/>
            </a:pPr>
            <a:r>
              <a:rPr lang="ru-RU" altLang="ru-RU" sz="1800" smtClean="0"/>
              <a:t>а) четные числа;</a:t>
            </a:r>
          </a:p>
          <a:p>
            <a:pPr>
              <a:buFontTx/>
              <a:buNone/>
            </a:pPr>
            <a:r>
              <a:rPr lang="ru-RU" altLang="ru-RU" sz="1800" smtClean="0"/>
              <a:t>б) числа не кратные 2;</a:t>
            </a:r>
          </a:p>
          <a:p>
            <a:pPr>
              <a:buFontTx/>
              <a:buNone/>
            </a:pPr>
            <a:r>
              <a:rPr lang="ru-RU" altLang="ru-RU" sz="1800" smtClean="0"/>
              <a:t>в) кратные 5;</a:t>
            </a:r>
          </a:p>
          <a:p>
            <a:pPr>
              <a:buFontTx/>
              <a:buNone/>
            </a:pPr>
            <a:r>
              <a:rPr lang="ru-RU" altLang="ru-RU" sz="1800" smtClean="0"/>
              <a:t>г) кратные 10.</a:t>
            </a:r>
          </a:p>
          <a:p>
            <a:pPr>
              <a:buFontTx/>
              <a:buNone/>
            </a:pPr>
            <a:r>
              <a:rPr lang="ru-RU" altLang="ru-RU" sz="1800" smtClean="0"/>
              <a:t>  2.Напишите все двузначные,  числа, в запись которых входят лишь цифры 3, 5, 8  и которые:</a:t>
            </a:r>
          </a:p>
          <a:p>
            <a:pPr algn="ctr">
              <a:buFontTx/>
              <a:buNone/>
            </a:pPr>
            <a:r>
              <a:rPr lang="ru-RU" altLang="ru-RU" sz="1800" smtClean="0"/>
              <a:t>             а) делятся на 2;</a:t>
            </a:r>
          </a:p>
          <a:p>
            <a:pPr algn="ctr">
              <a:buFontTx/>
              <a:buNone/>
            </a:pPr>
            <a:r>
              <a:rPr lang="ru-RU" altLang="ru-RU" sz="1800" smtClean="0"/>
              <a:t>            б) делятся на 5;              </a:t>
            </a:r>
          </a:p>
          <a:p>
            <a:pPr algn="ctr">
              <a:buFontTx/>
              <a:buNone/>
            </a:pPr>
            <a:r>
              <a:rPr lang="ru-RU" altLang="ru-RU" sz="1800" smtClean="0"/>
              <a:t>                 в) делятся на 10</a:t>
            </a:r>
            <a:r>
              <a:rPr lang="ru-RU" altLang="ru-RU" smtClean="0"/>
              <a:t>.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62" name="AutoShape 3"/>
          <p:cNvCxnSpPr>
            <a:cxnSpLocks noChangeShapeType="1"/>
          </p:cNvCxnSpPr>
          <p:nvPr/>
        </p:nvCxnSpPr>
        <p:spPr bwMode="auto">
          <a:xfrm>
            <a:off x="5435600" y="1125538"/>
            <a:ext cx="44450" cy="4679950"/>
          </a:xfrm>
          <a:prstGeom prst="straightConnector1">
            <a:avLst/>
          </a:prstGeom>
          <a:noFill/>
          <a:ln w="127000">
            <a:solidFill>
              <a:srgbClr val="9BBB59"/>
            </a:solidFill>
            <a:round/>
            <a:headEnd/>
            <a:tailEnd/>
          </a:ln>
        </p:spPr>
      </p:cxnSp>
      <p:cxnSp>
        <p:nvCxnSpPr>
          <p:cNvPr id="15363" name="AutoShape 4"/>
          <p:cNvCxnSpPr>
            <a:cxnSpLocks noChangeShapeType="1"/>
          </p:cNvCxnSpPr>
          <p:nvPr/>
        </p:nvCxnSpPr>
        <p:spPr bwMode="auto">
          <a:xfrm>
            <a:off x="5292725" y="1125538"/>
            <a:ext cx="304800" cy="0"/>
          </a:xfrm>
          <a:prstGeom prst="straightConnector1">
            <a:avLst/>
          </a:prstGeom>
          <a:noFill/>
          <a:ln w="127000">
            <a:solidFill>
              <a:srgbClr val="9BBB59"/>
            </a:solidFill>
            <a:round/>
            <a:headEnd/>
            <a:tailEnd/>
          </a:ln>
        </p:spPr>
      </p:cxnSp>
      <p:cxnSp>
        <p:nvCxnSpPr>
          <p:cNvPr id="15364" name="AutoShape 2"/>
          <p:cNvCxnSpPr>
            <a:cxnSpLocks noChangeShapeType="1"/>
          </p:cNvCxnSpPr>
          <p:nvPr/>
        </p:nvCxnSpPr>
        <p:spPr bwMode="auto">
          <a:xfrm>
            <a:off x="5292725" y="3500438"/>
            <a:ext cx="304800" cy="0"/>
          </a:xfrm>
          <a:prstGeom prst="straightConnector1">
            <a:avLst/>
          </a:prstGeom>
          <a:noFill/>
          <a:ln w="127000">
            <a:solidFill>
              <a:srgbClr val="9BBB59"/>
            </a:solidFill>
            <a:round/>
            <a:headEnd/>
            <a:tailEnd/>
          </a:ln>
        </p:spPr>
      </p:cxnSp>
      <p:cxnSp>
        <p:nvCxnSpPr>
          <p:cNvPr id="15365" name="AutoShape 1"/>
          <p:cNvCxnSpPr>
            <a:cxnSpLocks noChangeShapeType="1"/>
          </p:cNvCxnSpPr>
          <p:nvPr/>
        </p:nvCxnSpPr>
        <p:spPr bwMode="auto">
          <a:xfrm>
            <a:off x="5292725" y="5805488"/>
            <a:ext cx="304800" cy="0"/>
          </a:xfrm>
          <a:prstGeom prst="straightConnector1">
            <a:avLst/>
          </a:prstGeom>
          <a:noFill/>
          <a:ln w="127000">
            <a:solidFill>
              <a:srgbClr val="9BBB59"/>
            </a:solidFill>
            <a:round/>
            <a:headEnd/>
            <a:tailEnd/>
          </a:ln>
        </p:spPr>
      </p:cxn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195736" y="116632"/>
            <a:ext cx="527477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</a:rPr>
              <a:t>Шкала усвоения знаний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>
            <a:off x="2987675" y="836613"/>
            <a:ext cx="21955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400" b="1">
                <a:solidFill>
                  <a:srgbClr val="FF0000"/>
                </a:solidFill>
              </a:rPr>
              <a:t>Высокий уровень</a:t>
            </a:r>
            <a:endParaRPr lang="ru-RU" altLang="ru-RU" sz="900">
              <a:solidFill>
                <a:srgbClr val="FF0000"/>
              </a:solidFill>
            </a:endParaRPr>
          </a:p>
          <a:p>
            <a:endParaRPr lang="ru-RU" altLang="ru-RU">
              <a:solidFill>
                <a:srgbClr val="FF0000"/>
              </a:solidFill>
            </a:endParaRPr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3059113" y="3141663"/>
            <a:ext cx="1620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400" b="1">
                <a:solidFill>
                  <a:srgbClr val="FF0000"/>
                </a:solidFill>
              </a:rPr>
              <a:t>Средний уровень</a:t>
            </a:r>
            <a:endParaRPr lang="ru-RU" altLang="ru-RU" sz="900">
              <a:solidFill>
                <a:srgbClr val="FF0000"/>
              </a:solidFill>
            </a:endParaRPr>
          </a:p>
          <a:p>
            <a:endParaRPr lang="ru-RU" altLang="ru-RU"/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3276600" y="5445125"/>
            <a:ext cx="1546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400" b="1">
                <a:solidFill>
                  <a:srgbClr val="FF0000"/>
                </a:solidFill>
              </a:rPr>
              <a:t>Низкий уровень</a:t>
            </a:r>
            <a:endParaRPr lang="ru-RU" altLang="ru-RU" sz="900">
              <a:solidFill>
                <a:srgbClr val="FF0000"/>
              </a:solidFill>
            </a:endParaRPr>
          </a:p>
          <a:p>
            <a:endParaRPr lang="ru-RU" alt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Домашнее задание</a:t>
            </a:r>
          </a:p>
        </p:txBody>
      </p:sp>
      <p:sp>
        <p:nvSpPr>
          <p:cNvPr id="16387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b="1" smtClean="0"/>
              <a:t/>
            </a:r>
            <a:br>
              <a:rPr lang="ru-RU" altLang="ru-RU" b="1" smtClean="0"/>
            </a:br>
            <a:endParaRPr lang="ru-RU" altLang="ru-RU" smtClean="0"/>
          </a:p>
          <a:p>
            <a:pPr>
              <a:buFontTx/>
              <a:buNone/>
            </a:pPr>
            <a:r>
              <a:rPr lang="ru-RU" altLang="ru-RU" smtClean="0"/>
              <a:t>П. 2, стр.9 – 10,  </a:t>
            </a:r>
          </a:p>
          <a:p>
            <a:pPr>
              <a:buFontTx/>
              <a:buNone/>
            </a:pPr>
            <a:r>
              <a:rPr lang="ru-RU" altLang="ru-RU" smtClean="0"/>
              <a:t>Стр. 12 – 13. №№ 55, 57,58</a:t>
            </a:r>
          </a:p>
          <a:p>
            <a:pPr>
              <a:buFontTx/>
              <a:buNone/>
            </a:pPr>
            <a:r>
              <a:rPr lang="ru-RU" altLang="ru-RU" smtClean="0"/>
              <a:t>           дополнительно: № 49.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800" smtClean="0">
                <a:solidFill>
                  <a:srgbClr val="B00000"/>
                </a:solidFill>
              </a:rPr>
              <a:t>Какие из записанных на доске понятий вам известны и вы можете объяснить их смысл?</a:t>
            </a:r>
          </a:p>
        </p:txBody>
      </p:sp>
      <p:sp>
        <p:nvSpPr>
          <p:cNvPr id="3075" name="Содержимое 5"/>
          <p:cNvSpPr>
            <a:spLocks noGrp="1"/>
          </p:cNvSpPr>
          <p:nvPr>
            <p:ph idx="1"/>
          </p:nvPr>
        </p:nvSpPr>
        <p:spPr>
          <a:xfrm>
            <a:off x="1908175" y="2332038"/>
            <a:ext cx="8229600" cy="4525962"/>
          </a:xfrm>
        </p:spPr>
        <p:txBody>
          <a:bodyPr/>
          <a:lstStyle/>
          <a:p>
            <a:pPr eaLnBrk="1" hangingPunct="1"/>
            <a:r>
              <a:rPr lang="ru-RU" altLang="ru-RU" sz="4800" smtClean="0"/>
              <a:t>Делимость произведения</a:t>
            </a:r>
          </a:p>
          <a:p>
            <a:pPr eaLnBrk="1" hangingPunct="1"/>
            <a:r>
              <a:rPr lang="ru-RU" altLang="ru-RU" sz="4800" smtClean="0"/>
              <a:t>Делимость суммы</a:t>
            </a:r>
          </a:p>
          <a:p>
            <a:pPr eaLnBrk="1" hangingPunct="1"/>
            <a:r>
              <a:rPr lang="ru-RU" altLang="ru-RU" sz="4800" smtClean="0"/>
              <a:t>Делимость разности</a:t>
            </a:r>
          </a:p>
          <a:p>
            <a:pPr eaLnBrk="1" hangingPunct="1"/>
            <a:r>
              <a:rPr lang="ru-RU" altLang="ru-RU" sz="4800" smtClean="0"/>
              <a:t>Признаки делимости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8064500" cy="1071563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B00000"/>
                </a:solidFill>
              </a:rPr>
              <a:t>Как вы думаете какие из чисел делятся на 10?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492500" y="1844675"/>
            <a:ext cx="4103688" cy="4464050"/>
          </a:xfrm>
        </p:spPr>
        <p:txBody>
          <a:bodyPr/>
          <a:lstStyle/>
          <a:p>
            <a:pPr eaLnBrk="1" hangingPunct="1"/>
            <a:r>
              <a:rPr lang="ru-RU" altLang="ru-RU" smtClean="0"/>
              <a:t>34560</a:t>
            </a:r>
          </a:p>
          <a:p>
            <a:pPr eaLnBrk="1" hangingPunct="1"/>
            <a:r>
              <a:rPr lang="ru-RU" altLang="ru-RU" smtClean="0"/>
              <a:t>53064</a:t>
            </a:r>
          </a:p>
          <a:p>
            <a:pPr eaLnBrk="1" hangingPunct="1"/>
            <a:r>
              <a:rPr lang="ru-RU" altLang="ru-RU" smtClean="0"/>
              <a:t>30346</a:t>
            </a:r>
          </a:p>
          <a:p>
            <a:pPr eaLnBrk="1" hangingPunct="1"/>
            <a:r>
              <a:rPr lang="ru-RU" altLang="ru-RU" smtClean="0"/>
              <a:t>42650</a:t>
            </a:r>
          </a:p>
          <a:p>
            <a:pPr eaLnBrk="1" hangingPunct="1"/>
            <a:r>
              <a:rPr lang="ru-RU" altLang="ru-RU" smtClean="0"/>
              <a:t>65403</a:t>
            </a:r>
          </a:p>
          <a:p>
            <a:pPr eaLnBrk="1" hangingPunct="1"/>
            <a:r>
              <a:rPr lang="ru-RU" altLang="ru-RU" smtClean="0"/>
              <a:t>65540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00000"/>
                </a:solidFill>
              </a:rPr>
              <a:t>Можете ли вы, не выполняя деления, доказать, что</a:t>
            </a:r>
          </a:p>
        </p:txBody>
      </p:sp>
      <p:sp>
        <p:nvSpPr>
          <p:cNvPr id="5123" name="Содержимое 6"/>
          <p:cNvSpPr>
            <a:spLocks noGrp="1"/>
          </p:cNvSpPr>
          <p:nvPr>
            <p:ph idx="1"/>
          </p:nvPr>
        </p:nvSpPr>
        <p:spPr>
          <a:xfrm>
            <a:off x="2916238" y="1600200"/>
            <a:ext cx="5770562" cy="4525963"/>
          </a:xfrm>
        </p:spPr>
        <p:txBody>
          <a:bodyPr/>
          <a:lstStyle/>
          <a:p>
            <a:pPr eaLnBrk="1" hangingPunct="1"/>
            <a:r>
              <a:rPr lang="ru-RU" altLang="ru-RU" smtClean="0"/>
              <a:t>34560</a:t>
            </a:r>
          </a:p>
          <a:p>
            <a:pPr eaLnBrk="1" hangingPunct="1"/>
            <a:r>
              <a:rPr lang="ru-RU" altLang="ru-RU" smtClean="0"/>
              <a:t>42650</a:t>
            </a:r>
          </a:p>
          <a:p>
            <a:pPr eaLnBrk="1" hangingPunct="1"/>
            <a:r>
              <a:rPr lang="ru-RU" altLang="ru-RU" smtClean="0"/>
              <a:t>65540</a:t>
            </a:r>
          </a:p>
          <a:p>
            <a:pPr eaLnBrk="1" hangingPunct="1">
              <a:buFontTx/>
              <a:buNone/>
            </a:pPr>
            <a:r>
              <a:rPr lang="ru-RU" altLang="ru-RU" sz="4400" b="1" smtClean="0">
                <a:solidFill>
                  <a:srgbClr val="C00000"/>
                </a:solidFill>
              </a:rPr>
              <a:t>Кратны числу 10?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>
              <a:solidFill>
                <a:srgbClr val="C00000"/>
              </a:solidFill>
            </a:endParaRPr>
          </a:p>
        </p:txBody>
      </p:sp>
      <p:sp>
        <p:nvSpPr>
          <p:cNvPr id="6147" name="Содержимое 6"/>
          <p:cNvSpPr>
            <a:spLocks noGrp="1"/>
          </p:cNvSpPr>
          <p:nvPr>
            <p:ph idx="1"/>
          </p:nvPr>
        </p:nvSpPr>
        <p:spPr>
          <a:xfrm>
            <a:off x="1547813" y="1412875"/>
            <a:ext cx="699452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5400" smtClean="0"/>
              <a:t>34560 = 3456 · 10</a:t>
            </a:r>
          </a:p>
          <a:p>
            <a:pPr eaLnBrk="1" hangingPunct="1">
              <a:buFontTx/>
              <a:buNone/>
            </a:pPr>
            <a:r>
              <a:rPr lang="ru-RU" altLang="ru-RU" sz="5400" smtClean="0"/>
              <a:t>42650 = 4265· 10</a:t>
            </a:r>
          </a:p>
          <a:p>
            <a:pPr eaLnBrk="1" hangingPunct="1">
              <a:buFontTx/>
              <a:buNone/>
            </a:pPr>
            <a:r>
              <a:rPr lang="ru-RU" altLang="ru-RU" sz="5400" smtClean="0"/>
              <a:t>65540 = 6554 · 10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5400" dirty="0" smtClean="0">
                <a:solidFill>
                  <a:srgbClr val="C00000"/>
                </a:solidFill>
              </a:rPr>
              <a:t>Почему, например, числа 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53064, 30346, 65403 </a:t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не кратны числу 10?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</a:rPr>
              <a:t>Признак делимости на 10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Натуральное число делится на 10, если его запись оканчивается цифрой 0.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запись числа оканчивается любой другой цифрой, то оно на 10 не делится.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C00000"/>
                </a:solidFill>
              </a:rPr>
              <a:t>Признак делимости на 5</a:t>
            </a:r>
            <a:endParaRPr lang="ru-RU" alt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b="1" smtClean="0">
                <a:solidFill>
                  <a:srgbClr val="00B0F0"/>
                </a:solidFill>
              </a:rPr>
              <a:t>Группа 1</a:t>
            </a:r>
            <a:endParaRPr lang="ru-RU" altLang="ru-RU" smtClean="0">
              <a:solidFill>
                <a:srgbClr val="00B0F0"/>
              </a:solidFill>
            </a:endParaRPr>
          </a:p>
          <a:p>
            <a:pPr>
              <a:buFontTx/>
              <a:buNone/>
            </a:pPr>
            <a:r>
              <a:rPr lang="ru-RU" altLang="ru-RU" smtClean="0"/>
              <a:t>Какие числа будут делиться на 5?</a:t>
            </a:r>
          </a:p>
          <a:p>
            <a:pPr>
              <a:buFontTx/>
              <a:buNone/>
            </a:pPr>
            <a:r>
              <a:rPr lang="ru-RU" altLang="ru-RU" smtClean="0"/>
              <a:t>					48732</a:t>
            </a:r>
          </a:p>
          <a:p>
            <a:pPr>
              <a:buFontTx/>
              <a:buNone/>
            </a:pPr>
            <a:r>
              <a:rPr lang="ru-RU" altLang="ru-RU" smtClean="0"/>
              <a:t>					54270</a:t>
            </a:r>
          </a:p>
          <a:p>
            <a:pPr>
              <a:buFontTx/>
              <a:buNone/>
            </a:pPr>
            <a:r>
              <a:rPr lang="ru-RU" altLang="ru-RU" smtClean="0"/>
              <a:t>					30876</a:t>
            </a:r>
          </a:p>
          <a:p>
            <a:pPr>
              <a:buFontTx/>
              <a:buNone/>
            </a:pPr>
            <a:r>
              <a:rPr lang="ru-RU" altLang="ru-RU" smtClean="0"/>
              <a:t>					84785</a:t>
            </a:r>
          </a:p>
          <a:p>
            <a:pPr>
              <a:buFontTx/>
              <a:buNone/>
            </a:pPr>
            <a:r>
              <a:rPr lang="ru-RU" altLang="ru-RU" smtClean="0"/>
              <a:t>	Докажите свое утверждение и 						сформулируйте признак </a:t>
            </a:r>
            <a:br>
              <a:rPr lang="ru-RU" altLang="ru-RU" smtClean="0"/>
            </a:br>
            <a:r>
              <a:rPr lang="ru-RU" altLang="ru-RU" smtClean="0"/>
              <a:t>					     делимости на  5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smtClean="0">
                <a:solidFill>
                  <a:srgbClr val="C00000"/>
                </a:solidFill>
              </a:rPr>
              <a:t>Признак делимости на 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Натуральное число делится на 5, если его запись оканчивается цифрой 0 ли 5.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запись числа оканчивается любой другой цифрой, то оно на 5 не делится.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421</Words>
  <Application>Microsoft Office PowerPoint</Application>
  <PresentationFormat>On-screen Show (4:3)</PresentationFormat>
  <Paragraphs>96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Times New Roman</vt:lpstr>
      <vt:lpstr>Arial</vt:lpstr>
      <vt:lpstr>Calibri</vt:lpstr>
      <vt:lpstr>BrowalliaUPC</vt:lpstr>
      <vt:lpstr>Оформление по умолчанию</vt:lpstr>
      <vt:lpstr>Признаки делимости на 2, на 5, на 10 ( 6 класс)</vt:lpstr>
      <vt:lpstr>Какие из записанных на доске понятий вам известны и вы можете объяснить их смысл?</vt:lpstr>
      <vt:lpstr>Как вы думаете какие из чисел делятся на 10?</vt:lpstr>
      <vt:lpstr>Можете ли вы, не выполняя деления, доказать, что</vt:lpstr>
      <vt:lpstr>Slide 5</vt:lpstr>
      <vt:lpstr>Slide 6</vt:lpstr>
      <vt:lpstr>Признак делимости на 10</vt:lpstr>
      <vt:lpstr>Признак делимости на 5</vt:lpstr>
      <vt:lpstr>Признак делимости на 5</vt:lpstr>
      <vt:lpstr>Признак делимости на 2</vt:lpstr>
      <vt:lpstr>Признак делимости на 2</vt:lpstr>
      <vt:lpstr>Slide 12</vt:lpstr>
      <vt:lpstr>Самостоятельная  работа</vt:lpstr>
      <vt:lpstr>Slide 14</vt:lpstr>
      <vt:lpstr>Домашнее задание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делимости на 2, на 5, на 10 ( 6 класс)</dc:title>
  <dc:creator>Елена</dc:creator>
  <cp:lastModifiedBy>Windows User</cp:lastModifiedBy>
  <cp:revision>66</cp:revision>
  <dcterms:created xsi:type="dcterms:W3CDTF">2012-08-12T16:04:58Z</dcterms:created>
  <dcterms:modified xsi:type="dcterms:W3CDTF">2017-01-18T22:52:49Z</dcterms:modified>
</cp:coreProperties>
</file>