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6" r:id="rId4"/>
    <p:sldId id="259" r:id="rId5"/>
    <p:sldId id="264" r:id="rId6"/>
    <p:sldId id="269" r:id="rId7"/>
    <p:sldId id="265" r:id="rId8"/>
    <p:sldId id="266" r:id="rId9"/>
    <p:sldId id="267" r:id="rId10"/>
    <p:sldId id="268" r:id="rId11"/>
    <p:sldId id="270" r:id="rId12"/>
    <p:sldId id="288" r:id="rId13"/>
    <p:sldId id="289" r:id="rId14"/>
    <p:sldId id="290" r:id="rId15"/>
    <p:sldId id="273" r:id="rId16"/>
    <p:sldId id="275" r:id="rId17"/>
    <p:sldId id="276" r:id="rId18"/>
    <p:sldId id="287" r:id="rId19"/>
    <p:sldId id="277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285" r:id="rId29"/>
    <p:sldId id="291" r:id="rId30"/>
    <p:sldId id="271" r:id="rId31"/>
    <p:sldId id="274" r:id="rId32"/>
    <p:sldId id="26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637" autoAdjust="0"/>
    <p:restoredTop sz="94660"/>
  </p:normalViewPr>
  <p:slideViewPr>
    <p:cSldViewPr>
      <p:cViewPr varScale="1">
        <p:scale>
          <a:sx n="116" d="100"/>
          <a:sy n="116" d="100"/>
        </p:scale>
        <p:origin x="-163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708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0368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10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64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825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7057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33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4624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661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244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499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chemeClr val="accent3">
                <a:lumMod val="60000"/>
                <a:lumOff val="40000"/>
              </a:schemeClr>
            </a:gs>
            <a:gs pos="9000">
              <a:schemeClr val="accent3">
                <a:lumMod val="60000"/>
                <a:lumOff val="40000"/>
              </a:schemeClr>
            </a:gs>
            <a:gs pos="0">
              <a:schemeClr val="accent5">
                <a:lumMod val="40000"/>
                <a:lumOff val="60000"/>
              </a:schemeClr>
            </a:gs>
            <a:gs pos="50000">
              <a:schemeClr val="accent5">
                <a:lumMod val="40000"/>
                <a:lumOff val="60000"/>
              </a:schemeClr>
            </a:gs>
            <a:gs pos="94583">
              <a:schemeClr val="bg1"/>
            </a:gs>
            <a:gs pos="84000">
              <a:schemeClr val="accent5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67AA3-3EF5-4D0B-B8CE-0ACF45554192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E0CBC-AC8B-4BEC-80A6-F3ABDAC96E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026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10" Type="http://schemas.openxmlformats.org/officeDocument/2006/relationships/image" Target="../media/image50.emf"/><Relationship Id="rId4" Type="http://schemas.openxmlformats.org/officeDocument/2006/relationships/image" Target="../media/image44.emf"/><Relationship Id="rId9" Type="http://schemas.openxmlformats.org/officeDocument/2006/relationships/image" Target="../media/image4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4.goodfon.ru/wallpaper/previews-middle/219776.jp" TargetMode="External"/><Relationship Id="rId2" Type="http://schemas.openxmlformats.org/officeDocument/2006/relationships/hyperlink" Target="http://www.arms-expo.ru/049049052052124049051054055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gi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4.goodfon.ru/wallpaper/previews-middle/2197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6167" y="543289"/>
            <a:ext cx="3433973" cy="218944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69941" y="-11071"/>
            <a:ext cx="1619672" cy="711648"/>
            <a:chOff x="54607" y="58659"/>
            <a:chExt cx="1619672" cy="711648"/>
          </a:xfrm>
        </p:grpSpPr>
        <p:sp>
          <p:nvSpPr>
            <p:cNvPr id="5" name="Двойная волна 4"/>
            <p:cNvSpPr/>
            <p:nvPr/>
          </p:nvSpPr>
          <p:spPr>
            <a:xfrm>
              <a:off x="54607" y="174146"/>
              <a:ext cx="1619672" cy="596161"/>
            </a:xfrm>
            <a:prstGeom prst="doubleWave">
              <a:avLst>
                <a:gd name="adj1" fmla="val 6908"/>
                <a:gd name="adj2" fmla="val -4702"/>
              </a:avLst>
            </a:prstGeom>
            <a:blipFill>
              <a:blip r:embed="rId3" cstate="print"/>
              <a:stretch>
                <a:fillRect/>
              </a:stretch>
            </a:blip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8" descr="E:\Users\Л\Desktop\ПРЕЗЕНТАЦИЯ ИЮНЬ 2011\mo_emblem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752" y="58659"/>
              <a:ext cx="622390" cy="659001"/>
            </a:xfrm>
            <a:prstGeom prst="ellipse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322807" y="459131"/>
              <a:ext cx="1012280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1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Georgia" pitchFamily="18" charset="0"/>
                </a:rPr>
                <a:t>МсСВУ</a:t>
              </a:r>
              <a:endParaRPr lang="ru-RU" sz="1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endParaRPr>
            </a:p>
          </p:txBody>
        </p:sp>
      </p:grpSp>
      <p:cxnSp>
        <p:nvCxnSpPr>
          <p:cNvPr id="10" name="Прямая соединительная линия 9"/>
          <p:cNvCxnSpPr/>
          <p:nvPr/>
        </p:nvCxnSpPr>
        <p:spPr>
          <a:xfrm>
            <a:off x="1907704" y="543289"/>
            <a:ext cx="55446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9512" y="836712"/>
            <a:ext cx="0" cy="58326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>
          <a:xfrm>
            <a:off x="717860" y="5661248"/>
            <a:ext cx="300082" cy="369332"/>
          </a:xfr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3548" y="2276872"/>
            <a:ext cx="8352928" cy="175432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effectLst>
            <a:softEdge rad="635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Основное свойство 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дроби 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58" name="Picture 10" descr="http://cv01.twirpx.net/0602/060291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3808" y="-11071"/>
            <a:ext cx="690192" cy="88574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825757" y="4869160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1-2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81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114357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3. Заполните пустые места так, чтобы равенство было верным</a:t>
            </a:r>
            <a:r>
              <a:rPr lang="ru-RU" sz="2800" dirty="0" smtClean="0">
                <a:latin typeface="Times New Roman"/>
              </a:rPr>
              <a:t>:</a:t>
            </a:r>
          </a:p>
          <a:p>
            <a:pPr marR="0" algn="just"/>
            <a:endParaRPr lang="ru-RU" sz="2800" dirty="0">
              <a:latin typeface="Times New Roman"/>
            </a:endParaRPr>
          </a:p>
          <a:p>
            <a:pPr marL="514350" marR="0" indent="-514350" algn="just">
              <a:buAutoNum type="arabicParenR"/>
            </a:pPr>
            <a:r>
              <a:rPr lang="ru-RU" sz="2800" dirty="0" smtClean="0">
                <a:latin typeface="Times New Roman"/>
              </a:rPr>
              <a:t> 		      ;  2) 		       ; 3)	                    ;</a:t>
            </a:r>
          </a:p>
          <a:p>
            <a:pPr marL="514350" marR="0" indent="-514350" algn="just">
              <a:buAutoNum type="arabicParenR"/>
            </a:pPr>
            <a:endParaRPr lang="ru-RU" sz="2800" dirty="0">
              <a:latin typeface="Times New Roman"/>
            </a:endParaRPr>
          </a:p>
          <a:p>
            <a:pPr marL="514350" marR="0" indent="-514350" algn="just">
              <a:buAutoNum type="arabicParenR"/>
            </a:pPr>
            <a:endParaRPr lang="ru-RU" sz="2800" dirty="0" smtClean="0">
              <a:latin typeface="Times New Roman"/>
            </a:endParaRPr>
          </a:p>
          <a:p>
            <a:pPr marL="514350" marR="0" indent="-514350" algn="just">
              <a:buAutoNum type="arabicParenR"/>
            </a:pPr>
            <a:endParaRPr lang="ru-RU" sz="2800" dirty="0">
              <a:latin typeface="Times New Roman"/>
            </a:endParaRPr>
          </a:p>
          <a:p>
            <a:pPr marR="0" algn="just"/>
            <a:r>
              <a:rPr lang="ru-RU" sz="2800" dirty="0">
                <a:latin typeface="Times New Roman"/>
              </a:rPr>
              <a:t>4) </a:t>
            </a:r>
            <a:r>
              <a:rPr lang="ru-RU" sz="2800" dirty="0" smtClean="0">
                <a:latin typeface="Times New Roman"/>
              </a:rPr>
              <a:t>		             ; 5</a:t>
            </a:r>
            <a:r>
              <a:rPr lang="ru-RU" sz="2800" dirty="0">
                <a:latin typeface="Times New Roman"/>
              </a:rPr>
              <a:t>) </a:t>
            </a:r>
            <a:r>
              <a:rPr lang="ru-RU" sz="2800" dirty="0" smtClean="0">
                <a:latin typeface="Times New Roman"/>
              </a:rPr>
              <a:t>		              ; 6</a:t>
            </a:r>
            <a:r>
              <a:rPr lang="ru-RU" sz="2800" dirty="0">
                <a:latin typeface="Times New Roman"/>
              </a:rPr>
              <a:t>) </a:t>
            </a:r>
            <a:r>
              <a:rPr lang="ru-RU" sz="2800" dirty="0" smtClean="0">
                <a:latin typeface="Times New Roman"/>
              </a:rPr>
              <a:t>		.</a:t>
            </a:r>
            <a:endParaRPr lang="ru-RU" sz="2800" dirty="0">
              <a:latin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17643"/>
            <a:ext cx="1728193" cy="125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01159"/>
            <a:ext cx="1944216" cy="1486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17643"/>
            <a:ext cx="2405916" cy="125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29811"/>
            <a:ext cx="2592288" cy="1555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76260"/>
            <a:ext cx="2160240" cy="1427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7672" y="3764888"/>
            <a:ext cx="2192588" cy="115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-3844"/>
            <a:ext cx="28269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58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1340768"/>
            <a:ext cx="7704856" cy="2773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300000"/>
              </a:lnSpc>
            </a:pPr>
            <a:r>
              <a:rPr lang="ru-RU" sz="3200" dirty="0">
                <a:latin typeface="Times New Roman"/>
              </a:rPr>
              <a:t>4. № 23, № 25(а, в, д), № 26, № 28 (а, б).</a:t>
            </a:r>
          </a:p>
          <a:p>
            <a:pPr marR="0" algn="just">
              <a:lnSpc>
                <a:spcPct val="300000"/>
              </a:lnSpc>
            </a:pPr>
            <a:r>
              <a:rPr lang="ru-RU" sz="3200" dirty="0">
                <a:latin typeface="Times New Roman"/>
              </a:rPr>
              <a:t>5. № 47.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3913"/>
            <a:ext cx="28269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9872" y="321980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/>
              </a:rPr>
              <a:t>Р е ш е н и 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92358" y="385475"/>
            <a:ext cx="10887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Times New Roman"/>
              </a:rPr>
              <a:t>№ 23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833" y="1628800"/>
            <a:ext cx="871032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717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9872" y="321980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/>
              </a:rPr>
              <a:t>Р е ш е н и 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68173"/>
            <a:ext cx="23567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/>
              </a:rPr>
              <a:t>№ 25(а, в, д</a:t>
            </a:r>
            <a:r>
              <a:rPr lang="ru-RU" sz="3200" dirty="0" smtClean="0">
                <a:latin typeface="Times New Roman"/>
              </a:rPr>
              <a:t>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952948"/>
            <a:ext cx="2966926" cy="1287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585" y="972965"/>
            <a:ext cx="3350907" cy="126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670" y="2492896"/>
            <a:ext cx="380042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1936" y="3721388"/>
            <a:ext cx="10887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>
                <a:solidFill>
                  <a:prstClr val="black"/>
                </a:solidFill>
                <a:latin typeface="Times New Roman"/>
              </a:rPr>
              <a:t>№ </a:t>
            </a:r>
            <a:r>
              <a:rPr lang="ru-RU" sz="3200" smtClean="0">
                <a:solidFill>
                  <a:prstClr val="black"/>
                </a:solidFill>
                <a:latin typeface="Times New Roman"/>
              </a:rPr>
              <a:t>26</a:t>
            </a: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095" y="4509120"/>
            <a:ext cx="12954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991" y="5517232"/>
            <a:ext cx="15430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6148" y="4509120"/>
            <a:ext cx="2714723" cy="8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9425" y="5589240"/>
            <a:ext cx="15525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8272" y="4626307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/>
              </a:rPr>
              <a:t>а)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6616" y="5589240"/>
            <a:ext cx="5293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/>
              </a:rPr>
              <a:t>б)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38983" y="4743495"/>
            <a:ext cx="5293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/>
              </a:rPr>
              <a:t>в)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438983" y="5643944"/>
            <a:ext cx="4892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/>
              </a:rPr>
              <a:t>г)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053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7224" y="404664"/>
            <a:ext cx="2162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just"/>
            <a:r>
              <a:rPr lang="ru-RU" sz="3200" dirty="0">
                <a:latin typeface="Times New Roman"/>
              </a:rPr>
              <a:t>№ 28 (а, б).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03866" y="332655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/>
              </a:rPr>
              <a:t>Р е ш е н и е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5356513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2708920"/>
            <a:ext cx="1191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3200" dirty="0">
                <a:solidFill>
                  <a:prstClr val="black"/>
                </a:solidFill>
                <a:latin typeface="Times New Roman"/>
              </a:rPr>
              <a:t>№ 47.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6888" y="2543173"/>
            <a:ext cx="4165160" cy="1051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6887" y="3645024"/>
            <a:ext cx="4165161" cy="95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2328" y="4725144"/>
            <a:ext cx="4143360" cy="85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2328" y="5624664"/>
            <a:ext cx="4143360" cy="82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314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25441" y="2492896"/>
            <a:ext cx="5238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Сокращение </a:t>
            </a:r>
            <a:r>
              <a:rPr lang="ru-RU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дробей</a:t>
            </a:r>
            <a:endParaRPr lang="ru-RU" sz="54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85765" y="1384578"/>
            <a:ext cx="83884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300000"/>
              </a:lnSpc>
            </a:pPr>
            <a:r>
              <a:rPr lang="ru-RU" sz="2800" dirty="0">
                <a:latin typeface="Times New Roman"/>
              </a:rPr>
              <a:t>а</a:t>
            </a:r>
            <a:r>
              <a:rPr lang="ru-RU" sz="2800" dirty="0" smtClean="0">
                <a:latin typeface="Times New Roman"/>
              </a:rPr>
              <a:t>)	 ;          б)	       ;   в</a:t>
            </a:r>
            <a:r>
              <a:rPr lang="ru-RU" sz="2800" dirty="0">
                <a:latin typeface="Times New Roman"/>
              </a:rPr>
              <a:t>) </a:t>
            </a:r>
            <a:r>
              <a:rPr lang="ru-RU" sz="2800" dirty="0" smtClean="0">
                <a:latin typeface="Times New Roman"/>
              </a:rPr>
              <a:t>	  ;    г)	         ;</a:t>
            </a:r>
            <a:endParaRPr lang="ru-RU" sz="2800" dirty="0">
              <a:latin typeface="Times New Roman"/>
            </a:endParaRPr>
          </a:p>
          <a:p>
            <a:pPr marR="0" algn="just">
              <a:lnSpc>
                <a:spcPct val="300000"/>
              </a:lnSpc>
            </a:pPr>
            <a:r>
              <a:rPr lang="ru-RU" sz="2800" dirty="0">
                <a:latin typeface="Times New Roman"/>
              </a:rPr>
              <a:t>д</a:t>
            </a:r>
            <a:r>
              <a:rPr lang="ru-RU" sz="2800" dirty="0" smtClean="0">
                <a:latin typeface="Times New Roman"/>
              </a:rPr>
              <a:t>)          ; 	  е)            ; 	ж)         ;     з</a:t>
            </a:r>
            <a:r>
              <a:rPr lang="ru-RU" sz="2800" dirty="0">
                <a:latin typeface="Times New Roman"/>
              </a:rPr>
              <a:t>) </a:t>
            </a:r>
            <a:r>
              <a:rPr lang="ru-RU" sz="2800" dirty="0" smtClean="0">
                <a:latin typeface="Times New Roman"/>
              </a:rPr>
              <a:t>         .</a:t>
            </a:r>
            <a:endParaRPr lang="ru-RU" sz="2800" dirty="0">
              <a:latin typeface="Times New Roman"/>
            </a:endParaRPr>
          </a:p>
        </p:txBody>
      </p:sp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3127" y="36300"/>
            <a:ext cx="15367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765" y="819577"/>
            <a:ext cx="31184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– Сократите дробь: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1510" y="1700808"/>
            <a:ext cx="437310" cy="12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03206"/>
            <a:ext cx="673351" cy="1245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8640" y="1675738"/>
            <a:ext cx="720080" cy="126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75735"/>
            <a:ext cx="720080" cy="126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1509" y="2999323"/>
            <a:ext cx="631889" cy="1113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5128" y="3068960"/>
            <a:ext cx="610978" cy="1130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9977" y="2999323"/>
            <a:ext cx="637406" cy="1123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3846" y="2996684"/>
            <a:ext cx="640402" cy="1128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5050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Прямоугольник 3"/>
              <p:cNvSpPr/>
              <p:nvPr/>
            </p:nvSpPr>
            <p:spPr>
              <a:xfrm>
                <a:off x="155076" y="692696"/>
                <a:ext cx="8640960" cy="59239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marR="0" indent="-514350" algn="just">
                  <a:lnSpc>
                    <a:spcPct val="150000"/>
                  </a:lnSpc>
                  <a:buAutoNum type="arabicParenR"/>
                </a:pPr>
                <a:r>
                  <a:rPr lang="ru-RU" sz="2800" dirty="0" smtClean="0">
                    <a:latin typeface="Times New Roman"/>
                  </a:rPr>
                  <a:t>Вынесение общего множителя за скобки:</a:t>
                </a:r>
              </a:p>
              <a:p>
                <a:pPr marR="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/>
                            </a:rPr>
                            <m:t>10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−25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(2−5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2800" dirty="0" smtClean="0">
                  <a:latin typeface="Times New Roman"/>
                </a:endParaRPr>
              </a:p>
              <a:p>
                <a:pPr marR="0" algn="just">
                  <a:lnSpc>
                    <a:spcPct val="150000"/>
                  </a:lnSpc>
                </a:pPr>
                <a:r>
                  <a:rPr lang="en-US" sz="2800" dirty="0" smtClean="0">
                    <a:latin typeface="Times New Roman"/>
                  </a:rPr>
                  <a:t>2) </a:t>
                </a:r>
                <a:r>
                  <a:rPr lang="ru-RU" sz="2800" dirty="0" smtClean="0">
                    <a:latin typeface="Times New Roman"/>
                  </a:rPr>
                  <a:t>Способ группировки:</a:t>
                </a:r>
              </a:p>
              <a:p>
                <a:pPr marR="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𝑎𝑥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latin typeface="Cambria Math"/>
                        </a:rPr>
                        <m:t>𝑏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latin typeface="Cambria Math"/>
                        </a:rPr>
                        <m:t>𝑎𝑥</m:t>
                      </m:r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latin typeface="Cambria Math"/>
                        </a:rPr>
                        <m:t>𝑏𝑥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2800" b="0" dirty="0" smtClean="0">
                  <a:latin typeface="Times New Roman"/>
                </a:endParaRPr>
              </a:p>
              <a:p>
                <a:pPr marR="0" algn="just">
                  <a:lnSpc>
                    <a:spcPct val="150000"/>
                  </a:lnSpc>
                </a:pPr>
                <a:r>
                  <a:rPr lang="en-US" sz="2800" dirty="0" smtClean="0">
                    <a:latin typeface="Times New Roman"/>
                  </a:rPr>
                  <a:t>=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r>
                      <a:rPr lang="en-US" sz="2800" b="0" i="1" smtClean="0">
                        <a:latin typeface="Cambria Math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</a:rPr>
                      <m:t>)(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r>
                      <a:rPr lang="en-US" sz="2800" b="0" i="1" smtClean="0">
                        <a:latin typeface="Cambria Math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</a:rPr>
                      <m:t>)</m:t>
                    </m:r>
                  </m:oMath>
                </a14:m>
                <a:endParaRPr lang="en-US" sz="2800" dirty="0" smtClean="0">
                  <a:latin typeface="Times New Roman"/>
                </a:endParaRPr>
              </a:p>
              <a:p>
                <a:pPr marR="0" algn="just">
                  <a:lnSpc>
                    <a:spcPct val="150000"/>
                  </a:lnSpc>
                </a:pPr>
                <a:r>
                  <a:rPr lang="en-US" sz="2800" dirty="0" smtClean="0">
                    <a:latin typeface="Times New Roman"/>
                  </a:rPr>
                  <a:t>3) </a:t>
                </a:r>
                <a:r>
                  <a:rPr lang="ru-RU" sz="2800" dirty="0" smtClean="0">
                    <a:latin typeface="Times New Roman"/>
                  </a:rPr>
                  <a:t>Применение формул сокращенного умножения:</a:t>
                </a:r>
              </a:p>
              <a:p>
                <a:pPr marR="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+6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+9+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+3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=(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+3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+3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800" b="0" dirty="0" smtClean="0">
                  <a:latin typeface="Times New Roman"/>
                </a:endParaRPr>
              </a:p>
              <a:p>
                <a:pPr marR="0" algn="just">
                  <a:lnSpc>
                    <a:spcPct val="150000"/>
                  </a:lnSpc>
                </a:pPr>
                <a:r>
                  <a:rPr lang="ru-RU" sz="2800" b="0" dirty="0" smtClean="0">
                    <a:latin typeface="Times New Roman"/>
                  </a:rPr>
                  <a:t>=(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</a:rPr>
                      <m:t>+3)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+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e>
                    </m:d>
                  </m:oMath>
                </a14:m>
                <a:r>
                  <a:rPr lang="en-US" sz="2800" b="0" dirty="0" smtClean="0">
                    <a:latin typeface="Times New Roman"/>
                  </a:rPr>
                  <a:t>=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/>
                      </a:rPr>
                      <m:t>(</m:t>
                    </m:r>
                    <m:r>
                      <a:rPr lang="en-US" sz="28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  <m:r>
                      <a:rPr lang="en-US" sz="28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en-US" sz="28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𝟑</m:t>
                    </m:r>
                    <m:r>
                      <a:rPr lang="en-US" sz="2800" b="0" i="1" dirty="0" smtClean="0">
                        <a:latin typeface="Cambria Math"/>
                      </a:rPr>
                      <m:t>)(</m:t>
                    </m:r>
                    <m:r>
                      <a:rPr lang="en-US" sz="2800" b="0" i="1" dirty="0" smtClean="0">
                        <a:latin typeface="Cambria Math"/>
                      </a:rPr>
                      <m:t>𝑥</m:t>
                    </m:r>
                    <m:r>
                      <a:rPr lang="en-US" sz="2800" b="0" i="1" dirty="0" smtClean="0">
                        <a:latin typeface="Cambria Math"/>
                      </a:rPr>
                      <m:t>+</m:t>
                    </m:r>
                    <m:r>
                      <a:rPr lang="en-US" sz="2800" b="0" i="1" dirty="0" smtClean="0">
                        <a:latin typeface="Cambria Math"/>
                      </a:rPr>
                      <m:t>𝑥</m:t>
                    </m:r>
                    <m:r>
                      <a:rPr lang="en-US" sz="2800" b="0" i="1" dirty="0" smtClean="0">
                        <a:latin typeface="Cambria Math"/>
                      </a:rPr>
                      <m:t>+3)</m:t>
                    </m:r>
                  </m:oMath>
                </a14:m>
                <a:endParaRPr lang="en-US" sz="2800" b="0" dirty="0" smtClean="0">
                  <a:latin typeface="Times New Roman"/>
                </a:endParaRPr>
              </a:p>
              <a:p>
                <a:pPr marR="0" algn="just">
                  <a:lnSpc>
                    <a:spcPct val="150000"/>
                  </a:lnSpc>
                </a:pPr>
                <a:r>
                  <a:rPr lang="en-US" sz="2800" dirty="0" smtClean="0">
                    <a:latin typeface="Times New Roman"/>
                  </a:rPr>
                  <a:t>=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(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𝟑</m:t>
                    </m:r>
                    <m:r>
                      <a:rPr lang="en-US" sz="2800" b="0" i="1" smtClean="0">
                        <a:latin typeface="Cambria Math"/>
                      </a:rPr>
                      <m:t>)(2</m:t>
                    </m:r>
                    <m:r>
                      <a:rPr lang="en-US" sz="2800" b="0" i="1" smtClean="0">
                        <a:latin typeface="Cambria Math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</a:rPr>
                      <m:t>+3)</m:t>
                    </m:r>
                  </m:oMath>
                </a14:m>
                <a:endParaRPr lang="ru-RU" sz="2800" dirty="0">
                  <a:latin typeface="Times New Roman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076" y="692696"/>
                <a:ext cx="8640960" cy="5923929"/>
              </a:xfrm>
              <a:prstGeom prst="rect">
                <a:avLst/>
              </a:prstGeom>
              <a:blipFill rotWithShape="1">
                <a:blip r:embed="rId3"/>
                <a:stretch>
                  <a:fillRect l="-1410" b="-7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-4624" y="0"/>
            <a:ext cx="92124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Способы разложения </a:t>
            </a:r>
            <a:r>
              <a:rPr lang="ru-RU" sz="32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многочлена на множители:</a:t>
            </a:r>
          </a:p>
        </p:txBody>
      </p:sp>
    </p:spTree>
    <p:extLst>
      <p:ext uri="{BB962C8B-B14F-4D97-AF65-F5344CB8AC3E}">
        <p14:creationId xmlns:p14="http://schemas.microsoft.com/office/powerpoint/2010/main" xmlns="" val="15208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836712"/>
            <a:ext cx="7704856" cy="4269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200000"/>
              </a:lnSpc>
            </a:pPr>
            <a:r>
              <a:rPr lang="ru-RU" sz="2800" dirty="0" smtClean="0">
                <a:latin typeface="Times New Roman"/>
              </a:rPr>
              <a:t>Разложите </a:t>
            </a:r>
            <a:r>
              <a:rPr lang="ru-RU" sz="2800" dirty="0">
                <a:latin typeface="Times New Roman"/>
              </a:rPr>
              <a:t>на множители многочлен:</a:t>
            </a:r>
          </a:p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а) 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baseline="30000" dirty="0">
                <a:latin typeface="Times New Roman"/>
              </a:rPr>
              <a:t>2</a:t>
            </a:r>
            <a:r>
              <a:rPr lang="ru-RU" sz="2800" i="1" dirty="0">
                <a:latin typeface="Times New Roman"/>
              </a:rPr>
              <a:t>у</a:t>
            </a:r>
            <a:r>
              <a:rPr lang="ru-RU" sz="2800" dirty="0">
                <a:latin typeface="Times New Roman"/>
              </a:rPr>
              <a:t> – 2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;		</a:t>
            </a:r>
            <a:r>
              <a:rPr lang="ru-RU" sz="2800" dirty="0" smtClean="0">
                <a:latin typeface="Times New Roman"/>
              </a:rPr>
              <a:t>д</a:t>
            </a:r>
            <a:r>
              <a:rPr lang="ru-RU" sz="2800" dirty="0">
                <a:latin typeface="Times New Roman"/>
              </a:rPr>
              <a:t>) 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baseline="30000" dirty="0">
                <a:latin typeface="Times New Roman"/>
              </a:rPr>
              <a:t>2</a:t>
            </a:r>
            <a:r>
              <a:rPr lang="ru-RU" sz="2800" dirty="0">
                <a:latin typeface="Times New Roman"/>
              </a:rPr>
              <a:t> + 6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+ 9;</a:t>
            </a:r>
          </a:p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б) 3</a:t>
            </a:r>
            <a:r>
              <a:rPr lang="ru-RU" sz="2800" i="1" dirty="0">
                <a:latin typeface="Times New Roman"/>
              </a:rPr>
              <a:t>a</a:t>
            </a:r>
            <a:r>
              <a:rPr lang="ru-RU" sz="2800" baseline="30000" dirty="0">
                <a:latin typeface="Times New Roman"/>
              </a:rPr>
              <a:t>2</a:t>
            </a:r>
            <a:r>
              <a:rPr lang="ru-RU" sz="2800" i="1" dirty="0">
                <a:latin typeface="Times New Roman"/>
              </a:rPr>
              <a:t>b</a:t>
            </a:r>
            <a:r>
              <a:rPr lang="ru-RU" sz="2800" dirty="0">
                <a:latin typeface="Times New Roman"/>
              </a:rPr>
              <a:t> – 9</a:t>
            </a:r>
            <a:r>
              <a:rPr lang="ru-RU" sz="2800" i="1" dirty="0">
                <a:latin typeface="Times New Roman"/>
              </a:rPr>
              <a:t>ab</a:t>
            </a:r>
            <a:r>
              <a:rPr lang="ru-RU" sz="2800" baseline="30000" dirty="0">
                <a:latin typeface="Times New Roman"/>
              </a:rPr>
              <a:t>2</a:t>
            </a:r>
            <a:r>
              <a:rPr lang="ru-RU" sz="2800" dirty="0">
                <a:latin typeface="Times New Roman"/>
              </a:rPr>
              <a:t>;	</a:t>
            </a:r>
            <a:r>
              <a:rPr lang="ru-RU" sz="2800" dirty="0" smtClean="0">
                <a:latin typeface="Times New Roman"/>
              </a:rPr>
              <a:t>е</a:t>
            </a:r>
            <a:r>
              <a:rPr lang="ru-RU" sz="2800" dirty="0">
                <a:latin typeface="Times New Roman"/>
              </a:rPr>
              <a:t>) </a:t>
            </a:r>
            <a:r>
              <a:rPr lang="ru-RU" sz="2800" i="1" dirty="0">
                <a:latin typeface="Times New Roman"/>
              </a:rPr>
              <a:t>а</a:t>
            </a:r>
            <a:r>
              <a:rPr lang="ru-RU" sz="2800" baseline="30000" dirty="0">
                <a:latin typeface="Times New Roman"/>
              </a:rPr>
              <a:t>2</a:t>
            </a:r>
            <a:r>
              <a:rPr lang="ru-RU" sz="2800" dirty="0">
                <a:latin typeface="Times New Roman"/>
              </a:rPr>
              <a:t> – 10</a:t>
            </a:r>
            <a:r>
              <a:rPr lang="ru-RU" sz="2800" i="1" dirty="0">
                <a:latin typeface="Times New Roman"/>
              </a:rPr>
              <a:t>а</a:t>
            </a:r>
            <a:r>
              <a:rPr lang="ru-RU" sz="2800" dirty="0">
                <a:latin typeface="Times New Roman"/>
              </a:rPr>
              <a:t> + 25;</a:t>
            </a:r>
          </a:p>
          <a:p>
            <a:pPr marR="0" algn="just">
              <a:lnSpc>
                <a:spcPct val="200000"/>
              </a:lnSpc>
            </a:pPr>
            <a:r>
              <a:rPr lang="en-US" sz="2800" dirty="0">
                <a:latin typeface="Times New Roman"/>
              </a:rPr>
              <a:t>в) </a:t>
            </a:r>
            <a:r>
              <a:rPr lang="en-US" sz="2800" i="1" dirty="0">
                <a:latin typeface="Times New Roman"/>
              </a:rPr>
              <a:t>т</a:t>
            </a:r>
            <a:r>
              <a:rPr lang="en-US" sz="2800" baseline="30000" dirty="0">
                <a:latin typeface="Times New Roman"/>
              </a:rPr>
              <a:t>2</a:t>
            </a:r>
            <a:r>
              <a:rPr lang="en-US" sz="2800" dirty="0">
                <a:latin typeface="Times New Roman"/>
              </a:rPr>
              <a:t> – 4</a:t>
            </a:r>
            <a:r>
              <a:rPr lang="en-US" sz="2800" i="1" dirty="0">
                <a:latin typeface="Times New Roman"/>
              </a:rPr>
              <a:t>п</a:t>
            </a:r>
            <a:r>
              <a:rPr lang="en-US" sz="2800" dirty="0">
                <a:latin typeface="Times New Roman"/>
              </a:rPr>
              <a:t>;		</a:t>
            </a:r>
            <a:r>
              <a:rPr lang="en-US" sz="2800" dirty="0" smtClean="0">
                <a:latin typeface="Times New Roman"/>
              </a:rPr>
              <a:t>ж</a:t>
            </a:r>
            <a:r>
              <a:rPr lang="en-US" sz="2800" dirty="0">
                <a:latin typeface="Times New Roman"/>
              </a:rPr>
              <a:t>) </a:t>
            </a:r>
            <a:r>
              <a:rPr lang="en-US" sz="2800" i="1" dirty="0">
                <a:latin typeface="Times New Roman"/>
              </a:rPr>
              <a:t>ax</a:t>
            </a:r>
            <a:r>
              <a:rPr lang="en-US" sz="2800" dirty="0">
                <a:latin typeface="Times New Roman"/>
              </a:rPr>
              <a:t> + </a:t>
            </a:r>
            <a:r>
              <a:rPr lang="en-US" sz="2800" i="1" dirty="0" err="1">
                <a:latin typeface="Times New Roman"/>
              </a:rPr>
              <a:t>bx</a:t>
            </a:r>
            <a:r>
              <a:rPr lang="en-US" sz="2800" dirty="0">
                <a:latin typeface="Times New Roman"/>
              </a:rPr>
              <a:t> + </a:t>
            </a:r>
            <a:r>
              <a:rPr lang="en-US" sz="2800" i="1" dirty="0">
                <a:latin typeface="Times New Roman"/>
              </a:rPr>
              <a:t>ay</a:t>
            </a:r>
            <a:r>
              <a:rPr lang="en-US" sz="2800" dirty="0">
                <a:latin typeface="Times New Roman"/>
              </a:rPr>
              <a:t> + </a:t>
            </a:r>
            <a:r>
              <a:rPr lang="en-US" sz="2800" i="1" dirty="0">
                <a:latin typeface="Times New Roman"/>
              </a:rPr>
              <a:t>by</a:t>
            </a:r>
            <a:r>
              <a:rPr lang="en-US" sz="2800" dirty="0">
                <a:latin typeface="Times New Roman"/>
              </a:rPr>
              <a:t>.</a:t>
            </a:r>
          </a:p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г) </a:t>
            </a:r>
            <a:r>
              <a:rPr lang="ru-RU" sz="2800" i="1" dirty="0">
                <a:latin typeface="Times New Roman"/>
              </a:rPr>
              <a:t>а</a:t>
            </a:r>
            <a:r>
              <a:rPr lang="ru-RU" sz="2800" baseline="30000" dirty="0">
                <a:latin typeface="Times New Roman"/>
              </a:rPr>
              <a:t>3</a:t>
            </a:r>
            <a:r>
              <a:rPr lang="ru-RU" sz="2800" dirty="0">
                <a:latin typeface="Times New Roman"/>
              </a:rPr>
              <a:t> – </a:t>
            </a:r>
            <a:r>
              <a:rPr lang="ru-RU" sz="2800" i="1" dirty="0">
                <a:latin typeface="Times New Roman"/>
              </a:rPr>
              <a:t>а</a:t>
            </a:r>
            <a:r>
              <a:rPr lang="ru-RU" sz="2800" dirty="0">
                <a:latin typeface="Times New Roman"/>
              </a:rPr>
              <a:t>;		</a:t>
            </a:r>
            <a:r>
              <a:rPr lang="ru-RU" sz="2800" dirty="0" smtClean="0">
                <a:latin typeface="Times New Roman"/>
              </a:rPr>
              <a:t>з</a:t>
            </a:r>
            <a:r>
              <a:rPr lang="ru-RU" sz="2800" dirty="0">
                <a:latin typeface="Times New Roman"/>
              </a:rPr>
              <a:t>) </a:t>
            </a:r>
            <a:r>
              <a:rPr lang="ru-RU" sz="2800" i="1" dirty="0" err="1">
                <a:latin typeface="Times New Roman"/>
              </a:rPr>
              <a:t>ab</a:t>
            </a:r>
            <a:r>
              <a:rPr lang="ru-RU" sz="2800" dirty="0">
                <a:latin typeface="Times New Roman"/>
              </a:rPr>
              <a:t> – </a:t>
            </a:r>
            <a:r>
              <a:rPr lang="ru-RU" sz="2800" i="1" dirty="0">
                <a:latin typeface="Times New Roman"/>
              </a:rPr>
              <a:t>b</a:t>
            </a:r>
            <a:r>
              <a:rPr lang="ru-RU" sz="2800" dirty="0">
                <a:latin typeface="Times New Roman"/>
              </a:rPr>
              <a:t> + 3</a:t>
            </a:r>
            <a:r>
              <a:rPr lang="ru-RU" sz="2800" i="1" dirty="0">
                <a:latin typeface="Times New Roman"/>
              </a:rPr>
              <a:t>a</a:t>
            </a:r>
            <a:r>
              <a:rPr lang="ru-RU" sz="2800" dirty="0">
                <a:latin typeface="Times New Roman"/>
              </a:rPr>
              <a:t> – 3.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5512" y="59981"/>
            <a:ext cx="6976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40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 а д а н и я   и   в о п р о с ы :</a:t>
            </a:r>
          </a:p>
        </p:txBody>
      </p:sp>
    </p:spTree>
    <p:extLst>
      <p:ext uri="{BB962C8B-B14F-4D97-AF65-F5344CB8AC3E}">
        <p14:creationId xmlns:p14="http://schemas.microsoft.com/office/powerpoint/2010/main" xmlns="" val="176856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152483"/>
            <a:ext cx="8922512" cy="292789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80376"/>
            <a:ext cx="3672408" cy="125314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8320" y="4581128"/>
            <a:ext cx="855416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54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ы в о д: </a:t>
            </a:r>
            <a:r>
              <a:rPr lang="ru-RU" sz="2800" dirty="0">
                <a:latin typeface="Times New Roman"/>
              </a:rPr>
              <a:t>чтобы сократить рациональную дробь, нужно сначала разложить на множители её числитель и знаменатель.</a:t>
            </a:r>
          </a:p>
        </p:txBody>
      </p:sp>
    </p:spTree>
    <p:extLst>
      <p:ext uri="{BB962C8B-B14F-4D97-AF65-F5344CB8AC3E}">
        <p14:creationId xmlns:p14="http://schemas.microsoft.com/office/powerpoint/2010/main" xmlns="" val="15208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150000"/>
              </a:lnSpc>
            </a:pPr>
            <a:r>
              <a:rPr lang="ru-RU" sz="2800" dirty="0" smtClean="0">
                <a:latin typeface="Times New Roman"/>
              </a:rPr>
              <a:t>Формулы сокращенного умножения:</a:t>
            </a:r>
          </a:p>
          <a:p>
            <a:pPr marL="514350" marR="0" indent="-514350" algn="just">
              <a:lnSpc>
                <a:spcPct val="150000"/>
              </a:lnSpc>
              <a:buAutoNum type="arabicParenR"/>
            </a:pPr>
            <a:r>
              <a:rPr lang="ru-RU" sz="2800" dirty="0" smtClean="0">
                <a:latin typeface="Times New Roman"/>
              </a:rPr>
              <a:t>квадрат суммы двух выражений;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arenR"/>
            </a:pPr>
            <a:r>
              <a:rPr lang="ru-RU" sz="2800" dirty="0">
                <a:latin typeface="Times New Roman"/>
              </a:rPr>
              <a:t>квадрат разности двух выражений;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arenR"/>
            </a:pPr>
            <a:r>
              <a:rPr lang="ru-RU" sz="2800" dirty="0">
                <a:latin typeface="Times New Roman"/>
              </a:rPr>
              <a:t>разность квадратов двух выражений;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arenR"/>
            </a:pPr>
            <a:r>
              <a:rPr lang="ru-RU" sz="2800" dirty="0">
                <a:latin typeface="Times New Roman"/>
              </a:rPr>
              <a:t>сумма кубов двух выражений;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arenR"/>
            </a:pPr>
            <a:r>
              <a:rPr lang="ru-RU" sz="2800" dirty="0">
                <a:latin typeface="Times New Roman"/>
              </a:rPr>
              <a:t>разность кубов двух выражений;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arenR"/>
            </a:pPr>
            <a:r>
              <a:rPr lang="ru-RU" sz="2800" dirty="0">
                <a:latin typeface="Times New Roman"/>
              </a:rPr>
              <a:t>куб суммы двух выражений;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arenR"/>
            </a:pPr>
            <a:r>
              <a:rPr lang="ru-RU" sz="2800" dirty="0">
                <a:latin typeface="Times New Roman"/>
              </a:rPr>
              <a:t>куб разности двух </a:t>
            </a:r>
            <a:r>
              <a:rPr lang="ru-RU" sz="2800" dirty="0" smtClean="0">
                <a:latin typeface="Times New Roman"/>
              </a:rPr>
              <a:t>выражений.</a:t>
            </a:r>
            <a:endParaRPr lang="ru-RU" sz="2800" dirty="0">
              <a:latin typeface="Times New Roman"/>
            </a:endParaRPr>
          </a:p>
        </p:txBody>
      </p:sp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54588"/>
            <a:ext cx="1611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Устно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094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36300"/>
            <a:ext cx="9143999" cy="6705068"/>
            <a:chOff x="1" y="36300"/>
            <a:chExt cx="9143999" cy="6705068"/>
          </a:xfrm>
        </p:grpSpPr>
        <p:pic>
          <p:nvPicPr>
            <p:cNvPr id="3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3152686" y="3337162"/>
              <a:ext cx="6556893" cy="25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10" y="36300"/>
              <a:ext cx="8998790" cy="296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53913"/>
            <a:ext cx="28269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700244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1. № 29, № 30 (а, в, д), № 32 (а, в).</a:t>
            </a:r>
          </a:p>
          <a:p>
            <a:pPr lvl="0"/>
            <a:r>
              <a:rPr lang="ru-RU" sz="2800" dirty="0">
                <a:latin typeface="Times New Roman"/>
              </a:rPr>
              <a:t>2. № </a:t>
            </a:r>
            <a:r>
              <a:rPr lang="ru-RU" sz="2800" dirty="0" smtClean="0">
                <a:latin typeface="Times New Roman"/>
              </a:rPr>
              <a:t>31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(а, б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)</a:t>
            </a:r>
            <a:r>
              <a:rPr lang="ru-RU" sz="2800" dirty="0" smtClean="0">
                <a:latin typeface="Times New Roman"/>
              </a:rPr>
              <a:t>, </a:t>
            </a:r>
            <a:r>
              <a:rPr lang="ru-RU" sz="2800" dirty="0">
                <a:latin typeface="Times New Roman"/>
              </a:rPr>
              <a:t>№ 34.</a:t>
            </a:r>
          </a:p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3. № 35 (а, в</a:t>
            </a:r>
            <a:r>
              <a:rPr lang="ru-RU" sz="2800" dirty="0" smtClean="0">
                <a:latin typeface="Times New Roman"/>
              </a:rPr>
              <a:t>).</a:t>
            </a:r>
          </a:p>
          <a:p>
            <a:pPr marR="0" algn="just"/>
            <a:r>
              <a:rPr lang="ru-RU" sz="2800" dirty="0">
                <a:latin typeface="Times New Roman"/>
              </a:rPr>
              <a:t>4</a:t>
            </a:r>
            <a:r>
              <a:rPr lang="ru-RU" sz="2800" dirty="0" smtClean="0">
                <a:latin typeface="Times New Roman"/>
              </a:rPr>
              <a:t>.</a:t>
            </a:r>
            <a:r>
              <a:rPr lang="ru-RU" sz="2800" dirty="0">
                <a:latin typeface="Times New Roman"/>
              </a:rPr>
              <a:t> № 36 (а</a:t>
            </a:r>
            <a:r>
              <a:rPr lang="ru-RU" sz="2800" dirty="0" smtClean="0">
                <a:latin typeface="Times New Roman"/>
              </a:rPr>
              <a:t>)*.</a:t>
            </a:r>
            <a:endParaRPr lang="ru-RU" sz="2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09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36300"/>
            <a:ext cx="9143999" cy="6705068"/>
            <a:chOff x="1" y="36300"/>
            <a:chExt cx="9143999" cy="6705068"/>
          </a:xfrm>
        </p:grpSpPr>
        <p:pic>
          <p:nvPicPr>
            <p:cNvPr id="3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3152686" y="3337162"/>
              <a:ext cx="6556893" cy="25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10" y="36300"/>
              <a:ext cx="8998790" cy="296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53913"/>
            <a:ext cx="1997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174408"/>
            <a:ext cx="976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</a:rPr>
              <a:t>№ 29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814" y="836712"/>
            <a:ext cx="8726239" cy="2626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7180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36300"/>
            <a:ext cx="9143999" cy="6705068"/>
            <a:chOff x="1" y="36300"/>
            <a:chExt cx="9143999" cy="6705068"/>
          </a:xfrm>
        </p:grpSpPr>
        <p:pic>
          <p:nvPicPr>
            <p:cNvPr id="3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3152686" y="3337162"/>
              <a:ext cx="6556893" cy="25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10" y="36300"/>
              <a:ext cx="8998790" cy="296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53913"/>
            <a:ext cx="1997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35608" y="184477"/>
            <a:ext cx="2177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</a:rPr>
              <a:t>№ 30 (а, в, д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)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659" y="1052736"/>
            <a:ext cx="4175358" cy="968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946" y="2492896"/>
            <a:ext cx="4161071" cy="102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658" y="4077072"/>
            <a:ext cx="5177825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948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36300"/>
            <a:ext cx="9143999" cy="6705068"/>
            <a:chOff x="1" y="36300"/>
            <a:chExt cx="9143999" cy="6705068"/>
          </a:xfrm>
        </p:grpSpPr>
        <p:pic>
          <p:nvPicPr>
            <p:cNvPr id="3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3152686" y="3337162"/>
              <a:ext cx="6556893" cy="25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10" y="36300"/>
              <a:ext cx="8998790" cy="296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53913"/>
            <a:ext cx="1997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397507"/>
            <a:ext cx="18149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</a:rPr>
              <a:t>№ 32 (а, в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)</a:t>
            </a:r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084" y="1124744"/>
            <a:ext cx="708001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083" y="2571750"/>
            <a:ext cx="8076879" cy="1001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2269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36300"/>
            <a:ext cx="9143999" cy="6705068"/>
            <a:chOff x="1" y="36300"/>
            <a:chExt cx="9143999" cy="6705068"/>
          </a:xfrm>
        </p:grpSpPr>
        <p:pic>
          <p:nvPicPr>
            <p:cNvPr id="3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3152686" y="3337162"/>
              <a:ext cx="6556893" cy="25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10" y="36300"/>
              <a:ext cx="8998790" cy="296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53913"/>
            <a:ext cx="1997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98157" y="338130"/>
            <a:ext cx="18277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</a:rPr>
              <a:t>№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31 (а, б)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723989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00387"/>
            <a:ext cx="6552728" cy="107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054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36300"/>
            <a:ext cx="9143999" cy="6705068"/>
            <a:chOff x="1" y="36300"/>
            <a:chExt cx="9143999" cy="6705068"/>
          </a:xfrm>
        </p:grpSpPr>
        <p:pic>
          <p:nvPicPr>
            <p:cNvPr id="3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3152686" y="3337162"/>
              <a:ext cx="6556893" cy="25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10" y="36300"/>
              <a:ext cx="8998790" cy="296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53913"/>
            <a:ext cx="1997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83724" y="318164"/>
            <a:ext cx="976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</a:rPr>
              <a:t>№ 34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830581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074" y="2276872"/>
            <a:ext cx="889415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465" y="3540110"/>
            <a:ext cx="8879535" cy="247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5517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36300"/>
            <a:ext cx="9143999" cy="6705068"/>
            <a:chOff x="1" y="36300"/>
            <a:chExt cx="9143999" cy="6705068"/>
          </a:xfrm>
        </p:grpSpPr>
        <p:pic>
          <p:nvPicPr>
            <p:cNvPr id="3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3152686" y="3337162"/>
              <a:ext cx="6556893" cy="25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10" y="36300"/>
              <a:ext cx="8998790" cy="296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53913"/>
            <a:ext cx="1997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32655"/>
            <a:ext cx="18149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</a:rPr>
              <a:t>№ 35 (а, в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3145" y="105273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а</a:t>
            </a:r>
            <a:r>
              <a:rPr lang="ru-RU" sz="2800" dirty="0" smtClean="0">
                <a:latin typeface="Times New Roman"/>
              </a:rPr>
              <a:t>)</a:t>
            </a:r>
          </a:p>
          <a:p>
            <a:pPr marR="0" algn="just"/>
            <a:endParaRPr lang="ru-RU" sz="2800" dirty="0">
              <a:latin typeface="Times New Roman"/>
            </a:endParaRPr>
          </a:p>
          <a:p>
            <a:pPr marR="0" algn="just"/>
            <a:endParaRPr lang="ru-RU" sz="2800" dirty="0" smtClean="0">
              <a:latin typeface="Times New Roman"/>
            </a:endParaRPr>
          </a:p>
          <a:p>
            <a:pPr marR="0" algn="just"/>
            <a:r>
              <a:rPr lang="ru-RU" sz="2800" dirty="0" smtClean="0">
                <a:latin typeface="Times New Roman"/>
              </a:rPr>
              <a:t> </a:t>
            </a:r>
            <a:endParaRPr lang="ru-RU" sz="2800" dirty="0">
              <a:latin typeface="Times New Roman"/>
            </a:endParaRPr>
          </a:p>
          <a:p>
            <a:pPr marR="0" algn="just"/>
            <a:r>
              <a:rPr lang="ru-RU" sz="2800" dirty="0">
                <a:latin typeface="Times New Roman"/>
              </a:rPr>
              <a:t>в) </a:t>
            </a:r>
            <a:endParaRPr lang="ru-RU" sz="2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5" y="1052736"/>
            <a:ext cx="805769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569" y="2636912"/>
            <a:ext cx="8034701" cy="942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288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36300"/>
            <a:ext cx="9143999" cy="6705068"/>
            <a:chOff x="1" y="36300"/>
            <a:chExt cx="9143999" cy="6705068"/>
          </a:xfrm>
        </p:grpSpPr>
        <p:pic>
          <p:nvPicPr>
            <p:cNvPr id="3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3152686" y="3337162"/>
              <a:ext cx="6556893" cy="25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9" descr="C:\Program Files\Microsoft Office\MEDIA\OFFICE14\Lines\BD21315_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10" y="36300"/>
              <a:ext cx="8998790" cy="296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53913"/>
            <a:ext cx="1997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294413"/>
            <a:ext cx="1734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</a:rPr>
              <a:t>№ 36 (а)*.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605" y="816137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Областью определения этой функции является множество всех чисел, кроме 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= –5. Сократим дробь, задающую функцию: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37726"/>
            <a:ext cx="4104456" cy="92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98962" y="2492896"/>
            <a:ext cx="8891286" cy="2546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Графиком </a:t>
            </a:r>
            <a:r>
              <a:rPr lang="ru-RU" sz="2800" dirty="0" smtClean="0">
                <a:latin typeface="Times New Roman"/>
              </a:rPr>
              <a:t>функции                является </a:t>
            </a:r>
            <a:r>
              <a:rPr lang="ru-RU" sz="2800" dirty="0">
                <a:latin typeface="Times New Roman"/>
              </a:rPr>
              <a:t>прямая, а графиком </a:t>
            </a:r>
            <a:r>
              <a:rPr lang="ru-RU" sz="2800" dirty="0" smtClean="0">
                <a:latin typeface="Times New Roman"/>
              </a:rPr>
              <a:t>функции                          –та </a:t>
            </a:r>
            <a:r>
              <a:rPr lang="ru-RU" sz="2800" dirty="0">
                <a:latin typeface="Times New Roman"/>
              </a:rPr>
              <a:t>же прямая, но с «выколотой» </a:t>
            </a:r>
            <a:r>
              <a:rPr lang="ru-RU" sz="2800" dirty="0" smtClean="0">
                <a:latin typeface="Times New Roman"/>
              </a:rPr>
              <a:t>точкой (–</a:t>
            </a:r>
            <a:r>
              <a:rPr lang="ru-RU" sz="2800" dirty="0">
                <a:latin typeface="Times New Roman"/>
              </a:rPr>
              <a:t>5</a:t>
            </a:r>
            <a:r>
              <a:rPr lang="ru-RU" sz="2800" dirty="0" smtClean="0">
                <a:latin typeface="Times New Roman"/>
              </a:rPr>
              <a:t>;–</a:t>
            </a:r>
            <a:r>
              <a:rPr lang="ru-RU" sz="2800" dirty="0">
                <a:latin typeface="Times New Roman"/>
              </a:rPr>
              <a:t>5).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1366" y="2648182"/>
            <a:ext cx="1389487" cy="901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1762" y="3342094"/>
            <a:ext cx="2037508" cy="1119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6582" y="4100549"/>
            <a:ext cx="3299713" cy="2757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7763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2624" y="1325086"/>
            <a:ext cx="8387848" cy="1384995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indent="447675" algn="just"/>
            <a:r>
              <a:rPr lang="ru-RU" sz="2800" b="1" dirty="0" smtClean="0">
                <a:solidFill>
                  <a:srgbClr val="FF0000"/>
                </a:solidFill>
                <a:latin typeface="Times New Roman"/>
              </a:rPr>
              <a:t>Тождеством</a:t>
            </a:r>
            <a:r>
              <a:rPr lang="ru-RU" sz="2800" b="1" dirty="0" smtClean="0">
                <a:solidFill>
                  <a:srgbClr val="008000"/>
                </a:solidFill>
                <a:latin typeface="Times New Roman"/>
              </a:rPr>
              <a:t> называется равенство, верное при всех допустимых значениях входящих в него переменных.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2624" y="3485326"/>
            <a:ext cx="8387848" cy="1815882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indent="447675" algn="just"/>
            <a:r>
              <a:rPr lang="ru-RU" sz="2800" b="1" dirty="0" smtClean="0">
                <a:solidFill>
                  <a:srgbClr val="008000"/>
                </a:solidFill>
                <a:latin typeface="Times New Roman"/>
              </a:rPr>
              <a:t>Если изменить знак числителя (или знак знаменателя) дроби и знак перед дробью, то получим выражение, тождественно равное данному.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8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65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56818"/>
            <a:ext cx="67690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40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1400" dirty="0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9000" y="620688"/>
            <a:ext cx="889247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чём состоит основное свойство дроби?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Что нужно сделать, чтобы сократить рациональную дробь?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Формулы: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квадрат разности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 выражений;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сумма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кубов двух выражений.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 дробь: 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4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8158" y="2852936"/>
            <a:ext cx="581156" cy="859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0577" y="2852936"/>
            <a:ext cx="1566137" cy="82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7810" y="3488228"/>
            <a:ext cx="897366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Когда применяется основное свойство дроби?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Что нужно сделать, чтобы сократить рациональную дробь?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Формулы: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разность квадратов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 выражений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куб суммы двух выражений.</a:t>
            </a:r>
          </a:p>
          <a:p>
            <a:pPr>
              <a:lnSpc>
                <a:spcPct val="20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дробь: 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7038" y="5880840"/>
            <a:ext cx="936104" cy="97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495460" y="6123198"/>
            <a:ext cx="28520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880840"/>
            <a:ext cx="1281504" cy="905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563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1. Что значит сократить дробь?</a:t>
            </a:r>
          </a:p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– Сократим </a:t>
            </a:r>
            <a:r>
              <a:rPr lang="ru-RU" sz="2800" dirty="0" smtClean="0">
                <a:latin typeface="Times New Roman"/>
              </a:rPr>
              <a:t>дробь      </a:t>
            </a:r>
            <a:r>
              <a:rPr lang="ru-RU" sz="2800" dirty="0">
                <a:latin typeface="Times New Roman"/>
              </a:rPr>
              <a:t>. Для этого разделим числитель и знаменатель на их общий множитель.</a:t>
            </a:r>
          </a:p>
          <a:p>
            <a:pPr marR="0" algn="just"/>
            <a:endParaRPr lang="ru-RU" sz="2800" dirty="0" smtClean="0">
              <a:latin typeface="Times New Roman"/>
            </a:endParaRPr>
          </a:p>
          <a:p>
            <a:pPr marR="0" algn="just"/>
            <a:endParaRPr lang="ru-RU" sz="2800" dirty="0">
              <a:latin typeface="Times New Roman"/>
            </a:endParaRPr>
          </a:p>
          <a:p>
            <a:pPr marR="0" algn="just"/>
            <a:endParaRPr lang="ru-RU" sz="2800" dirty="0" smtClean="0">
              <a:latin typeface="Times New Roman"/>
            </a:endParaRPr>
          </a:p>
          <a:p>
            <a:pPr marR="0" algn="just"/>
            <a:endParaRPr lang="ru-RU" sz="2800" dirty="0">
              <a:latin typeface="Times New Roman"/>
            </a:endParaRPr>
          </a:p>
          <a:p>
            <a:pPr marR="0" algn="just"/>
            <a:r>
              <a:rPr lang="ru-RU" sz="2800" dirty="0" smtClean="0">
                <a:latin typeface="Times New Roman"/>
              </a:rPr>
              <a:t>– </a:t>
            </a:r>
            <a:r>
              <a:rPr lang="ru-RU" sz="2800" dirty="0">
                <a:latin typeface="Times New Roman"/>
              </a:rPr>
              <a:t>Сократите дроби</a:t>
            </a:r>
            <a:r>
              <a:rPr lang="ru-RU" sz="2800" dirty="0" smtClean="0">
                <a:latin typeface="Times New Roman"/>
              </a:rPr>
              <a:t>:</a:t>
            </a:r>
            <a:endParaRPr lang="ru-RU" sz="2800" dirty="0">
              <a:latin typeface="Times New Roman"/>
            </a:endParaRPr>
          </a:p>
        </p:txBody>
      </p:sp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20596"/>
            <a:ext cx="504056" cy="98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24944"/>
            <a:ext cx="2880321" cy="1211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37113"/>
            <a:ext cx="2520280" cy="1211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10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556792"/>
            <a:ext cx="7560840" cy="3408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200000"/>
              </a:lnSpc>
            </a:pPr>
            <a:r>
              <a:rPr lang="ru-RU" sz="2800" dirty="0" smtClean="0">
                <a:latin typeface="Times New Roman"/>
              </a:rPr>
              <a:t>– </a:t>
            </a:r>
            <a:r>
              <a:rPr lang="ru-RU" sz="2800" dirty="0">
                <a:latin typeface="Times New Roman"/>
              </a:rPr>
              <a:t>В чём состоит основное свойство рациональной дроби?</a:t>
            </a:r>
          </a:p>
          <a:p>
            <a:pPr marR="0" algn="just">
              <a:lnSpc>
                <a:spcPct val="200000"/>
              </a:lnSpc>
            </a:pPr>
            <a:r>
              <a:rPr lang="ru-RU" sz="2800" dirty="0" smtClean="0">
                <a:latin typeface="Times New Roman"/>
              </a:rPr>
              <a:t>– Что такое тождество?</a:t>
            </a:r>
            <a:endParaRPr lang="ru-RU" sz="2800" dirty="0">
              <a:latin typeface="Times New Roman"/>
            </a:endParaRPr>
          </a:p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– Когда применяется основное свойство дроби?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226" y="184475"/>
            <a:ext cx="38098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40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о п р о с ы:</a:t>
            </a:r>
            <a:endParaRPr lang="ru-RU" sz="1400" dirty="0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6300"/>
            <a:ext cx="66840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самоподготовку: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700808"/>
            <a:ext cx="3914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/>
              </a:rPr>
              <a:t>№ 24, № 25 (б, г, </a:t>
            </a:r>
            <a:r>
              <a:rPr lang="ru-RU" sz="3600" dirty="0" smtClean="0">
                <a:latin typeface="Times New Roman"/>
              </a:rPr>
              <a:t>е</a:t>
            </a:r>
            <a:r>
              <a:rPr lang="en-US" sz="3600" dirty="0" smtClean="0">
                <a:latin typeface="Times New Roman"/>
              </a:rPr>
              <a:t>)</a:t>
            </a:r>
            <a:endParaRPr lang="ru-RU" sz="3600" dirty="0">
              <a:latin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376867"/>
            <a:ext cx="6369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/>
              </a:rPr>
              <a:t>№ 30 (б, г, е), № 32 (б, г), № </a:t>
            </a:r>
            <a:r>
              <a:rPr lang="ru-RU" sz="3600" dirty="0" smtClean="0">
                <a:latin typeface="Times New Roman"/>
              </a:rPr>
              <a:t>33</a:t>
            </a:r>
            <a:r>
              <a:rPr lang="en-US" sz="3600" dirty="0">
                <a:latin typeface="Times New Roman"/>
              </a:rPr>
              <a:t>.</a:t>
            </a:r>
            <a:endParaRPr lang="ru-RU" sz="36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5566" y="593339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Алгебpа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8 класс. Учебник. ФГОС. Ю.Н. Макарычев, Н.Г.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Миндюк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К.И.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Нешков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С.Б. Суворова. Под ред.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С.А.Теляковского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2013г.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Алгебра, 8 класс, Поурочные планы,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Дюмина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Т.Ю., Махонина А.А., 2012: CD;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http://www.arms-expo.ru/049049052052124049051054055.html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http://s4.goodfon.ru/wallpaper/previews-middle/219776.jp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7707" y="222469"/>
            <a:ext cx="365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 и Интернет–ресурсы 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489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6546" y="175657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2. Как привести дробь к новому знаменателю?</a:t>
            </a:r>
          </a:p>
          <a:p>
            <a:pPr marR="0" algn="just">
              <a:lnSpc>
                <a:spcPct val="200000"/>
              </a:lnSpc>
            </a:pPr>
            <a:r>
              <a:rPr lang="ru-RU" sz="2800" dirty="0">
                <a:latin typeface="Times New Roman"/>
              </a:rPr>
              <a:t>– Приведём </a:t>
            </a:r>
            <a:r>
              <a:rPr lang="ru-RU" sz="2800" dirty="0" smtClean="0">
                <a:latin typeface="Times New Roman"/>
              </a:rPr>
              <a:t>дробь    к </a:t>
            </a:r>
            <a:r>
              <a:rPr lang="ru-RU" sz="2800" dirty="0">
                <a:latin typeface="Times New Roman"/>
              </a:rPr>
              <a:t>знаменателю 28. Для этого умножим числитель и знаменатель дроби      на 4: 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7223" y="1022106"/>
            <a:ext cx="428713" cy="1220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916832"/>
            <a:ext cx="370582" cy="105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853313"/>
            <a:ext cx="3720420" cy="1529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0422" y="4941168"/>
            <a:ext cx="861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/>
              </a:rPr>
              <a:t>– Приведите </a:t>
            </a:r>
            <a:r>
              <a:rPr lang="ru-RU" sz="2800" dirty="0" smtClean="0">
                <a:latin typeface="Times New Roman"/>
              </a:rPr>
              <a:t>дроби                         к </a:t>
            </a:r>
            <a:r>
              <a:rPr lang="ru-RU" sz="2800" dirty="0">
                <a:latin typeface="Times New Roman"/>
              </a:rPr>
              <a:t>знаменателю 60</a:t>
            </a:r>
            <a:r>
              <a:rPr lang="ru-RU" sz="2800" dirty="0" smtClean="0">
                <a:latin typeface="Times New Roman"/>
              </a:rPr>
              <a:t>.</a:t>
            </a:r>
            <a:endParaRPr lang="ru-RU" sz="2800" dirty="0">
              <a:latin typeface="Times New Roman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0191" y="4561293"/>
            <a:ext cx="2011141" cy="128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3094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1" y="1266938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3. Каким свойством мы воспользовались при сокращении дробей и приведении дробей к новому знаменателю? Сформулируйте </a:t>
            </a: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основное свойство дроби</a:t>
            </a:r>
            <a:r>
              <a:rPr lang="ru-RU" sz="2800" dirty="0" smtClean="0">
                <a:latin typeface="Times New Roman"/>
              </a:rPr>
              <a:t>. </a:t>
            </a:r>
            <a:endParaRPr lang="ru-RU" sz="2800" dirty="0">
              <a:latin typeface="Times New Roman"/>
            </a:endParaRPr>
          </a:p>
        </p:txBody>
      </p:sp>
      <p:pic>
        <p:nvPicPr>
          <p:cNvPr id="4102" name="Picture 6" descr="http://orongoi.ucoz.ru/_nw/22/9156990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698" y="3082820"/>
            <a:ext cx="2119062" cy="333249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58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0954" y="1412776"/>
            <a:ext cx="4968552" cy="133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8884" y="4725144"/>
            <a:ext cx="86145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>
                <a:latin typeface="Times New Roman"/>
              </a:rPr>
              <a:t> </a:t>
            </a:r>
            <a:r>
              <a:rPr lang="ru-RU" sz="2800" smtClean="0">
                <a:latin typeface="Times New Roman"/>
              </a:rPr>
              <a:t>д в </a:t>
            </a:r>
            <a:r>
              <a:rPr lang="ru-RU" sz="2800" dirty="0">
                <a:latin typeface="Times New Roman"/>
              </a:rPr>
              <a:t>а   т и п а   з а д а н и й, при выполнении которых применяется </a:t>
            </a:r>
            <a:r>
              <a:rPr lang="ru-RU" sz="2800" b="1" dirty="0" smtClean="0">
                <a:latin typeface="Times New Roman"/>
              </a:rPr>
              <a:t>основное свойство дроби</a:t>
            </a:r>
            <a:r>
              <a:rPr lang="ru-RU" sz="2800" dirty="0" smtClean="0">
                <a:latin typeface="Times New Roman"/>
              </a:rPr>
              <a:t>:</a:t>
            </a:r>
            <a:endParaRPr lang="ru-RU" sz="2800" dirty="0">
              <a:latin typeface="Times New Roman"/>
            </a:endParaRPr>
          </a:p>
          <a:p>
            <a:pPr marR="0" algn="just"/>
            <a:r>
              <a:rPr lang="ru-RU" sz="2800" dirty="0">
                <a:latin typeface="Times New Roman"/>
              </a:rPr>
              <a:t>– приведение дробей к новому знаменателю;</a:t>
            </a:r>
          </a:p>
          <a:p>
            <a:pPr marR="0" algn="just"/>
            <a:r>
              <a:rPr lang="ru-RU" sz="2800" dirty="0">
                <a:latin typeface="Times New Roman"/>
              </a:rPr>
              <a:t>– сокращение дробей.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85285" y="211276"/>
            <a:ext cx="47816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СВОЙСТВО ДРОБИ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7" y="3068960"/>
            <a:ext cx="8387848" cy="1384995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indent="447675" algn="just"/>
            <a:r>
              <a:rPr lang="ru-RU" sz="2800" b="1" dirty="0" smtClean="0">
                <a:solidFill>
                  <a:srgbClr val="008000"/>
                </a:solidFill>
                <a:latin typeface="Times New Roman"/>
              </a:rPr>
              <a:t>Если числитель и знаменатель рациональной дроби умножить на один и тот же ненулевой многочлен, то получится равная ей дробь.</a:t>
            </a:r>
            <a:endParaRPr lang="ru-RU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871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468470"/>
            <a:ext cx="3650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/>
            <a:r>
              <a:rPr lang="ru-RU" dirty="0">
                <a:latin typeface="Times New Roman"/>
              </a:rPr>
              <a:t>2)  </a:t>
            </a:r>
            <a:r>
              <a:rPr lang="ru-RU" dirty="0" smtClean="0">
                <a:latin typeface="Times New Roman"/>
              </a:rPr>
              <a:t>                       (сократить дробь).</a:t>
            </a:r>
            <a:endParaRPr lang="ru-RU" dirty="0">
              <a:latin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21088"/>
            <a:ext cx="1027430" cy="102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760" y="211276"/>
            <a:ext cx="1971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897418"/>
            <a:ext cx="8682242" cy="310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458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60" y="230019"/>
            <a:ext cx="3222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08720"/>
            <a:ext cx="849694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250000"/>
              </a:lnSpc>
            </a:pPr>
            <a:r>
              <a:rPr lang="ru-RU" sz="2800" dirty="0">
                <a:latin typeface="Times New Roman"/>
              </a:rPr>
              <a:t>1. Умножьте числитель и знаменатель дроби на указанное число.</a:t>
            </a:r>
          </a:p>
          <a:p>
            <a:pPr marR="0" algn="just">
              <a:lnSpc>
                <a:spcPct val="250000"/>
              </a:lnSpc>
            </a:pPr>
            <a:r>
              <a:rPr lang="ru-RU" sz="2800" dirty="0">
                <a:latin typeface="Times New Roman"/>
              </a:rPr>
              <a:t>а)  </a:t>
            </a:r>
            <a:r>
              <a:rPr lang="ru-RU" sz="2800" dirty="0" smtClean="0">
                <a:latin typeface="Times New Roman"/>
              </a:rPr>
              <a:t>	    на </a:t>
            </a:r>
            <a:r>
              <a:rPr lang="ru-RU" sz="2800" dirty="0">
                <a:latin typeface="Times New Roman"/>
              </a:rPr>
              <a:t>5;	</a:t>
            </a:r>
            <a:r>
              <a:rPr lang="ru-RU" sz="2800" dirty="0" smtClean="0">
                <a:latin typeface="Times New Roman"/>
              </a:rPr>
              <a:t>б</a:t>
            </a:r>
            <a:r>
              <a:rPr lang="ru-RU" sz="2800" dirty="0">
                <a:latin typeface="Times New Roman"/>
              </a:rPr>
              <a:t>)  </a:t>
            </a:r>
            <a:r>
              <a:rPr lang="ru-RU" sz="2800" dirty="0" smtClean="0">
                <a:latin typeface="Times New Roman"/>
              </a:rPr>
              <a:t>		на </a:t>
            </a:r>
            <a:r>
              <a:rPr lang="ru-RU" sz="2800" dirty="0">
                <a:latin typeface="Times New Roman"/>
              </a:rPr>
              <a:t>2;	</a:t>
            </a:r>
            <a:r>
              <a:rPr lang="ru-RU" sz="2800" dirty="0" smtClean="0">
                <a:latin typeface="Times New Roman"/>
              </a:rPr>
              <a:t>в</a:t>
            </a:r>
            <a:r>
              <a:rPr lang="ru-RU" sz="2800" dirty="0">
                <a:latin typeface="Times New Roman"/>
              </a:rPr>
              <a:t>)  </a:t>
            </a:r>
            <a:r>
              <a:rPr lang="ru-RU" sz="2800" dirty="0" smtClean="0">
                <a:latin typeface="Times New Roman"/>
              </a:rPr>
              <a:t>		   на </a:t>
            </a:r>
            <a:r>
              <a:rPr lang="ru-RU" sz="2800" dirty="0">
                <a:latin typeface="Times New Roman"/>
              </a:rPr>
              <a:t>6.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3" y="3068960"/>
            <a:ext cx="734773" cy="123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26309"/>
            <a:ext cx="1224136" cy="107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898835"/>
            <a:ext cx="1510020" cy="140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 descr="http://cs3.a5.ru/media/fd/1a/cf/256_fd1acf0c50587601396aea94d7192286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306" y="5157192"/>
            <a:ext cx="145732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58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152686" y="3337162"/>
            <a:ext cx="6556893" cy="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10" y="36300"/>
            <a:ext cx="8998790" cy="29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2112" y="332654"/>
            <a:ext cx="87643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300000"/>
              </a:lnSpc>
            </a:pPr>
            <a:r>
              <a:rPr lang="ru-RU" sz="2800" dirty="0">
                <a:latin typeface="Times New Roman"/>
              </a:rPr>
              <a:t>2. Разделите числитель и знаменатель дроби на указанное число:</a:t>
            </a:r>
          </a:p>
          <a:p>
            <a:pPr marR="0" algn="just">
              <a:lnSpc>
                <a:spcPct val="300000"/>
              </a:lnSpc>
            </a:pPr>
            <a:r>
              <a:rPr lang="ru-RU" sz="2800" dirty="0">
                <a:latin typeface="Times New Roman"/>
              </a:rPr>
              <a:t>а)  </a:t>
            </a:r>
            <a:r>
              <a:rPr lang="ru-RU" sz="2800" dirty="0" smtClean="0">
                <a:latin typeface="Times New Roman"/>
              </a:rPr>
              <a:t>	      на </a:t>
            </a:r>
            <a:r>
              <a:rPr lang="ru-RU" sz="2800" dirty="0">
                <a:latin typeface="Times New Roman"/>
              </a:rPr>
              <a:t>2</a:t>
            </a:r>
            <a:r>
              <a:rPr lang="ru-RU" sz="2800" dirty="0" smtClean="0">
                <a:latin typeface="Times New Roman"/>
              </a:rPr>
              <a:t>;  б</a:t>
            </a:r>
            <a:r>
              <a:rPr lang="ru-RU" sz="2800" dirty="0">
                <a:latin typeface="Times New Roman"/>
              </a:rPr>
              <a:t>)  </a:t>
            </a:r>
            <a:r>
              <a:rPr lang="ru-RU" sz="2800" dirty="0" smtClean="0">
                <a:latin typeface="Times New Roman"/>
              </a:rPr>
              <a:t>		на </a:t>
            </a:r>
            <a:r>
              <a:rPr lang="ru-RU" sz="2800" dirty="0">
                <a:latin typeface="Times New Roman"/>
              </a:rPr>
              <a:t>3</a:t>
            </a:r>
            <a:r>
              <a:rPr lang="ru-RU" sz="2800" dirty="0" smtClean="0">
                <a:latin typeface="Times New Roman"/>
              </a:rPr>
              <a:t>; в</a:t>
            </a:r>
            <a:r>
              <a:rPr lang="ru-RU" sz="2800" dirty="0">
                <a:latin typeface="Times New Roman"/>
              </a:rPr>
              <a:t>)  </a:t>
            </a:r>
            <a:r>
              <a:rPr lang="ru-RU" sz="2800" dirty="0" smtClean="0">
                <a:latin typeface="Times New Roman"/>
              </a:rPr>
              <a:t>		на </a:t>
            </a:r>
            <a:r>
              <a:rPr lang="ru-RU" sz="2800" dirty="0">
                <a:latin typeface="Times New Roman"/>
              </a:rPr>
              <a:t>5.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59416"/>
            <a:ext cx="720080" cy="1211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3754" y="3200214"/>
            <a:ext cx="1520549" cy="114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72900"/>
            <a:ext cx="1539722" cy="123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53913"/>
            <a:ext cx="28269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58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771</Words>
  <Application>Microsoft Office PowerPoint</Application>
  <PresentationFormat>Экран (4:3)</PresentationFormat>
  <Paragraphs>129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111</cp:revision>
  <dcterms:created xsi:type="dcterms:W3CDTF">2013-09-12T16:56:44Z</dcterms:created>
  <dcterms:modified xsi:type="dcterms:W3CDTF">2022-09-12T06:10:41Z</dcterms:modified>
</cp:coreProperties>
</file>