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2"/>
  </p:notesMasterIdLst>
  <p:sldIdLst>
    <p:sldId id="428" r:id="rId2"/>
    <p:sldId id="407" r:id="rId3"/>
    <p:sldId id="408" r:id="rId4"/>
    <p:sldId id="409" r:id="rId5"/>
    <p:sldId id="411" r:id="rId6"/>
    <p:sldId id="413" r:id="rId7"/>
    <p:sldId id="418" r:id="rId8"/>
    <p:sldId id="419" r:id="rId9"/>
    <p:sldId id="414" r:id="rId10"/>
    <p:sldId id="415" r:id="rId11"/>
    <p:sldId id="416" r:id="rId12"/>
    <p:sldId id="420" r:id="rId13"/>
    <p:sldId id="421" r:id="rId14"/>
    <p:sldId id="422" r:id="rId15"/>
    <p:sldId id="424" r:id="rId16"/>
    <p:sldId id="406" r:id="rId17"/>
    <p:sldId id="423" r:id="rId18"/>
    <p:sldId id="417" r:id="rId19"/>
    <p:sldId id="397" r:id="rId20"/>
    <p:sldId id="430" r:id="rId21"/>
    <p:sldId id="431" r:id="rId22"/>
    <p:sldId id="432" r:id="rId23"/>
    <p:sldId id="433" r:id="rId24"/>
    <p:sldId id="434" r:id="rId25"/>
    <p:sldId id="435" r:id="rId26"/>
    <p:sldId id="436" r:id="rId27"/>
    <p:sldId id="437" r:id="rId28"/>
    <p:sldId id="438" r:id="rId29"/>
    <p:sldId id="439" r:id="rId30"/>
    <p:sldId id="440" r:id="rId31"/>
    <p:sldId id="441" r:id="rId32"/>
    <p:sldId id="442" r:id="rId33"/>
    <p:sldId id="443" r:id="rId34"/>
    <p:sldId id="444" r:id="rId35"/>
    <p:sldId id="445" r:id="rId36"/>
    <p:sldId id="446" r:id="rId37"/>
    <p:sldId id="447" r:id="rId38"/>
    <p:sldId id="448" r:id="rId39"/>
    <p:sldId id="449" r:id="rId40"/>
    <p:sldId id="450" r:id="rId41"/>
    <p:sldId id="451" r:id="rId42"/>
    <p:sldId id="452" r:id="rId43"/>
    <p:sldId id="453" r:id="rId44"/>
    <p:sldId id="454" r:id="rId45"/>
    <p:sldId id="455" r:id="rId46"/>
    <p:sldId id="456" r:id="rId47"/>
    <p:sldId id="457" r:id="rId48"/>
    <p:sldId id="458" r:id="rId49"/>
    <p:sldId id="459" r:id="rId50"/>
    <p:sldId id="460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93" autoAdjust="0"/>
    <p:restoredTop sz="94716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Relationship Id="rId4" Type="http://schemas.openxmlformats.org/officeDocument/2006/relationships/image" Target="../media/image35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30.09.2022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272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№376.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№376</a:t>
            </a:r>
            <a:r>
              <a:rPr lang="ru-RU" sz="1200" b="1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б.</a:t>
            </a:r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№376</a:t>
            </a:r>
            <a:r>
              <a:rPr lang="ru-RU" sz="1200" b="1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в.</a:t>
            </a:r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53000" y="1752600"/>
            <a:ext cx="373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53000" y="3886200"/>
            <a:ext cx="373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026BAB8-7B11-415C-B13C-588D680E00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531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89A5ED1-474B-4AD2-BA52-3B624664A0A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53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dirty="0" smtClean="0"/>
              <a:t>19.04.2012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8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2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6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5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445125"/>
            <a:ext cx="4500562" cy="1296988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          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175351" cy="4232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Линейное уравнение с одной переменной.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611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67">
        <p:split orient="vert"/>
      </p:transition>
    </mc:Choice>
    <mc:Fallback>
      <p:transition spd="slow" advTm="306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410" y="260560"/>
            <a:ext cx="864120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Решите уравнение и выполните проверку: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630" y="3140960"/>
            <a:ext cx="61928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24 - 21 + х = 10; 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 + 3 = 10; 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 = 10 - 3; 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 = 7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(24 + 7) - 21 = 31 - 21 = 10;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7.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8766" y="1556740"/>
            <a:ext cx="4134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б) (24 + х) - 21 = 10;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38766" y="2416512"/>
            <a:ext cx="1867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979640" y="5085230"/>
            <a:ext cx="15842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25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25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25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410" y="260560"/>
            <a:ext cx="864120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Решите уравнение и выполните проверку: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10" y="3202395"/>
            <a:ext cx="53824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45 + 18 - у = 58;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63 - у = 58;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 = 63 - 58;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у = 5</a:t>
            </a:r>
            <a:endParaRPr lang="en-US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(45 - 5) + 18 = 40 + 18 = 58.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5.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630" y="2560532"/>
            <a:ext cx="1867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90605" y="1645245"/>
            <a:ext cx="3648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(45 - у) + 18 = 58;</a:t>
            </a:r>
            <a:endParaRPr lang="en-US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90605" y="5229250"/>
            <a:ext cx="15842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2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25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25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410" y="548600"/>
            <a:ext cx="386753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Уравнение  вида: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30" y="332570"/>
            <a:ext cx="360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54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54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54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b = 0 </a:t>
            </a:r>
            <a:endParaRPr lang="ru-RU" sz="5400" b="1" i="1" dirty="0" smtClean="0">
              <a:ln w="3175" cap="rnd" cmpd="sng">
                <a:solidFill>
                  <a:schemeClr val="bg2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50800" dir="5400000" algn="ctr" rotWithShape="0">
                  <a:srgbClr val="C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509" y="1052670"/>
            <a:ext cx="8782982" cy="175432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называется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линейным уравнением</a:t>
            </a:r>
          </a:p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 одной переменной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(где х – переменная,</a:t>
            </a:r>
          </a:p>
          <a:p>
            <a:r>
              <a:rPr lang="ru-RU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 и </a:t>
            </a:r>
            <a:r>
              <a:rPr lang="en-US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36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некоторые числа).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2893" y="2873681"/>
            <a:ext cx="313419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460" y="3356990"/>
            <a:ext cx="75730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– переменная </a:t>
            </a:r>
            <a:r>
              <a:rPr lang="ru-RU" sz="3600" b="1" i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входит в уравнение</a:t>
            </a:r>
          </a:p>
          <a:p>
            <a:r>
              <a:rPr lang="ru-RU" sz="3600" b="1" i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обязательно в 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первой степени.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95056" y="4725180"/>
            <a:ext cx="7944874" cy="830997"/>
            <a:chOff x="695056" y="4725180"/>
            <a:chExt cx="7944874" cy="83099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95056" y="4725180"/>
              <a:ext cx="31935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32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(45 - у) + 18 = 58</a:t>
              </a:r>
              <a:endParaRPr lang="en-US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7930" y="4725180"/>
              <a:ext cx="4572000" cy="83099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r>
                <a:rPr lang="ru-RU" sz="2400" b="1" i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линейное уравнением</a:t>
              </a:r>
            </a:p>
            <a:p>
              <a:r>
                <a:rPr lang="ru-RU" sz="2400" b="1" i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 с одной переменной 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11450" y="5733320"/>
            <a:ext cx="8209140" cy="830997"/>
            <a:chOff x="767066" y="4725180"/>
            <a:chExt cx="8209140" cy="830997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767066" y="4725180"/>
              <a:ext cx="295946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32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3х² + 6х + 7 = 0</a:t>
              </a:r>
              <a:endParaRPr lang="en-US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067930" y="4725180"/>
              <a:ext cx="4908276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r>
                <a:rPr lang="ru-RU" sz="2400" b="1" i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 не линейное уравнением</a:t>
              </a:r>
            </a:p>
            <a:p>
              <a:r>
                <a:rPr lang="ru-RU" sz="2400" b="1" i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Times New Roman" pitchFamily="18" charset="0"/>
                </a:rPr>
                <a:t> с одной переменной 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uiExpand="1" build="p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2298" y="217890"/>
            <a:ext cx="580557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Решите  уравнение :</a:t>
            </a:r>
            <a:endParaRPr lang="ru-RU" sz="3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0385" y="910958"/>
            <a:ext cx="3903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67679" y="2420860"/>
            <a:ext cx="3903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</a:t>
            </a:r>
            <a:endParaRPr lang="ru-RU" sz="2400" dirty="0"/>
          </a:p>
        </p:txBody>
      </p:sp>
      <p:sp>
        <p:nvSpPr>
          <p:cNvPr id="11" name="Арка 10"/>
          <p:cNvSpPr/>
          <p:nvPr/>
        </p:nvSpPr>
        <p:spPr>
          <a:xfrm flipV="1">
            <a:off x="2339690" y="285292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flipV="1">
            <a:off x="4427980" y="285292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Дуга 12"/>
          <p:cNvSpPr/>
          <p:nvPr/>
        </p:nvSpPr>
        <p:spPr>
          <a:xfrm rot="18884665" flipH="1" flipV="1">
            <a:off x="2427596" y="2331784"/>
            <a:ext cx="1048361" cy="684519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Дуга 13"/>
          <p:cNvSpPr/>
          <p:nvPr/>
        </p:nvSpPr>
        <p:spPr>
          <a:xfrm rot="18955906" flipH="1" flipV="1">
            <a:off x="2313735" y="1648163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Дуга 14"/>
          <p:cNvSpPr/>
          <p:nvPr/>
        </p:nvSpPr>
        <p:spPr>
          <a:xfrm rot="18955906" flipH="1" flipV="1">
            <a:off x="4302779" y="1685597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Дуга 15"/>
          <p:cNvSpPr/>
          <p:nvPr/>
        </p:nvSpPr>
        <p:spPr>
          <a:xfrm rot="18884665" flipH="1" flipV="1">
            <a:off x="4371865" y="2331783"/>
            <a:ext cx="1048361" cy="684519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67680" y="3284980"/>
            <a:ext cx="3365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2 = 4х + 12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39690" y="3861060"/>
            <a:ext cx="3365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4х = 2 + 12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11700" y="4437140"/>
            <a:ext cx="17171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2х = 14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11700" y="5013220"/>
            <a:ext cx="20633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= 14 : 2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483710" y="5517290"/>
            <a:ext cx="1140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= 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07880" y="5661310"/>
            <a:ext cx="504070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- уравнение имеет 1 корень 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483710" y="3861060"/>
            <a:ext cx="1944270" cy="0"/>
            <a:chOff x="2267680" y="2924930"/>
            <a:chExt cx="1944270" cy="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226768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85190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275820" y="3861060"/>
            <a:ext cx="2232310" cy="0"/>
            <a:chOff x="2987780" y="2924930"/>
            <a:chExt cx="2232310" cy="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298778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486004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Прямоугольник 31"/>
          <p:cNvSpPr/>
          <p:nvPr/>
        </p:nvSpPr>
        <p:spPr>
          <a:xfrm>
            <a:off x="2190968" y="1700760"/>
            <a:ext cx="1867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3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03300" y="5517290"/>
            <a:ext cx="50407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уравнение имеет бесконечно много корней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470" y="0"/>
            <a:ext cx="640889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Решите  уравнение :</a:t>
            </a:r>
            <a:endParaRPr lang="ru-RU" sz="3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80824" y="548062"/>
            <a:ext cx="5782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 – 14 + 2х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440" y="1124680"/>
            <a:ext cx="5378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Приведем к стандартному виду: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0190" y="1052670"/>
            <a:ext cx="259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b = 0 </a:t>
            </a:r>
            <a:endParaRPr lang="ru-RU" sz="3200" b="1" i="1" dirty="0" smtClean="0">
              <a:ln w="3175" cap="rnd" cmpd="sng">
                <a:solidFill>
                  <a:schemeClr val="bg2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50800" dir="5400000" algn="ctr" rotWithShape="0">
                  <a:srgbClr val="C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3224" y="1558499"/>
            <a:ext cx="5782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 – 14 + 2х</a:t>
            </a:r>
            <a:endParaRPr lang="ru-RU" sz="2400" dirty="0"/>
          </a:p>
        </p:txBody>
      </p:sp>
      <p:sp>
        <p:nvSpPr>
          <p:cNvPr id="12" name="Арка 11"/>
          <p:cNvSpPr/>
          <p:nvPr/>
        </p:nvSpPr>
        <p:spPr>
          <a:xfrm flipV="1">
            <a:off x="1907630" y="198880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flipV="1">
            <a:off x="4067930" y="198880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Дуга 13"/>
          <p:cNvSpPr/>
          <p:nvPr/>
        </p:nvSpPr>
        <p:spPr>
          <a:xfrm rot="18884665" flipH="1" flipV="1">
            <a:off x="1851517" y="1465367"/>
            <a:ext cx="1048361" cy="684519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Дуга 14"/>
          <p:cNvSpPr/>
          <p:nvPr/>
        </p:nvSpPr>
        <p:spPr>
          <a:xfrm rot="18955906" flipH="1" flipV="1">
            <a:off x="1764695" y="821477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Дуга 15"/>
          <p:cNvSpPr/>
          <p:nvPr/>
        </p:nvSpPr>
        <p:spPr>
          <a:xfrm rot="19304301" flipH="1" flipV="1">
            <a:off x="4136565" y="1631608"/>
            <a:ext cx="892977" cy="536312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уга 16"/>
          <p:cNvSpPr/>
          <p:nvPr/>
        </p:nvSpPr>
        <p:spPr>
          <a:xfrm rot="18955906" flipH="1" flipV="1">
            <a:off x="3927738" y="784042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79640" y="2348850"/>
            <a:ext cx="5243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2 = 4х + 12 – 14 + 2х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051650" y="2996940"/>
            <a:ext cx="5243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4x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2х =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+ 12 – 14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95670" y="3717040"/>
            <a:ext cx="1832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· x</a:t>
            </a:r>
            <a:r>
              <a:rPr lang="ru-RU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0</a:t>
            </a:r>
            <a:endParaRPr lang="ru-RU" sz="2400" dirty="0"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430" y="4365130"/>
            <a:ext cx="76280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подстановке любого значения х получаем </a:t>
            </a:r>
          </a:p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верное числовое  равенство: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483710" y="5229250"/>
            <a:ext cx="1255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0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7430" y="5661310"/>
            <a:ext cx="3392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любое число</a:t>
            </a:r>
            <a:endParaRPr lang="ru-RU" sz="2400" dirty="0">
              <a:solidFill>
                <a:srgbClr val="FF000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267680" y="2909940"/>
            <a:ext cx="4680650" cy="0"/>
            <a:chOff x="2267680" y="2924930"/>
            <a:chExt cx="4680650" cy="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226768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85190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58828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2987780" y="2924930"/>
            <a:ext cx="3096430" cy="0"/>
            <a:chOff x="2987780" y="2924930"/>
            <a:chExt cx="3096430" cy="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298778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86004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572416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355970" y="3645030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 = 0, 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= 0)</a:t>
            </a:r>
            <a:endParaRPr lang="ru-RU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520" y="5733320"/>
            <a:ext cx="5040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Уравнение корней  не имеет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550" y="-6985"/>
            <a:ext cx="583281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Решите  уравнение :</a:t>
            </a:r>
            <a:endParaRPr lang="ru-RU" sz="3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80824" y="476590"/>
            <a:ext cx="4859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 + 2х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440" y="1124680"/>
            <a:ext cx="5378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Приведем к стандартному виду: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0190" y="1052670"/>
            <a:ext cx="259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200" b="1" i="1" dirty="0" smtClean="0">
                <a:ln w="3175" cap="rnd" cmpd="sng">
                  <a:solidFill>
                    <a:schemeClr val="bg2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50800" dir="5400000" algn="ctr" rotWithShape="0">
                    <a:srgbClr val="C00000"/>
                  </a:outerShdw>
                </a:effectLst>
                <a:latin typeface="Times New Roman" pitchFamily="18" charset="0"/>
                <a:cs typeface="Times New Roman" pitchFamily="18" charset="0"/>
              </a:rPr>
              <a:t>b = 0 </a:t>
            </a:r>
            <a:endParaRPr lang="ru-RU" sz="3200" b="1" i="1" dirty="0" smtClean="0">
              <a:ln w="3175" cap="rnd" cmpd="sng">
                <a:solidFill>
                  <a:schemeClr val="bg2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50800" dir="5400000" algn="ctr" rotWithShape="0">
                  <a:srgbClr val="C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3224" y="1558499"/>
            <a:ext cx="4859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2(3х - 1) = 4(х + 3) + 2х</a:t>
            </a:r>
            <a:endParaRPr lang="ru-RU" sz="2400" dirty="0"/>
          </a:p>
        </p:txBody>
      </p:sp>
      <p:sp>
        <p:nvSpPr>
          <p:cNvPr id="12" name="Арка 11"/>
          <p:cNvSpPr/>
          <p:nvPr/>
        </p:nvSpPr>
        <p:spPr>
          <a:xfrm flipV="1">
            <a:off x="1907630" y="198880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flipV="1">
            <a:off x="4067930" y="1988800"/>
            <a:ext cx="432060" cy="194300"/>
          </a:xfrm>
          <a:prstGeom prst="blockArc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Дуга 13"/>
          <p:cNvSpPr/>
          <p:nvPr/>
        </p:nvSpPr>
        <p:spPr>
          <a:xfrm rot="18884665" flipH="1" flipV="1">
            <a:off x="1851517" y="1465367"/>
            <a:ext cx="1048361" cy="684519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Дуга 14"/>
          <p:cNvSpPr/>
          <p:nvPr/>
        </p:nvSpPr>
        <p:spPr>
          <a:xfrm rot="18955906" flipH="1" flipV="1">
            <a:off x="1764695" y="821477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Дуга 15"/>
          <p:cNvSpPr/>
          <p:nvPr/>
        </p:nvSpPr>
        <p:spPr>
          <a:xfrm rot="19304301" flipH="1" flipV="1">
            <a:off x="4136565" y="1631608"/>
            <a:ext cx="892977" cy="536312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уга 16"/>
          <p:cNvSpPr/>
          <p:nvPr/>
        </p:nvSpPr>
        <p:spPr>
          <a:xfrm rot="18955906" flipH="1" flipV="1">
            <a:off x="3927738" y="784042"/>
            <a:ext cx="1879396" cy="1435950"/>
          </a:xfrm>
          <a:prstGeom prst="arc">
            <a:avLst/>
          </a:prstGeom>
          <a:ln w="34925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79640" y="2348850"/>
            <a:ext cx="43204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2 = 4х + 12 + 2х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051650" y="2996940"/>
            <a:ext cx="4602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6х –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4x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2х -2 - 12 = 0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051650" y="3717040"/>
            <a:ext cx="2678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· x - 14</a:t>
            </a:r>
            <a:r>
              <a:rPr lang="ru-RU" sz="3600" b="1" i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0</a:t>
            </a:r>
            <a:endParaRPr lang="ru-RU" sz="2400" dirty="0"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430" y="4365130"/>
            <a:ext cx="76280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подстановке любого значения х получаем </a:t>
            </a:r>
          </a:p>
          <a:p>
            <a:pPr lvl="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неверное числовое  равенство: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483710" y="5229250"/>
            <a:ext cx="1640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-14 = 0</a:t>
            </a:r>
            <a:endParaRPr lang="ru-RU" sz="2400" dirty="0"/>
          </a:p>
        </p:txBody>
      </p:sp>
      <p:grpSp>
        <p:nvGrpSpPr>
          <p:cNvPr id="10" name="Группа 32"/>
          <p:cNvGrpSpPr/>
          <p:nvPr/>
        </p:nvGrpSpPr>
        <p:grpSpPr>
          <a:xfrm>
            <a:off x="2195670" y="2909940"/>
            <a:ext cx="3960550" cy="14990"/>
            <a:chOff x="2267680" y="2924930"/>
            <a:chExt cx="3960550" cy="1499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226768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851900" y="292493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868180" y="2939920"/>
              <a:ext cx="3600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33"/>
          <p:cNvGrpSpPr/>
          <p:nvPr/>
        </p:nvGrpSpPr>
        <p:grpSpPr>
          <a:xfrm>
            <a:off x="2987780" y="2924930"/>
            <a:ext cx="2232310" cy="0"/>
            <a:chOff x="2987780" y="2924930"/>
            <a:chExt cx="2232310" cy="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298778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860040" y="2924930"/>
              <a:ext cx="36005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009705" y="3645030"/>
            <a:ext cx="3018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 = 0, 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= -14)</a:t>
            </a:r>
            <a:endParaRPr lang="ru-RU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14389" y="0"/>
            <a:ext cx="318946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Вспомним!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1596" y="1484730"/>
            <a:ext cx="834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решении задачи четко выполнены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этапа: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10" y="1988800"/>
            <a:ext cx="77714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Получение математической  модели.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Обозначают неизвестную в задаче величину буквой,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используя эту букву, записывают другие величины,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составляют уравнение по условию задачи.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430" y="3789050"/>
            <a:ext cx="73054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Работа с математической моделью.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Решают полученное уравнение,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находят требуемые по условию задачи величины.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2412" y="5013220"/>
            <a:ext cx="86741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Ответ на вопрос задачи. 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Найденное решение используют для ответа на вопрос задачи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применительно к реальной ситуации.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00" y="620610"/>
            <a:ext cx="864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Математическая модель </a:t>
            </a:r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позволяет анализировать </a:t>
            </a:r>
          </a:p>
          <a:p>
            <a:pPr algn="ctr"/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решать задачи.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5266" y="260560"/>
            <a:ext cx="143346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390" y="692620"/>
            <a:ext cx="8964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Три бригады рабочих изготавливают игрушки к Новому году. Первая бригада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сделала шары. Вторая бригада изготавливает сосульки и сделала их на 12 штук больше, чем шаров. Третья бригада изготавливает снежинки и сделала их на 5 штук меньше, чем изготовлено шаров и сосулек вместе. Всего было сделано 379 игрушек.  Сколько в отдельности изготовлено шаров, сосулек и снежинок?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6766" y="2636890"/>
            <a:ext cx="1832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Шары – </a:t>
            </a:r>
          </a:p>
          <a:p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Сосульки – </a:t>
            </a:r>
          </a:p>
          <a:p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Снежинки 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1550" y="27089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6734" y="302889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7630" y="2996940"/>
            <a:ext cx="2880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12 шт. больше, чем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30" y="278091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3" name="Выгнутая влево стрелка 12"/>
          <p:cNvSpPr/>
          <p:nvPr/>
        </p:nvSpPr>
        <p:spPr>
          <a:xfrm flipH="1" flipV="1">
            <a:off x="4788030" y="2564880"/>
            <a:ext cx="360050" cy="648090"/>
          </a:xfrm>
          <a:prstGeom prst="curvedRightArrow">
            <a:avLst>
              <a:gd name="adj1" fmla="val 0"/>
              <a:gd name="adj2" fmla="val 47702"/>
              <a:gd name="adj3" fmla="val 29322"/>
            </a:avLst>
          </a:prstGeom>
          <a:solidFill>
            <a:schemeClr val="tx2"/>
          </a:solidFill>
          <a:ln>
            <a:solidFill>
              <a:schemeClr val="tx2"/>
            </a:solidFill>
            <a:head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630" y="34290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52150" y="3284980"/>
            <a:ext cx="2892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на 5 шт. меньше, чем </a:t>
            </a:r>
          </a:p>
        </p:txBody>
      </p:sp>
      <p:sp>
        <p:nvSpPr>
          <p:cNvPr id="16" name="Правая фигурная скобка 15"/>
          <p:cNvSpPr/>
          <p:nvPr/>
        </p:nvSpPr>
        <p:spPr>
          <a:xfrm>
            <a:off x="5220090" y="2564880"/>
            <a:ext cx="155448" cy="914400"/>
          </a:xfrm>
          <a:prstGeom prst="rightBrac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гнутая влево стрелка 16"/>
          <p:cNvSpPr/>
          <p:nvPr/>
        </p:nvSpPr>
        <p:spPr>
          <a:xfrm rot="20816700" flipH="1" flipV="1">
            <a:off x="8450989" y="2695712"/>
            <a:ext cx="611450" cy="792110"/>
          </a:xfrm>
          <a:prstGeom prst="curvedRightArrow">
            <a:avLst>
              <a:gd name="adj1" fmla="val 0"/>
              <a:gd name="adj2" fmla="val 47702"/>
              <a:gd name="adj3" fmla="val 29322"/>
            </a:avLst>
          </a:prstGeom>
          <a:solidFill>
            <a:schemeClr val="tx2"/>
          </a:solidFill>
          <a:ln>
            <a:solidFill>
              <a:schemeClr val="tx2"/>
            </a:solidFill>
            <a:head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1450" y="3789050"/>
            <a:ext cx="5784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Tx/>
              <a:buAutoNum type="arabicParenR"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Получение математической  модели.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3410" y="4149100"/>
            <a:ext cx="3610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Обозначим </a:t>
            </a:r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шары – </a:t>
            </a:r>
          </a:p>
          <a:p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сосульки – </a:t>
            </a:r>
          </a:p>
          <a:p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снежинки 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3910" y="4149100"/>
            <a:ext cx="1090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</a:t>
            </a:r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(шт.)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23910" y="4509150"/>
            <a:ext cx="1620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+ 12 (шт.)</a:t>
            </a:r>
          </a:p>
        </p:txBody>
      </p:sp>
      <p:sp>
        <p:nvSpPr>
          <p:cNvPr id="22" name="Правая фигурная скобка 21"/>
          <p:cNvSpPr/>
          <p:nvPr/>
        </p:nvSpPr>
        <p:spPr>
          <a:xfrm>
            <a:off x="5436120" y="4221110"/>
            <a:ext cx="144020" cy="698370"/>
          </a:xfrm>
          <a:prstGeom prst="rightBrac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724160" y="4293120"/>
            <a:ext cx="314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х + 12  =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2х + 12 </a:t>
            </a:r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(шт.)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95920" y="4941210"/>
            <a:ext cx="3002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2х + 12 – 5 =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2х + 7 </a:t>
            </a:r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(шт.)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13408" y="5301260"/>
            <a:ext cx="8917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как по условию всего было сделано 379 игрушек, то составим уравнение: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323410" y="5661310"/>
            <a:ext cx="4564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(х + 12) + (2х + 7)  = 379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5004060" y="5517290"/>
            <a:ext cx="3786676" cy="830997"/>
            <a:chOff x="4580704" y="5805330"/>
            <a:chExt cx="3786676" cy="830997"/>
          </a:xfrm>
        </p:grpSpPr>
        <p:sp>
          <p:nvSpPr>
            <p:cNvPr id="27" name="TextBox 26"/>
            <p:cNvSpPr txBox="1"/>
            <p:nvPr/>
          </p:nvSpPr>
          <p:spPr>
            <a:xfrm>
              <a:off x="5652150" y="5805330"/>
              <a:ext cx="27152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математическая </a:t>
              </a:r>
            </a:p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модель ситуации</a:t>
              </a:r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flipH="1" flipV="1">
              <a:off x="4580704" y="6165380"/>
              <a:ext cx="1143456" cy="984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Прямоугольник 31"/>
          <p:cNvSpPr/>
          <p:nvPr/>
        </p:nvSpPr>
        <p:spPr>
          <a:xfrm>
            <a:off x="425478" y="6184530"/>
            <a:ext cx="61562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линейное уравнением с одной переменной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 animBg="1"/>
      <p:bldP spid="14" grpId="0"/>
      <p:bldP spid="15" grpId="0"/>
      <p:bldP spid="16" grpId="0" animBg="1"/>
      <p:bldP spid="17" grpId="0" animBg="1"/>
      <p:bldP spid="18" grpId="0"/>
      <p:bldP spid="19" grpId="0"/>
      <p:bldP spid="20" grpId="0"/>
      <p:bldP spid="21" grpId="0"/>
      <p:bldP spid="22" grpId="0" animBg="1"/>
      <p:bldP spid="23" grpId="0"/>
      <p:bldP spid="24" grpId="0"/>
      <p:bldP spid="25" grpId="0"/>
      <p:bldP spid="26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45879" y="225435"/>
            <a:ext cx="7348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Работа с математической моделью.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90071" y="880503"/>
            <a:ext cx="483337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х + ( х + 12) + (2х + 7)  = 379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5111" y="2276840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х + 12 + 2х + 7 = 379</a:t>
            </a:r>
          </a:p>
        </p:txBody>
      </p:sp>
      <p:grpSp>
        <p:nvGrpSpPr>
          <p:cNvPr id="12" name="Группа 32"/>
          <p:cNvGrpSpPr/>
          <p:nvPr/>
        </p:nvGrpSpPr>
        <p:grpSpPr>
          <a:xfrm>
            <a:off x="2555720" y="2708900"/>
            <a:ext cx="2376330" cy="0"/>
            <a:chOff x="2483710" y="2924930"/>
            <a:chExt cx="2376330" cy="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2483710" y="292493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059790" y="292493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4499990" y="292493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3851900" y="2708900"/>
            <a:ext cx="2520350" cy="27040"/>
            <a:chOff x="3707880" y="3617990"/>
            <a:chExt cx="2520350" cy="2704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707880" y="364503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868180" y="361799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5076070" y="3617990"/>
              <a:ext cx="360050" cy="0"/>
            </a:xfrm>
            <a:prstGeom prst="line">
              <a:avLst/>
            </a:pr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414115" y="1668423"/>
            <a:ext cx="259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39690" y="2780910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4х + 19 = 379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39690" y="3140960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4х = 379 - 19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39690" y="3501010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4х = 360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11700" y="3841910"/>
            <a:ext cx="1766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= 360 :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11700" y="4201960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= 90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3910" y="4221110"/>
            <a:ext cx="2604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 шт. - шаров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1400" y="4562010"/>
            <a:ext cx="6277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+ 12 = 90 + 12 = 102 (шт.) - сосульки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3410" y="5013220"/>
            <a:ext cx="6790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2х + 7 = 2 · 90 + 7 = 187 (шт.) - снежинок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235143" y="5445280"/>
            <a:ext cx="4673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Ответ на вопрос задачи: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370" y="5805330"/>
            <a:ext cx="2386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 шт. – шаров,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411700" y="5847360"/>
            <a:ext cx="30605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102 (шт.) – сосульки,</a:t>
            </a:r>
            <a:endParaRPr lang="ru-RU" sz="16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652150" y="5850300"/>
            <a:ext cx="314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187 (шт.) - снежинок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7795" y="44530"/>
            <a:ext cx="8948412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  <a:endParaRPr lang="ru-RU" sz="5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400" y="1700760"/>
            <a:ext cx="903228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называется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уравнением?</a:t>
            </a:r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называется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корнем уравнения?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корней</a:t>
            </a:r>
          </a:p>
          <a:p>
            <a:pPr marL="514350" indent="-51435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может иметь уравнение?</a:t>
            </a:r>
          </a:p>
          <a:p>
            <a:pPr marL="514350" indent="-514350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 Какие уравнения называются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равносильными?</a:t>
            </a:r>
          </a:p>
          <a:p>
            <a:pPr marL="514350" indent="-514350">
              <a:buAutoNum type="arabicPeriod" startAt="4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Сформулируйте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свойства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уравнений.</a:t>
            </a:r>
          </a:p>
          <a:p>
            <a:pPr marL="514350" indent="-514350">
              <a:buAutoNum type="arabicPeriod" startAt="4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Стандартный вид линейного уравнения.</a:t>
            </a:r>
          </a:p>
          <a:p>
            <a:pPr marL="514350" indent="-514350">
              <a:buAutoNum type="arabicPeriod" startAt="4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уравнение называется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линейным?</a:t>
            </a:r>
          </a:p>
          <a:p>
            <a:pPr marL="514350" indent="-514350"/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851900" y="5013220"/>
            <a:ext cx="1584220" cy="158422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400" y="476590"/>
            <a:ext cx="864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Одной из самых простых и важных 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математических моделей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реальных ситуаций есть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линейные уравнения с одной переменной.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430" y="2132820"/>
            <a:ext cx="19175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3х = 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2880" y="2132820"/>
            <a:ext cx="26372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5у - 10 = 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7750" y="2132820"/>
            <a:ext cx="2380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2а +7 =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4280" y="3068950"/>
            <a:ext cx="863544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Решить линейное уравнение с одной 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переменной – это значит найти те значения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переменной,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каждом из которых 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уравнение обращается в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верное числовое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равенство.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570949" cy="496861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Квадратные уравнения.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572000" y="3501010"/>
            <a:ext cx="2376330" cy="24483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05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67">
        <p:split orient="vert"/>
      </p:transition>
    </mc:Choice>
    <mc:Fallback>
      <p:transition spd="slow" advTm="306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440" y="332570"/>
            <a:ext cx="792110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Квадратное</a:t>
            </a:r>
            <a:r>
              <a:rPr lang="ru-RU" dirty="0"/>
              <a:t> </a:t>
            </a:r>
            <a:r>
              <a:rPr lang="ru-RU" b="1" dirty="0">
                <a:solidFill>
                  <a:srgbClr val="000099"/>
                </a:solidFill>
              </a:rPr>
              <a:t>уравнение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430" y="1628750"/>
            <a:ext cx="8209140" cy="496869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	Квадратным уравнением</a:t>
            </a:r>
            <a:r>
              <a:rPr lang="ru-RU" sz="2800" dirty="0"/>
              <a:t> называется</a:t>
            </a:r>
          </a:p>
          <a:p>
            <a:pPr algn="ctr">
              <a:buFontTx/>
              <a:buNone/>
            </a:pPr>
            <a:r>
              <a:rPr lang="ru-RU" sz="2800" dirty="0"/>
              <a:t>уравнение вида 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ах</a:t>
            </a:r>
            <a:r>
              <a:rPr lang="ru-RU" sz="2800" b="1" i="1" baseline="30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+ </a:t>
            </a:r>
            <a:r>
              <a:rPr lang="en-US" sz="2800" b="1" i="1" dirty="0" err="1">
                <a:solidFill>
                  <a:srgbClr val="CC0000"/>
                </a:solidFill>
              </a:rPr>
              <a:t>bx</a:t>
            </a:r>
            <a:r>
              <a:rPr lang="en-US" sz="2800" b="1" i="1" dirty="0">
                <a:solidFill>
                  <a:srgbClr val="CC0000"/>
                </a:solidFill>
              </a:rPr>
              <a:t> + c = 0</a:t>
            </a:r>
            <a:r>
              <a:rPr lang="en-US" sz="2800" dirty="0"/>
              <a:t>,</a:t>
            </a:r>
          </a:p>
          <a:p>
            <a:pPr algn="ctr">
              <a:buFontTx/>
              <a:buNone/>
            </a:pPr>
            <a:r>
              <a:rPr lang="ru-RU" sz="2800" dirty="0"/>
              <a:t>где </a:t>
            </a:r>
            <a:r>
              <a:rPr lang="ru-RU" sz="2800" b="1" i="1" dirty="0">
                <a:solidFill>
                  <a:srgbClr val="CC0000"/>
                </a:solidFill>
              </a:rPr>
              <a:t>а</a:t>
            </a:r>
            <a:r>
              <a:rPr lang="ru-RU" sz="2800" dirty="0"/>
              <a:t>,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en-US" sz="2800" b="1" i="1" dirty="0">
                <a:solidFill>
                  <a:srgbClr val="CC0000"/>
                </a:solidFill>
              </a:rPr>
              <a:t>b</a:t>
            </a:r>
            <a:r>
              <a:rPr lang="ru-RU" sz="2800" dirty="0"/>
              <a:t>, </a:t>
            </a:r>
            <a:r>
              <a:rPr lang="ru-RU" sz="2800" b="1" i="1" dirty="0">
                <a:solidFill>
                  <a:srgbClr val="CC0000"/>
                </a:solidFill>
              </a:rPr>
              <a:t>с</a:t>
            </a:r>
            <a:r>
              <a:rPr lang="ru-RU" sz="2800" dirty="0"/>
              <a:t> – числа, </a:t>
            </a:r>
            <a:r>
              <a:rPr lang="ru-RU" sz="2800" b="1" i="1" dirty="0">
                <a:solidFill>
                  <a:srgbClr val="CC0000"/>
                </a:solidFill>
              </a:rPr>
              <a:t>а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≠ 0</a:t>
            </a:r>
            <a:r>
              <a:rPr lang="ru-RU" sz="2800" dirty="0">
                <a:cs typeface="Times New Roman" pitchFamily="18" charset="0"/>
              </a:rPr>
              <a:t>,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х</a:t>
            </a:r>
            <a:r>
              <a:rPr lang="ru-RU" sz="2800" dirty="0">
                <a:cs typeface="Times New Roman" pitchFamily="18" charset="0"/>
              </a:rPr>
              <a:t> – неизвестное.</a:t>
            </a:r>
          </a:p>
          <a:p>
            <a:pPr algn="ctr">
              <a:buFontTx/>
              <a:buNone/>
            </a:pPr>
            <a:endParaRPr lang="ru-RU" sz="400" dirty="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3х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- 2</a:t>
            </a:r>
            <a:r>
              <a:rPr lang="en-US" sz="2400" b="1" i="1" dirty="0">
                <a:solidFill>
                  <a:srgbClr val="0000FF"/>
                </a:solidFill>
              </a:rPr>
              <a:t>x + </a:t>
            </a:r>
            <a:r>
              <a:rPr lang="ru-RU" sz="2400" b="1" i="1" dirty="0">
                <a:solidFill>
                  <a:srgbClr val="0000FF"/>
                </a:solidFill>
              </a:rPr>
              <a:t>7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en-US" sz="2400" dirty="0"/>
              <a:t>;	</a:t>
            </a:r>
            <a:r>
              <a:rPr lang="ru-RU" sz="2400" b="1" i="1" dirty="0">
                <a:solidFill>
                  <a:srgbClr val="0000FF"/>
                </a:solidFill>
              </a:rPr>
              <a:t>-3,8х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+ 67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en-US" sz="2400" dirty="0"/>
              <a:t>;</a:t>
            </a:r>
            <a:endParaRPr lang="ru-RU" sz="2400" dirty="0"/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18х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</a:t>
            </a:r>
            <a:r>
              <a:rPr lang="en-US" sz="2400" b="1" i="1" dirty="0">
                <a:solidFill>
                  <a:srgbClr val="0000FF"/>
                </a:solidFill>
              </a:rPr>
              <a:t>= 0</a:t>
            </a:r>
            <a:r>
              <a:rPr lang="en-US" sz="2400" b="1" i="1" dirty="0">
                <a:solidFill>
                  <a:srgbClr val="CC0000"/>
                </a:solidFill>
              </a:rPr>
              <a:t> </a:t>
            </a:r>
            <a:r>
              <a:rPr lang="ru-RU" sz="2400" dirty="0"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r>
              <a:rPr lang="ru-RU" sz="2800" dirty="0">
                <a:cs typeface="Times New Roman" pitchFamily="18" charset="0"/>
              </a:rPr>
              <a:t>Квадратное уравнение называют еще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уравнением второй степени с одним неизвестным</a:t>
            </a:r>
            <a:r>
              <a:rPr lang="ru-RU" sz="2800" dirty="0"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endParaRPr lang="ru-RU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45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817" y="188550"/>
            <a:ext cx="8728366" cy="14402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Коэффициенты квадратного уравнения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44780"/>
            <a:ext cx="9000729" cy="482467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/>
              <a:t>Числа </a:t>
            </a:r>
            <a:r>
              <a:rPr lang="ru-RU" sz="2800" b="1" i="1" dirty="0">
                <a:solidFill>
                  <a:srgbClr val="CC0000"/>
                </a:solidFill>
              </a:rPr>
              <a:t>а</a:t>
            </a:r>
            <a:r>
              <a:rPr lang="en-US" sz="2800" dirty="0"/>
              <a:t>, </a:t>
            </a:r>
            <a:r>
              <a:rPr lang="en-US" sz="2800" b="1" i="1" dirty="0">
                <a:solidFill>
                  <a:srgbClr val="CC0000"/>
                </a:solidFill>
              </a:rPr>
              <a:t>b</a:t>
            </a:r>
            <a:r>
              <a:rPr lang="en-US" sz="2800" dirty="0"/>
              <a:t> </a:t>
            </a:r>
            <a:r>
              <a:rPr lang="ru-RU" sz="2800" dirty="0"/>
              <a:t>и </a:t>
            </a:r>
            <a:r>
              <a:rPr lang="ru-RU" sz="2800" b="1" i="1" dirty="0">
                <a:solidFill>
                  <a:srgbClr val="CC0000"/>
                </a:solidFill>
              </a:rPr>
              <a:t>с</a:t>
            </a:r>
            <a:r>
              <a:rPr lang="ru-RU" sz="2800" dirty="0"/>
              <a:t> называют </a:t>
            </a:r>
            <a:r>
              <a:rPr lang="ru-RU" sz="2800" b="1" i="1" dirty="0">
                <a:solidFill>
                  <a:srgbClr val="CC0000"/>
                </a:solidFill>
              </a:rPr>
              <a:t>коэффициентами </a:t>
            </a:r>
            <a:r>
              <a:rPr lang="ru-RU" sz="2800" dirty="0"/>
              <a:t>квадратного уравнения.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b="1" i="1" dirty="0">
                <a:solidFill>
                  <a:srgbClr val="CC0000"/>
                </a:solidFill>
              </a:rPr>
              <a:t>а</a:t>
            </a:r>
            <a:r>
              <a:rPr lang="ru-RU" b="1" i="1" dirty="0"/>
              <a:t>х</a:t>
            </a:r>
            <a:r>
              <a:rPr lang="ru-RU" b="1" i="1" baseline="30000" dirty="0"/>
              <a:t>2</a:t>
            </a:r>
            <a:r>
              <a:rPr lang="ru-RU" b="1" i="1" dirty="0">
                <a:solidFill>
                  <a:srgbClr val="CC0000"/>
                </a:solidFill>
              </a:rPr>
              <a:t> </a:t>
            </a:r>
            <a:r>
              <a:rPr lang="ru-RU" b="1" i="1" dirty="0"/>
              <a:t>+</a:t>
            </a:r>
            <a:r>
              <a:rPr lang="ru-RU" b="1" i="1" dirty="0">
                <a:solidFill>
                  <a:srgbClr val="CC0000"/>
                </a:solidFill>
              </a:rPr>
              <a:t> </a:t>
            </a:r>
            <a:r>
              <a:rPr lang="en-US" b="1" i="1" dirty="0" err="1">
                <a:solidFill>
                  <a:srgbClr val="CC0000"/>
                </a:solidFill>
              </a:rPr>
              <a:t>b</a:t>
            </a:r>
            <a:r>
              <a:rPr lang="en-US" b="1" i="1" dirty="0" err="1"/>
              <a:t>x</a:t>
            </a:r>
            <a:r>
              <a:rPr lang="en-US" b="1" i="1" dirty="0">
                <a:solidFill>
                  <a:srgbClr val="CC0000"/>
                </a:solidFill>
              </a:rPr>
              <a:t> </a:t>
            </a:r>
            <a:r>
              <a:rPr lang="en-US" b="1" i="1" dirty="0"/>
              <a:t>+</a:t>
            </a:r>
            <a:r>
              <a:rPr lang="en-US" b="1" i="1" dirty="0">
                <a:solidFill>
                  <a:srgbClr val="CC0000"/>
                </a:solidFill>
              </a:rPr>
              <a:t> c </a:t>
            </a:r>
            <a:r>
              <a:rPr lang="en-US" b="1" i="1" dirty="0"/>
              <a:t>= 0</a:t>
            </a:r>
            <a:r>
              <a:rPr lang="en-US" dirty="0"/>
              <a:t>,</a:t>
            </a:r>
            <a:endParaRPr lang="ru-RU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sz="1400" i="1" dirty="0"/>
          </a:p>
          <a:p>
            <a:pPr>
              <a:lnSpc>
                <a:spcPct val="60000"/>
              </a:lnSpc>
              <a:buFontTx/>
              <a:buNone/>
            </a:pPr>
            <a:r>
              <a:rPr lang="ru-RU" sz="2800" i="1" dirty="0">
                <a:solidFill>
                  <a:srgbClr val="CC0000"/>
                </a:solidFill>
              </a:rPr>
              <a:t>	 </a:t>
            </a:r>
            <a:r>
              <a:rPr lang="ru-RU" sz="2800" i="1" dirty="0" smtClean="0">
                <a:solidFill>
                  <a:srgbClr val="CC0000"/>
                </a:solidFill>
              </a:rPr>
              <a:t>   </a:t>
            </a:r>
            <a:r>
              <a:rPr lang="ru-RU" sz="2800" b="1" i="1" dirty="0" smtClean="0">
                <a:solidFill>
                  <a:srgbClr val="00B050"/>
                </a:solidFill>
              </a:rPr>
              <a:t>старший</a:t>
            </a:r>
            <a:r>
              <a:rPr lang="ru-RU" sz="2800" b="1" i="1" dirty="0">
                <a:solidFill>
                  <a:srgbClr val="00B050"/>
                </a:solidFill>
              </a:rPr>
              <a:t>	   	    второй 	   </a:t>
            </a:r>
            <a:r>
              <a:rPr lang="ru-RU" sz="2800" b="1" i="1" dirty="0" smtClean="0">
                <a:solidFill>
                  <a:srgbClr val="00B050"/>
                </a:solidFill>
              </a:rPr>
              <a:t>свободный</a:t>
            </a:r>
            <a:endParaRPr lang="ru-RU" sz="2800" b="1" i="1" dirty="0">
              <a:solidFill>
                <a:srgbClr val="00B050"/>
              </a:solidFill>
            </a:endParaRPr>
          </a:p>
          <a:p>
            <a:pPr>
              <a:lnSpc>
                <a:spcPct val="60000"/>
              </a:lnSpc>
              <a:buFontTx/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  </a:t>
            </a:r>
            <a:r>
              <a:rPr lang="ru-RU" sz="2800" b="1" i="1" dirty="0">
                <a:solidFill>
                  <a:srgbClr val="00B050"/>
                </a:solidFill>
              </a:rPr>
              <a:t>коэффициент	</a:t>
            </a:r>
            <a:r>
              <a:rPr lang="ru-RU" sz="2800" b="1" i="1" dirty="0" smtClean="0">
                <a:solidFill>
                  <a:srgbClr val="00B050"/>
                </a:solidFill>
              </a:rPr>
              <a:t>   коэффициент член</a:t>
            </a:r>
            <a:endParaRPr lang="ru-RU" sz="2800" b="1" i="1" dirty="0">
              <a:solidFill>
                <a:srgbClr val="00B050"/>
              </a:solidFill>
            </a:endParaRPr>
          </a:p>
          <a:p>
            <a:pPr>
              <a:lnSpc>
                <a:spcPct val="60000"/>
              </a:lnSpc>
              <a:buFontTx/>
              <a:buNone/>
            </a:pPr>
            <a:endParaRPr lang="ru-RU" sz="2800" i="1" dirty="0">
              <a:solidFill>
                <a:srgbClr val="CC000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b="1" i="1" dirty="0">
                <a:solidFill>
                  <a:srgbClr val="0000FF"/>
                </a:solidFill>
              </a:rPr>
              <a:t>3</a:t>
            </a:r>
            <a:r>
              <a:rPr lang="ru-RU" b="1" i="1" dirty="0"/>
              <a:t>х</a:t>
            </a:r>
            <a:r>
              <a:rPr lang="ru-RU" b="1" i="1" baseline="30000" dirty="0"/>
              <a:t>2</a:t>
            </a:r>
            <a:r>
              <a:rPr lang="ru-RU" b="1" i="1" dirty="0">
                <a:solidFill>
                  <a:srgbClr val="CC0000"/>
                </a:solidFill>
              </a:rPr>
              <a:t> </a:t>
            </a:r>
            <a:r>
              <a:rPr lang="ru-RU" b="1" i="1" dirty="0"/>
              <a:t>+</a:t>
            </a:r>
            <a:r>
              <a:rPr lang="ru-RU" b="1" i="1" dirty="0">
                <a:solidFill>
                  <a:srgbClr val="CC0000"/>
                </a:solidFill>
              </a:rPr>
              <a:t> </a:t>
            </a:r>
            <a:r>
              <a:rPr lang="ru-RU" b="1" i="1" dirty="0">
                <a:solidFill>
                  <a:srgbClr val="0000FF"/>
                </a:solidFill>
              </a:rPr>
              <a:t>4</a:t>
            </a:r>
            <a:r>
              <a:rPr lang="en-US" b="1" i="1" dirty="0"/>
              <a:t>x</a:t>
            </a:r>
            <a:r>
              <a:rPr lang="en-US" b="1" i="1" dirty="0">
                <a:solidFill>
                  <a:srgbClr val="CC0000"/>
                </a:solidFill>
              </a:rPr>
              <a:t> </a:t>
            </a:r>
            <a:r>
              <a:rPr lang="ru-RU" b="1" i="1" dirty="0"/>
              <a:t>-</a:t>
            </a:r>
            <a:r>
              <a:rPr lang="en-US" b="1" i="1" dirty="0">
                <a:solidFill>
                  <a:srgbClr val="CC0000"/>
                </a:solidFill>
              </a:rPr>
              <a:t> </a:t>
            </a:r>
            <a:r>
              <a:rPr lang="ru-RU" b="1" i="1" dirty="0">
                <a:solidFill>
                  <a:srgbClr val="0000FF"/>
                </a:solidFill>
              </a:rPr>
              <a:t>8</a:t>
            </a:r>
            <a:r>
              <a:rPr lang="en-US" b="1" i="1" dirty="0">
                <a:solidFill>
                  <a:srgbClr val="CC0000"/>
                </a:solidFill>
              </a:rPr>
              <a:t> </a:t>
            </a:r>
            <a:r>
              <a:rPr lang="en-US" b="1" i="1" dirty="0"/>
              <a:t>= 0</a:t>
            </a:r>
            <a:r>
              <a:rPr lang="en-US" dirty="0"/>
              <a:t>,</a:t>
            </a:r>
            <a:endParaRPr lang="ru-RU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sz="1400" i="1" dirty="0"/>
          </a:p>
          <a:p>
            <a:pPr>
              <a:lnSpc>
                <a:spcPct val="60000"/>
              </a:lnSpc>
              <a:buFontTx/>
              <a:buNone/>
            </a:pPr>
            <a:r>
              <a:rPr lang="ru-RU" sz="2800" i="1" dirty="0">
                <a:solidFill>
                  <a:srgbClr val="CC0000"/>
                </a:solidFill>
              </a:rPr>
              <a:t>	</a:t>
            </a:r>
            <a:r>
              <a:rPr lang="ru-RU" sz="2800" i="1" dirty="0">
                <a:solidFill>
                  <a:schemeClr val="tx1"/>
                </a:solidFill>
              </a:rPr>
              <a:t> старший	   	    второй 	      свободный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ru-RU" sz="2800" i="1" dirty="0">
                <a:solidFill>
                  <a:schemeClr val="tx1"/>
                </a:solidFill>
              </a:rPr>
              <a:t> коэффициент	коэффициент	член</a:t>
            </a:r>
          </a:p>
          <a:p>
            <a:pPr>
              <a:lnSpc>
                <a:spcPct val="60000"/>
              </a:lnSpc>
              <a:buFontTx/>
              <a:buNone/>
            </a:pPr>
            <a:endParaRPr lang="en-US" sz="2800" i="1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sz="1200" dirty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2411413" y="3068638"/>
            <a:ext cx="11525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4572000" y="30686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5435600" y="3068638"/>
            <a:ext cx="11509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5435600" y="4797425"/>
            <a:ext cx="11509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643438" y="47974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2339975" y="4797425"/>
            <a:ext cx="11525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72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450" y="381000"/>
            <a:ext cx="8353163" cy="16078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Неполное  квадратное уравнение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440" y="2132820"/>
            <a:ext cx="8065120" cy="446462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	 Квадратное уравнение, в котором хотя бы один из коэффициентов </a:t>
            </a:r>
            <a:r>
              <a:rPr lang="en-US" sz="2800" b="1" i="1" dirty="0">
                <a:solidFill>
                  <a:srgbClr val="CC0000"/>
                </a:solidFill>
              </a:rPr>
              <a:t>b</a:t>
            </a:r>
            <a:r>
              <a:rPr lang="en-US" sz="2800" dirty="0"/>
              <a:t> </a:t>
            </a:r>
            <a:r>
              <a:rPr lang="ru-RU" sz="2800" dirty="0"/>
              <a:t>или </a:t>
            </a:r>
            <a:r>
              <a:rPr lang="ru-RU" sz="2800" b="1" i="1" dirty="0">
                <a:solidFill>
                  <a:srgbClr val="CC0000"/>
                </a:solidFill>
              </a:rPr>
              <a:t>с</a:t>
            </a:r>
            <a:r>
              <a:rPr lang="ru-RU" sz="2800" dirty="0"/>
              <a:t> равен нулю, называется </a:t>
            </a:r>
            <a:r>
              <a:rPr lang="ru-RU" sz="2800" b="1" i="1" dirty="0">
                <a:solidFill>
                  <a:srgbClr val="CC0000"/>
                </a:solidFill>
              </a:rPr>
              <a:t>неполным</a:t>
            </a:r>
            <a:r>
              <a:rPr lang="ru-RU" sz="2800" dirty="0"/>
              <a:t>. </a:t>
            </a:r>
          </a:p>
          <a:p>
            <a:pPr algn="ctr">
              <a:buFontTx/>
              <a:buNone/>
            </a:pPr>
            <a:endParaRPr lang="ru-RU" sz="2800" dirty="0"/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-11х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 0;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5х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+ 13х = 0;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-24х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+1 = 0.</a:t>
            </a:r>
          </a:p>
        </p:txBody>
      </p:sp>
    </p:spTree>
    <p:extLst>
      <p:ext uri="{BB962C8B-B14F-4D97-AF65-F5344CB8AC3E}">
        <p14:creationId xmlns:p14="http://schemas.microsoft.com/office/powerpoint/2010/main" xmlns="" val="26452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4" y="188550"/>
            <a:ext cx="8851325" cy="14402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Виды неполных квадратных уравнений и их корни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135" y="1916790"/>
            <a:ext cx="8641200" cy="4834873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ru-RU" sz="2800" b="1" i="1" dirty="0"/>
              <a:t> 		    </a:t>
            </a:r>
            <a:r>
              <a:rPr lang="ru-RU" sz="2800" b="1" i="1" dirty="0">
                <a:solidFill>
                  <a:srgbClr val="CC0000"/>
                </a:solidFill>
              </a:rPr>
              <a:t>ах</a:t>
            </a:r>
            <a:r>
              <a:rPr lang="ru-RU" sz="2800" b="1" i="1" baseline="30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en-US" sz="2800" b="1" i="1" dirty="0">
                <a:solidFill>
                  <a:srgbClr val="CC0000"/>
                </a:solidFill>
              </a:rPr>
              <a:t>+ c = 0</a:t>
            </a:r>
            <a:r>
              <a:rPr lang="en-US" sz="2800" dirty="0"/>
              <a:t>,</a:t>
            </a:r>
            <a:r>
              <a:rPr lang="ru-RU" sz="2800" dirty="0"/>
              <a:t> где </a:t>
            </a:r>
            <a:r>
              <a:rPr lang="ru-RU" sz="2800" b="1" i="1" dirty="0">
                <a:solidFill>
                  <a:srgbClr val="CC0000"/>
                </a:solidFill>
              </a:rPr>
              <a:t>с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≠ 0</a:t>
            </a:r>
            <a:r>
              <a:rPr lang="ru-RU" sz="2800" dirty="0">
                <a:cs typeface="Times New Roman" pitchFamily="18" charset="0"/>
              </a:rPr>
              <a:t>.</a:t>
            </a:r>
          </a:p>
          <a:p>
            <a:pPr marL="609600" indent="-609600">
              <a:buNone/>
            </a:pPr>
            <a:r>
              <a:rPr lang="ru-RU" sz="2800" dirty="0">
                <a:cs typeface="Times New Roman" pitchFamily="18" charset="0"/>
              </a:rPr>
              <a:t>		</a:t>
            </a:r>
            <a:r>
              <a:rPr lang="ru-RU" sz="2800" dirty="0" smtClean="0">
                <a:cs typeface="Times New Roman" pitchFamily="18" charset="0"/>
              </a:rPr>
              <a:t>Тогда</a:t>
            </a:r>
            <a:endParaRPr lang="ru-RU" sz="28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ru-RU" sz="20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 smtClean="0">
                <a:cs typeface="Times New Roman" pitchFamily="18" charset="0"/>
              </a:rPr>
              <a:t>    Если              ,</a:t>
            </a:r>
            <a:r>
              <a:rPr lang="ru-RU" sz="2800" dirty="0">
                <a:cs typeface="Times New Roman" pitchFamily="18" charset="0"/>
              </a:rPr>
              <a:t>то корни				  </a:t>
            </a:r>
          </a:p>
          <a:p>
            <a:pPr marL="609600" indent="-609600">
              <a:buFontTx/>
              <a:buNone/>
            </a:pPr>
            <a:endParaRPr lang="ru-RU" sz="28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>
                <a:cs typeface="Times New Roman" pitchFamily="18" charset="0"/>
              </a:rPr>
              <a:t>					</a:t>
            </a:r>
          </a:p>
          <a:p>
            <a:pPr marL="609600" indent="-609600">
              <a:buFontTx/>
              <a:buNone/>
            </a:pPr>
            <a:endParaRPr lang="ru-RU" sz="14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>
                <a:cs typeface="Times New Roman" pitchFamily="18" charset="0"/>
              </a:rPr>
              <a:t>   а)</a:t>
            </a:r>
          </a:p>
          <a:p>
            <a:pPr marL="609600" indent="-609600">
              <a:buFontTx/>
              <a:buNone/>
            </a:pPr>
            <a:endParaRPr lang="ru-RU" sz="14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>
                <a:cs typeface="Times New Roman" pitchFamily="18" charset="0"/>
              </a:rPr>
              <a:t>   б)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-х</a:t>
            </a:r>
            <a:r>
              <a:rPr lang="ru-RU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-4 = 0	  х</a:t>
            </a:r>
            <a:r>
              <a:rPr lang="ru-RU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= -4	нет корней.</a:t>
            </a:r>
          </a:p>
        </p:txBody>
      </p:sp>
      <p:graphicFrame>
        <p:nvGraphicFramePr>
          <p:cNvPr id="33796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199659"/>
              </p:ext>
            </p:extLst>
          </p:nvPr>
        </p:nvGraphicFramePr>
        <p:xfrm>
          <a:off x="2699740" y="2420860"/>
          <a:ext cx="1244600" cy="825500"/>
        </p:xfrm>
        <a:graphic>
          <a:graphicData uri="http://schemas.openxmlformats.org/presentationml/2006/ole">
            <p:oleObj spid="_x0000_s2210" name="Формула" r:id="rId3" imgW="1652760" imgH="1091520" progId="Equation.3">
              <p:embed/>
            </p:oleObj>
          </a:graphicData>
        </a:graphic>
      </p:graphicFrame>
      <p:graphicFrame>
        <p:nvGraphicFramePr>
          <p:cNvPr id="33798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1504005362"/>
              </p:ext>
            </p:extLst>
          </p:nvPr>
        </p:nvGraphicFramePr>
        <p:xfrm>
          <a:off x="1888981" y="3356990"/>
          <a:ext cx="970650" cy="756170"/>
        </p:xfrm>
        <a:graphic>
          <a:graphicData uri="http://schemas.openxmlformats.org/presentationml/2006/ole">
            <p:oleObj spid="_x0000_s2211" name="Формула" r:id="rId4" imgW="1042560" imgH="1091520" progId="Equation.3">
              <p:embed/>
            </p:oleObj>
          </a:graphicData>
        </a:graphic>
      </p:graphicFrame>
      <p:graphicFrame>
        <p:nvGraphicFramePr>
          <p:cNvPr id="3380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75220875"/>
              </p:ext>
            </p:extLst>
          </p:nvPr>
        </p:nvGraphicFramePr>
        <p:xfrm>
          <a:off x="827480" y="4340225"/>
          <a:ext cx="3124200" cy="876300"/>
        </p:xfrm>
        <a:graphic>
          <a:graphicData uri="http://schemas.openxmlformats.org/presentationml/2006/ole">
            <p:oleObj spid="_x0000_s2212" name="Формула" r:id="rId5" imgW="4156920" imgH="1154880" progId="Equation.3">
              <p:embed/>
            </p:oleObj>
          </a:graphicData>
        </a:graphic>
      </p:graphicFrame>
      <p:graphicFrame>
        <p:nvGraphicFramePr>
          <p:cNvPr id="3380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6790089"/>
              </p:ext>
            </p:extLst>
          </p:nvPr>
        </p:nvGraphicFramePr>
        <p:xfrm>
          <a:off x="1275590" y="5302250"/>
          <a:ext cx="7102475" cy="658812"/>
        </p:xfrm>
        <a:graphic>
          <a:graphicData uri="http://schemas.openxmlformats.org/presentationml/2006/ole">
            <p:oleObj spid="_x0000_s2213" name="Формула" r:id="rId6" imgW="11873520" imgH="1091520" progId="Equation.3">
              <p:embed/>
            </p:oleObj>
          </a:graphicData>
        </a:graphic>
      </p:graphicFrame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6300788" y="3933825"/>
            <a:ext cx="1944687" cy="5746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2879127" y="5589300"/>
            <a:ext cx="358775" cy="144462"/>
          </a:xfrm>
          <a:prstGeom prst="leftRightArrow">
            <a:avLst>
              <a:gd name="adj1" fmla="val 50000"/>
              <a:gd name="adj2" fmla="val 4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4283960" y="5589300"/>
            <a:ext cx="358775" cy="144462"/>
          </a:xfrm>
          <a:prstGeom prst="leftRightArrow">
            <a:avLst>
              <a:gd name="adj1" fmla="val 50000"/>
              <a:gd name="adj2" fmla="val 4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8" name="AutoShape 16"/>
          <p:cNvSpPr>
            <a:spLocks noChangeArrowheads="1"/>
          </p:cNvSpPr>
          <p:nvPr/>
        </p:nvSpPr>
        <p:spPr bwMode="auto">
          <a:xfrm>
            <a:off x="5662479" y="5577618"/>
            <a:ext cx="358775" cy="144462"/>
          </a:xfrm>
          <a:prstGeom prst="leftRightArrow">
            <a:avLst>
              <a:gd name="adj1" fmla="val 50000"/>
              <a:gd name="adj2" fmla="val 4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2699740" y="6453420"/>
            <a:ext cx="358775" cy="144463"/>
          </a:xfrm>
          <a:prstGeom prst="leftRightArrow">
            <a:avLst>
              <a:gd name="adj1" fmla="val 50000"/>
              <a:gd name="adj2" fmla="val 4967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10" name="AutoShape 18"/>
          <p:cNvSpPr>
            <a:spLocks noChangeArrowheads="1"/>
          </p:cNvSpPr>
          <p:nvPr/>
        </p:nvSpPr>
        <p:spPr bwMode="auto">
          <a:xfrm>
            <a:off x="4463347" y="6461167"/>
            <a:ext cx="358775" cy="144463"/>
          </a:xfrm>
          <a:prstGeom prst="leftRightArrow">
            <a:avLst>
              <a:gd name="adj1" fmla="val 50000"/>
              <a:gd name="adj2" fmla="val 4967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5544445" y="3043237"/>
            <a:ext cx="2887662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/>
              <a:t>Если             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ru-RU" sz="2800" dirty="0"/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/>
              <a:t>то     корней нет  .</a:t>
            </a:r>
          </a:p>
          <a:p>
            <a:pPr algn="ctr"/>
            <a:endParaRPr lang="ru-RU" dirty="0"/>
          </a:p>
        </p:txBody>
      </p:sp>
      <p:graphicFrame>
        <p:nvGraphicFramePr>
          <p:cNvPr id="33800" name="Object 8"/>
          <p:cNvGraphicFramePr>
            <a:graphicFrameLocks noChangeAspect="1"/>
          </p:cNvGraphicFramePr>
          <p:nvPr/>
        </p:nvGraphicFramePr>
        <p:xfrm>
          <a:off x="7019925" y="2924175"/>
          <a:ext cx="733425" cy="757238"/>
        </p:xfrm>
        <a:graphic>
          <a:graphicData uri="http://schemas.openxmlformats.org/presentationml/2006/ole">
            <p:oleObj spid="_x0000_s2214" name="Формула" r:id="rId7" imgW="1055160" imgH="1091520" progId="Equation.3">
              <p:embed/>
            </p:oleObj>
          </a:graphicData>
        </a:graphic>
      </p:graphicFrame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5148080" y="2924931"/>
            <a:ext cx="0" cy="213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42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  <p:bldP spid="338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964610" cy="167981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Виды неполных квадратных уравнений и их корни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060810"/>
            <a:ext cx="8820590" cy="455714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 2.        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CC0000"/>
                </a:solidFill>
              </a:rPr>
              <a:t>ах</a:t>
            </a:r>
            <a:r>
              <a:rPr lang="ru-RU" sz="2800" b="1" i="1" baseline="30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en-US" sz="2800" b="1" i="1" dirty="0">
                <a:solidFill>
                  <a:srgbClr val="CC0000"/>
                </a:solidFill>
              </a:rPr>
              <a:t>+ </a:t>
            </a:r>
            <a:r>
              <a:rPr lang="en-US" sz="2800" b="1" i="1" dirty="0" err="1">
                <a:solidFill>
                  <a:srgbClr val="CC0000"/>
                </a:solidFill>
              </a:rPr>
              <a:t>bx</a:t>
            </a:r>
            <a:r>
              <a:rPr lang="en-US" sz="2800" b="1" i="1" dirty="0">
                <a:solidFill>
                  <a:srgbClr val="CC0000"/>
                </a:solidFill>
              </a:rPr>
              <a:t> = 0</a:t>
            </a:r>
            <a:r>
              <a:rPr lang="en-US" sz="2800" dirty="0"/>
              <a:t>,</a:t>
            </a:r>
            <a:r>
              <a:rPr lang="ru-RU" sz="2800" dirty="0"/>
              <a:t> где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b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≠ 0</a:t>
            </a:r>
            <a:r>
              <a:rPr lang="ru-RU" sz="2800" dirty="0" smtClean="0">
                <a:cs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endParaRPr lang="ru-RU" sz="28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>
                <a:cs typeface="Times New Roman" pitchFamily="18" charset="0"/>
              </a:rPr>
              <a:t>	Тогда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x ∙ (ax +b) = 0</a:t>
            </a:r>
            <a:r>
              <a:rPr lang="en-US" sz="2800" dirty="0">
                <a:cs typeface="Times New Roman" pitchFamily="18" charset="0"/>
              </a:rPr>
              <a:t>.</a:t>
            </a:r>
            <a:r>
              <a:rPr lang="ru-RU" sz="2800" dirty="0">
                <a:cs typeface="Times New Roman" pitchFamily="18" charset="0"/>
              </a:rPr>
              <a:t>  Корни: </a:t>
            </a:r>
            <a:r>
              <a:rPr lang="ru-RU" sz="2800" dirty="0" smtClean="0"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CC0000"/>
                </a:solidFill>
                <a:cs typeface="Times New Roman" pitchFamily="18" charset="0"/>
              </a:rPr>
              <a:t>х</a:t>
            </a:r>
            <a:r>
              <a:rPr lang="ru-RU" sz="2800" b="1" i="1" baseline="-25000" dirty="0" smtClean="0">
                <a:solidFill>
                  <a:srgbClr val="CC0000"/>
                </a:solidFill>
                <a:cs typeface="Times New Roman" pitchFamily="18" charset="0"/>
              </a:rPr>
              <a:t>1</a:t>
            </a:r>
            <a:r>
              <a:rPr lang="ru-RU" sz="2800" b="1" i="1" dirty="0" smtClean="0">
                <a:solidFill>
                  <a:srgbClr val="CC0000"/>
                </a:solidFill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=0</a:t>
            </a:r>
            <a:r>
              <a:rPr lang="ru-RU" sz="2800" dirty="0">
                <a:cs typeface="Times New Roman" pitchFamily="18" charset="0"/>
              </a:rPr>
              <a:t> и </a:t>
            </a:r>
            <a:r>
              <a:rPr lang="ru-RU" sz="2800" b="1" i="1" dirty="0" smtClean="0">
                <a:solidFill>
                  <a:srgbClr val="CC0000"/>
                </a:solidFill>
                <a:cs typeface="Times New Roman" pitchFamily="18" charset="0"/>
              </a:rPr>
              <a:t>х</a:t>
            </a:r>
            <a:r>
              <a:rPr lang="ru-RU" sz="2800" b="1" i="1" baseline="-25000" dirty="0" smtClean="0">
                <a:solidFill>
                  <a:srgbClr val="CC0000"/>
                </a:solidFill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C0000"/>
                </a:solidFill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=      </a:t>
            </a:r>
            <a:r>
              <a:rPr lang="ru-RU" sz="2800" dirty="0">
                <a:cs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endParaRPr lang="ru-RU" sz="28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800" dirty="0">
                <a:cs typeface="Times New Roman" pitchFamily="18" charset="0"/>
              </a:rPr>
              <a:t>	а)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2х</a:t>
            </a:r>
            <a:r>
              <a:rPr lang="ru-RU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+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7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x = 0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		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x ∙ (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x +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7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) = 0</a:t>
            </a:r>
            <a:endParaRPr lang="ru-RU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			х = 0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  </a:t>
            </a:r>
            <a:r>
              <a:rPr lang="ru-RU" sz="2400" dirty="0">
                <a:cs typeface="Times New Roman" pitchFamily="18" charset="0"/>
              </a:rPr>
              <a:t>или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2х + 7 = 0</a:t>
            </a:r>
            <a:r>
              <a:rPr lang="ru-RU" sz="2400" dirty="0">
                <a:cs typeface="Times New Roman" pitchFamily="18" charset="0"/>
              </a:rPr>
              <a:t>, т.е.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х =      </a:t>
            </a:r>
            <a:r>
              <a:rPr lang="ru-RU" sz="2400" dirty="0"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400" dirty="0">
                <a:cs typeface="Times New Roman" pitchFamily="18" charset="0"/>
              </a:rPr>
              <a:t>	    Ответ: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ru-RU" sz="2400" dirty="0">
                <a:cs typeface="Times New Roman" pitchFamily="18" charset="0"/>
              </a:rPr>
              <a:t> и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-3,5</a:t>
            </a:r>
            <a:r>
              <a:rPr lang="ru-RU" sz="2400" dirty="0">
                <a:cs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endParaRPr lang="ru-RU" sz="800" dirty="0"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ru-RU" sz="2400" dirty="0">
                <a:cs typeface="Times New Roman" pitchFamily="18" charset="0"/>
              </a:rPr>
              <a:t>	б)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-х</a:t>
            </a:r>
            <a:r>
              <a:rPr lang="ru-RU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+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5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x = 0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     -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x ∙ (x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- 5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) = 0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      х = 0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  </a:t>
            </a:r>
            <a:r>
              <a:rPr lang="ru-RU" sz="2400" dirty="0">
                <a:cs typeface="Times New Roman" pitchFamily="18" charset="0"/>
              </a:rPr>
              <a:t>или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х </a:t>
            </a:r>
            <a:r>
              <a:rPr 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=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5</a:t>
            </a:r>
            <a:r>
              <a:rPr lang="ru-RU" sz="2400" dirty="0">
                <a:cs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r>
              <a:rPr lang="ru-RU" sz="2400" dirty="0">
                <a:cs typeface="Times New Roman" pitchFamily="18" charset="0"/>
              </a:rPr>
              <a:t>		Ответ: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ru-RU" sz="2400" dirty="0">
                <a:cs typeface="Times New Roman" pitchFamily="18" charset="0"/>
              </a:rPr>
              <a:t> и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5</a:t>
            </a:r>
            <a:r>
              <a:rPr lang="ru-RU" sz="2400" dirty="0">
                <a:cs typeface="Times New Roman" pitchFamily="18" charset="0"/>
              </a:rPr>
              <a:t>. </a:t>
            </a: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21351568"/>
              </p:ext>
            </p:extLst>
          </p:nvPr>
        </p:nvGraphicFramePr>
        <p:xfrm>
          <a:off x="8013435" y="2708899"/>
          <a:ext cx="508724" cy="862401"/>
        </p:xfrm>
        <a:graphic>
          <a:graphicData uri="http://schemas.openxmlformats.org/presentationml/2006/ole">
            <p:oleObj spid="_x0000_s3138" name="Формула" r:id="rId3" imgW="660960" imgH="1091520" progId="Equation.3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5879035" y="2636890"/>
            <a:ext cx="2914448" cy="1006421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23" name="Object 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685419357"/>
              </p:ext>
            </p:extLst>
          </p:nvPr>
        </p:nvGraphicFramePr>
        <p:xfrm>
          <a:off x="6444260" y="4653170"/>
          <a:ext cx="409575" cy="649287"/>
        </p:xfrm>
        <a:graphic>
          <a:graphicData uri="http://schemas.openxmlformats.org/presentationml/2006/ole">
            <p:oleObj spid="_x0000_s3139" name="Формула" r:id="rId4" imgW="686520" imgH="1091520" progId="Equation.3">
              <p:embed/>
            </p:oleObj>
          </a:graphicData>
        </a:graphic>
      </p:graphicFrame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70675" y="4321017"/>
            <a:ext cx="647700" cy="144462"/>
          </a:xfrm>
          <a:prstGeom prst="leftRightArrow">
            <a:avLst>
              <a:gd name="adj1" fmla="val 50000"/>
              <a:gd name="adj2" fmla="val 8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7109055" y="4252172"/>
            <a:ext cx="647700" cy="144462"/>
          </a:xfrm>
          <a:prstGeom prst="leftRightArrow">
            <a:avLst>
              <a:gd name="adj1" fmla="val 50000"/>
              <a:gd name="adj2" fmla="val 8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2966608" y="5733098"/>
            <a:ext cx="287338" cy="144463"/>
          </a:xfrm>
          <a:prstGeom prst="leftRightArrow">
            <a:avLst>
              <a:gd name="adj1" fmla="val 50000"/>
              <a:gd name="adj2" fmla="val 3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5618453" y="5805330"/>
            <a:ext cx="287338" cy="144463"/>
          </a:xfrm>
          <a:prstGeom prst="leftRightArrow">
            <a:avLst>
              <a:gd name="adj1" fmla="val 50000"/>
              <a:gd name="adj2" fmla="val 3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990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332570"/>
            <a:ext cx="8785220" cy="14402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Виды неполных квадратных уравнений и их корни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3074" y="2348850"/>
            <a:ext cx="8275505" cy="3733800"/>
          </a:xfrm>
          <a:prstGeom prst="rect">
            <a:avLst/>
          </a:prstGeo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2800" dirty="0"/>
              <a:t>3.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ru-RU" sz="2800" dirty="0"/>
              <a:t> 			</a:t>
            </a:r>
            <a:r>
              <a:rPr lang="ru-RU" dirty="0"/>
              <a:t>	 </a:t>
            </a:r>
            <a:r>
              <a:rPr lang="ru-RU" b="1" i="1" dirty="0">
                <a:solidFill>
                  <a:srgbClr val="CC0000"/>
                </a:solidFill>
              </a:rPr>
              <a:t>ах</a:t>
            </a:r>
            <a:r>
              <a:rPr lang="ru-RU" b="1" i="1" baseline="30000" dirty="0">
                <a:solidFill>
                  <a:srgbClr val="CC0000"/>
                </a:solidFill>
              </a:rPr>
              <a:t>2</a:t>
            </a:r>
            <a:r>
              <a:rPr lang="ru-RU" b="1" i="1" dirty="0">
                <a:solidFill>
                  <a:srgbClr val="CC0000"/>
                </a:solidFill>
              </a:rPr>
              <a:t> = 0</a:t>
            </a:r>
          </a:p>
          <a:p>
            <a:pPr marL="609600" indent="-609600" algn="ctr">
              <a:buFontTx/>
              <a:buNone/>
            </a:pPr>
            <a:r>
              <a:rPr lang="ru-RU" sz="2800" dirty="0"/>
              <a:t>Имеем единственный  корень  </a:t>
            </a:r>
            <a:r>
              <a:rPr lang="ru-RU" sz="2800" b="1" i="1" dirty="0">
                <a:solidFill>
                  <a:srgbClr val="CC0000"/>
                </a:solidFill>
              </a:rPr>
              <a:t> х = 0   </a:t>
            </a:r>
            <a:r>
              <a:rPr lang="ru-RU" sz="2800" dirty="0"/>
              <a:t>.</a:t>
            </a:r>
          </a:p>
          <a:p>
            <a:pPr marL="609600" indent="-609600" algn="ctr">
              <a:buFontTx/>
              <a:buNone/>
            </a:pPr>
            <a:endParaRPr lang="ru-RU" sz="2800" dirty="0" smtClean="0"/>
          </a:p>
          <a:p>
            <a:pPr marL="609600" indent="-609600" algn="ctr">
              <a:buFontTx/>
              <a:buNone/>
            </a:pPr>
            <a:r>
              <a:rPr lang="ru-RU" sz="2800" b="1" i="1" dirty="0" smtClean="0">
                <a:solidFill>
                  <a:srgbClr val="0000FF"/>
                </a:solidFill>
              </a:rPr>
              <a:t>	128х</a:t>
            </a:r>
            <a:r>
              <a:rPr lang="ru-RU" sz="2800" b="1" i="1" baseline="30000" dirty="0" smtClean="0">
                <a:solidFill>
                  <a:srgbClr val="0000FF"/>
                </a:solidFill>
              </a:rPr>
              <a:t>2</a:t>
            </a:r>
            <a:r>
              <a:rPr lang="ru-RU" sz="2800" b="1" i="1" dirty="0" smtClean="0">
                <a:solidFill>
                  <a:srgbClr val="0000FF"/>
                </a:solidFill>
              </a:rPr>
              <a:t> = 0         х</a:t>
            </a:r>
            <a:r>
              <a:rPr lang="ru-RU" sz="2800" b="1" i="1" baseline="30000" dirty="0" smtClean="0">
                <a:solidFill>
                  <a:srgbClr val="0000FF"/>
                </a:solidFill>
              </a:rPr>
              <a:t>2</a:t>
            </a:r>
            <a:r>
              <a:rPr lang="ru-RU" sz="2800" b="1" i="1" dirty="0" smtClean="0">
                <a:solidFill>
                  <a:srgbClr val="0000FF"/>
                </a:solidFill>
              </a:rPr>
              <a:t> = 0    	   х = 0</a:t>
            </a:r>
            <a:r>
              <a:rPr lang="ru-RU" sz="2800" dirty="0" smtClean="0"/>
              <a:t>.	</a:t>
            </a:r>
            <a:endParaRPr lang="ru-RU" sz="2800" b="1" i="1" dirty="0" smtClean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	     -3,8х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 0         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 0	        х = 0</a:t>
            </a:r>
            <a:r>
              <a:rPr lang="ru-RU" sz="2800" dirty="0"/>
              <a:t>.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446174" y="2852920"/>
            <a:ext cx="1151928" cy="57385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3851275" y="4207010"/>
            <a:ext cx="431800" cy="144463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5651500" y="4164124"/>
            <a:ext cx="431800" cy="144463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3645705" y="4725180"/>
            <a:ext cx="431800" cy="144462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5867400" y="4725180"/>
            <a:ext cx="431800" cy="144462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5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420" y="332570"/>
            <a:ext cx="835316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Метод выделения полного квадрата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410" y="2132820"/>
            <a:ext cx="8137130" cy="44132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400" dirty="0"/>
              <a:t>	</a:t>
            </a:r>
            <a:r>
              <a:rPr lang="ru-RU" sz="2400" dirty="0">
                <a:solidFill>
                  <a:srgbClr val="00B050"/>
                </a:solidFill>
              </a:rPr>
              <a:t>Решить уравнение</a:t>
            </a:r>
            <a:r>
              <a:rPr lang="ru-RU" sz="2400" dirty="0"/>
              <a:t>	   </a:t>
            </a:r>
            <a:r>
              <a:rPr lang="ru-RU" sz="2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х</a:t>
            </a:r>
            <a:r>
              <a:rPr lang="ru-RU" sz="2400" b="1" i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+ 14</a:t>
            </a:r>
            <a:r>
              <a:rPr lang="en-US" sz="2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x + </a:t>
            </a:r>
            <a:r>
              <a:rPr lang="ru-RU" sz="2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24</a:t>
            </a:r>
            <a:r>
              <a:rPr lang="en-US" sz="2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= 0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0000"/>
                </a:solidFill>
              </a:rPr>
              <a:t>	Решение.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+ 14</a:t>
            </a:r>
            <a:r>
              <a:rPr lang="en-US" sz="2400" b="1" i="1" dirty="0">
                <a:solidFill>
                  <a:srgbClr val="0000FF"/>
                </a:solidFill>
              </a:rPr>
              <a:t>x + </a:t>
            </a:r>
            <a:r>
              <a:rPr lang="ru-RU" sz="2400" b="1" i="1" dirty="0">
                <a:solidFill>
                  <a:srgbClr val="0000FF"/>
                </a:solidFill>
              </a:rPr>
              <a:t>24 = (х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+ 14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+ 49) – 49 </a:t>
            </a:r>
            <a:r>
              <a:rPr lang="en-US" sz="2400" b="1" i="1" dirty="0">
                <a:solidFill>
                  <a:srgbClr val="0000FF"/>
                </a:solidFill>
              </a:rPr>
              <a:t>+ </a:t>
            </a:r>
            <a:r>
              <a:rPr lang="ru-RU" sz="2400" b="1" i="1" dirty="0">
                <a:solidFill>
                  <a:srgbClr val="0000FF"/>
                </a:solidFill>
              </a:rPr>
              <a:t>24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= 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 = (х + 7)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– 25</a:t>
            </a:r>
            <a:r>
              <a:rPr lang="ru-RU" sz="2400" dirty="0"/>
              <a:t>.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(х + 7)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– 25 = 0</a:t>
            </a:r>
            <a:r>
              <a:rPr lang="ru-RU" sz="2400" dirty="0"/>
              <a:t>,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(х + 7)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= 25</a:t>
            </a:r>
            <a:r>
              <a:rPr lang="ru-RU" sz="2400" dirty="0"/>
              <a:t>.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х + 7 = -5</a:t>
            </a:r>
            <a:r>
              <a:rPr lang="ru-RU" sz="2400" dirty="0"/>
              <a:t> или </a:t>
            </a:r>
            <a:r>
              <a:rPr lang="ru-RU" sz="2400" b="1" i="1" dirty="0">
                <a:solidFill>
                  <a:srgbClr val="0000FF"/>
                </a:solidFill>
              </a:rPr>
              <a:t>х + 7 = 5</a:t>
            </a:r>
            <a:r>
              <a:rPr lang="ru-RU" sz="2400" dirty="0"/>
              <a:t>.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-25000" dirty="0">
                <a:solidFill>
                  <a:srgbClr val="0000FF"/>
                </a:solidFill>
              </a:rPr>
              <a:t>1</a:t>
            </a:r>
            <a:r>
              <a:rPr lang="ru-RU" sz="2400" b="1" i="1" dirty="0">
                <a:solidFill>
                  <a:srgbClr val="0000FF"/>
                </a:solidFill>
              </a:rPr>
              <a:t> = -12;	х</a:t>
            </a:r>
            <a:r>
              <a:rPr lang="ru-RU" sz="2400" b="1" i="1" baseline="-25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= -2</a:t>
            </a:r>
            <a:r>
              <a:rPr lang="ru-RU" sz="2400" dirty="0"/>
              <a:t>.</a:t>
            </a:r>
          </a:p>
          <a:p>
            <a:pPr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	</a:t>
            </a:r>
            <a:r>
              <a:rPr lang="ru-RU" sz="2400" dirty="0">
                <a:solidFill>
                  <a:srgbClr val="FF0000"/>
                </a:solidFill>
              </a:rPr>
              <a:t>Ответ:</a:t>
            </a:r>
            <a:r>
              <a:rPr lang="ru-RU" sz="2400" b="1" i="1" dirty="0">
                <a:solidFill>
                  <a:srgbClr val="FF0000"/>
                </a:solidFill>
              </a:rPr>
              <a:t>   </a:t>
            </a:r>
            <a:r>
              <a:rPr lang="ru-RU" sz="2400" b="1" i="1" dirty="0">
                <a:solidFill>
                  <a:srgbClr val="0000FF"/>
                </a:solidFill>
              </a:rPr>
              <a:t>-12;  -2</a:t>
            </a:r>
            <a:r>
              <a:rPr lang="ru-RU" sz="2400" dirty="0"/>
              <a:t>.</a:t>
            </a:r>
            <a:endParaRPr lang="en-US" sz="2400" dirty="0"/>
          </a:p>
          <a:p>
            <a:pPr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882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381000"/>
            <a:ext cx="8507410" cy="153579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Формула корней квадратного уравнения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410" y="2492870"/>
            <a:ext cx="8497180" cy="387883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000" dirty="0" smtClean="0"/>
              <a:t>Корни </a:t>
            </a:r>
            <a:r>
              <a:rPr lang="ru-RU" sz="3000" dirty="0"/>
              <a:t>квадратного уравнения </a:t>
            </a:r>
            <a:r>
              <a:rPr lang="ru-RU" sz="3000" b="1" i="1" dirty="0">
                <a:solidFill>
                  <a:srgbClr val="CC0000"/>
                </a:solidFill>
              </a:rPr>
              <a:t>ах</a:t>
            </a:r>
            <a:r>
              <a:rPr lang="ru-RU" sz="3000" b="1" i="1" baseline="30000" dirty="0">
                <a:solidFill>
                  <a:srgbClr val="CC0000"/>
                </a:solidFill>
              </a:rPr>
              <a:t>2</a:t>
            </a:r>
            <a:r>
              <a:rPr lang="ru-RU" sz="3000" b="1" i="1" dirty="0">
                <a:solidFill>
                  <a:srgbClr val="CC0000"/>
                </a:solidFill>
              </a:rPr>
              <a:t> + </a:t>
            </a:r>
            <a:r>
              <a:rPr lang="en-US" sz="3000" b="1" i="1" dirty="0" err="1">
                <a:solidFill>
                  <a:srgbClr val="CC0000"/>
                </a:solidFill>
              </a:rPr>
              <a:t>bx</a:t>
            </a:r>
            <a:r>
              <a:rPr lang="en-US" sz="3000" b="1" i="1" dirty="0">
                <a:solidFill>
                  <a:srgbClr val="CC0000"/>
                </a:solidFill>
              </a:rPr>
              <a:t> + c = 0</a:t>
            </a:r>
            <a:endParaRPr lang="ru-RU" sz="3000" b="1" i="1" dirty="0">
              <a:solidFill>
                <a:srgbClr val="CC0000"/>
              </a:solidFill>
            </a:endParaRPr>
          </a:p>
          <a:p>
            <a:pPr algn="ctr">
              <a:buFontTx/>
              <a:buNone/>
            </a:pPr>
            <a:r>
              <a:rPr lang="ru-RU" sz="3000" b="1" i="1" dirty="0">
                <a:solidFill>
                  <a:srgbClr val="CC0000"/>
                </a:solidFill>
              </a:rPr>
              <a:t>	 </a:t>
            </a:r>
            <a:r>
              <a:rPr lang="ru-RU" sz="3000" dirty="0"/>
              <a:t>можно найти по формуле</a:t>
            </a:r>
            <a:r>
              <a:rPr lang="ru-RU" sz="3000" b="1" i="1" dirty="0">
                <a:solidFill>
                  <a:srgbClr val="CC0000"/>
                </a:solidFill>
              </a:rPr>
              <a:t> </a:t>
            </a:r>
          </a:p>
          <a:p>
            <a:pPr algn="ctr">
              <a:buFontTx/>
              <a:buNone/>
            </a:pPr>
            <a:endParaRPr lang="ru-RU" sz="3000" b="1" i="1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ru-RU" sz="3000" b="1" i="1" dirty="0">
                <a:solidFill>
                  <a:srgbClr val="CC0000"/>
                </a:solidFill>
              </a:rPr>
              <a:t>					</a:t>
            </a:r>
            <a:r>
              <a:rPr lang="ru-RU" sz="3000" dirty="0"/>
              <a:t>, где</a:t>
            </a:r>
            <a:r>
              <a:rPr lang="ru-RU" sz="3000" b="1" i="1" dirty="0">
                <a:solidFill>
                  <a:srgbClr val="CC0000"/>
                </a:solidFill>
              </a:rPr>
              <a:t> </a:t>
            </a:r>
            <a:r>
              <a:rPr lang="en-US" sz="3000" b="1" i="1" dirty="0">
                <a:solidFill>
                  <a:srgbClr val="CC0000"/>
                </a:solidFill>
              </a:rPr>
              <a:t>D = b</a:t>
            </a:r>
            <a:r>
              <a:rPr lang="en-US" sz="3000" b="1" i="1" baseline="30000" dirty="0">
                <a:solidFill>
                  <a:srgbClr val="CC0000"/>
                </a:solidFill>
              </a:rPr>
              <a:t>2</a:t>
            </a:r>
            <a:r>
              <a:rPr lang="en-US" sz="3000" b="1" i="1" dirty="0">
                <a:solidFill>
                  <a:srgbClr val="CC0000"/>
                </a:solidFill>
              </a:rPr>
              <a:t> – 4ac </a:t>
            </a:r>
            <a:r>
              <a:rPr lang="en-US" sz="3000" dirty="0"/>
              <a:t> </a:t>
            </a:r>
            <a:r>
              <a:rPr lang="ru-RU" sz="3000" dirty="0"/>
              <a:t>-</a:t>
            </a:r>
          </a:p>
          <a:p>
            <a:pPr>
              <a:buFontTx/>
              <a:buNone/>
            </a:pPr>
            <a:r>
              <a:rPr lang="en-US" sz="3000" b="1" i="1" dirty="0">
                <a:solidFill>
                  <a:srgbClr val="CC0000"/>
                </a:solidFill>
              </a:rPr>
              <a:t> </a:t>
            </a:r>
            <a:endParaRPr lang="ru-RU" sz="3000" b="1" i="1" dirty="0">
              <a:solidFill>
                <a:srgbClr val="CC0000"/>
              </a:solidFill>
            </a:endParaRPr>
          </a:p>
          <a:p>
            <a:pPr algn="ctr">
              <a:buFontTx/>
              <a:buNone/>
            </a:pPr>
            <a:r>
              <a:rPr lang="ru-RU" sz="3000" b="1" i="1" dirty="0">
                <a:solidFill>
                  <a:srgbClr val="00B050"/>
                </a:solidFill>
              </a:rPr>
              <a:t>дискриминант</a:t>
            </a:r>
            <a:r>
              <a:rPr lang="ru-RU" sz="3000" b="1" i="1" dirty="0">
                <a:solidFill>
                  <a:srgbClr val="CC0000"/>
                </a:solidFill>
              </a:rPr>
              <a:t> </a:t>
            </a:r>
            <a:r>
              <a:rPr lang="ru-RU" sz="3000" dirty="0"/>
              <a:t>квадратного уравнения.</a:t>
            </a:r>
          </a:p>
          <a:p>
            <a:pPr algn="ctr">
              <a:buFontTx/>
              <a:buNone/>
            </a:pPr>
            <a:endParaRPr lang="ru-RU" sz="2800" dirty="0"/>
          </a:p>
          <a:p>
            <a:pPr algn="ctr">
              <a:buFontTx/>
              <a:buNone/>
            </a:pPr>
            <a:endParaRPr lang="ru-RU" sz="2800" dirty="0"/>
          </a:p>
        </p:txBody>
      </p:sp>
      <p:graphicFrame>
        <p:nvGraphicFramePr>
          <p:cNvPr id="47108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14846662"/>
              </p:ext>
            </p:extLst>
          </p:nvPr>
        </p:nvGraphicFramePr>
        <p:xfrm>
          <a:off x="1619590" y="4221110"/>
          <a:ext cx="2243840" cy="1079630"/>
        </p:xfrm>
        <a:graphic>
          <a:graphicData uri="http://schemas.openxmlformats.org/presentationml/2006/ole">
            <p:oleObj spid="_x0000_s4130" name="Формула" r:id="rId3" imgW="2593440" imgH="11422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9902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420" y="260560"/>
            <a:ext cx="842517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Формула корней квадратного уравнения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5530" y="1916790"/>
            <a:ext cx="8209140" cy="4552577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dirty="0"/>
              <a:t>	Возможны 3 случая:</a:t>
            </a:r>
          </a:p>
          <a:p>
            <a:pPr marL="609600" indent="-609600">
              <a:buFontTx/>
              <a:buNone/>
            </a:pPr>
            <a:r>
              <a:rPr lang="ru-RU" sz="2800" dirty="0"/>
              <a:t>1.</a:t>
            </a:r>
            <a:r>
              <a:rPr lang="ru-RU" sz="2800" b="1" i="1" dirty="0">
                <a:solidFill>
                  <a:srgbClr val="CC0000"/>
                </a:solidFill>
              </a:rPr>
              <a:t>				       </a:t>
            </a:r>
            <a:r>
              <a:rPr lang="en-US" sz="2800" b="1" i="1" dirty="0">
                <a:solidFill>
                  <a:srgbClr val="CC0000"/>
                </a:solidFill>
              </a:rPr>
              <a:t>D &gt; 0</a:t>
            </a:r>
            <a:r>
              <a:rPr lang="en-US" sz="2800" dirty="0"/>
              <a:t>. </a:t>
            </a:r>
            <a:endParaRPr lang="ru-RU" sz="2800" dirty="0"/>
          </a:p>
          <a:p>
            <a:pPr marL="609600" indent="-609600" algn="ctr">
              <a:buFontTx/>
              <a:buNone/>
            </a:pPr>
            <a:r>
              <a:rPr lang="ru-RU" sz="2800" dirty="0"/>
              <a:t>Тогда уравнение имеет </a:t>
            </a:r>
            <a:r>
              <a:rPr lang="ru-RU" sz="2800" b="1" i="1" dirty="0">
                <a:solidFill>
                  <a:srgbClr val="00B050"/>
                </a:solidFill>
              </a:rPr>
              <a:t>2 различных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/>
              <a:t>корня:</a:t>
            </a:r>
            <a:r>
              <a:rPr lang="en-US" sz="2400" dirty="0"/>
              <a:t> </a:t>
            </a:r>
            <a:endParaRPr lang="ru-RU" sz="2400" dirty="0"/>
          </a:p>
          <a:p>
            <a:pPr marL="609600" indent="-609600" algn="ctr">
              <a:buFontTx/>
              <a:buNone/>
            </a:pPr>
            <a:endParaRPr lang="ru-RU" sz="500" dirty="0"/>
          </a:p>
          <a:p>
            <a:pPr marL="609600" indent="-609600">
              <a:buFontTx/>
              <a:buNone/>
            </a:pPr>
            <a:r>
              <a:rPr lang="ru-RU" sz="2400" dirty="0"/>
              <a:t>					,			</a:t>
            </a:r>
            <a:r>
              <a:rPr lang="ru-RU" sz="2400" dirty="0" smtClean="0"/>
              <a:t>    .</a:t>
            </a:r>
            <a:endParaRPr lang="ru-RU" sz="2400" dirty="0"/>
          </a:p>
          <a:p>
            <a:pPr marL="609600" indent="-609600">
              <a:buFontTx/>
              <a:buNone/>
            </a:pPr>
            <a:endParaRPr lang="ru-RU" sz="1200" dirty="0"/>
          </a:p>
          <a:p>
            <a:pPr marL="609600" indent="-609600"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2х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+ 7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-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4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dirty="0"/>
              <a:t>.</a:t>
            </a:r>
          </a:p>
          <a:p>
            <a:pPr marL="609600" indent="-609600" algn="ctr"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a = 2</a:t>
            </a:r>
            <a:r>
              <a:rPr lang="en-US" sz="2400" dirty="0"/>
              <a:t>,</a:t>
            </a:r>
            <a:r>
              <a:rPr lang="en-US" sz="2400" b="1" i="1" dirty="0">
                <a:solidFill>
                  <a:srgbClr val="0000FF"/>
                </a:solidFill>
              </a:rPr>
              <a:t> b = 7</a:t>
            </a:r>
            <a:r>
              <a:rPr lang="en-US" sz="2400" dirty="0"/>
              <a:t>,</a:t>
            </a:r>
            <a:r>
              <a:rPr lang="en-US" sz="2400" b="1" i="1" dirty="0">
                <a:solidFill>
                  <a:srgbClr val="0000FF"/>
                </a:solidFill>
              </a:rPr>
              <a:t> c = -4</a:t>
            </a:r>
            <a:r>
              <a:rPr lang="en-US" sz="2400" dirty="0"/>
              <a:t>.</a:t>
            </a:r>
          </a:p>
          <a:p>
            <a:pPr marL="609600" indent="-609600" algn="ctr"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D = 7</a:t>
            </a:r>
            <a:r>
              <a:rPr lang="en-US" sz="2400" b="1" i="1" baseline="30000" dirty="0">
                <a:solidFill>
                  <a:srgbClr val="0000FF"/>
                </a:solidFill>
              </a:rPr>
              <a:t>2</a:t>
            </a:r>
            <a:r>
              <a:rPr lang="en-US" sz="2400" b="1" i="1" dirty="0">
                <a:solidFill>
                  <a:srgbClr val="0000FF"/>
                </a:solidFill>
              </a:rPr>
              <a:t> – 4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∙ 2 ∙ (-4) = 81 &gt; 0</a:t>
            </a:r>
            <a:r>
              <a:rPr lang="en-US" sz="2400" dirty="0">
                <a:cs typeface="Times New Roman" pitchFamily="18" charset="0"/>
              </a:rPr>
              <a:t>,</a:t>
            </a:r>
          </a:p>
          <a:p>
            <a:pPr marL="609600" indent="-609600">
              <a:buFontTx/>
              <a:buNone/>
            </a:pPr>
            <a:endParaRPr lang="ru-RU" sz="2000" dirty="0">
              <a:solidFill>
                <a:srgbClr val="0000FF"/>
              </a:solidFill>
            </a:endParaRPr>
          </a:p>
          <a:p>
            <a:pPr marL="609600" indent="-609600" algn="ctr">
              <a:buFontTx/>
              <a:buNone/>
            </a:pPr>
            <a:endParaRPr lang="ru-RU" sz="2400" dirty="0"/>
          </a:p>
        </p:txBody>
      </p:sp>
      <p:graphicFrame>
        <p:nvGraphicFramePr>
          <p:cNvPr id="48132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93740032"/>
              </p:ext>
            </p:extLst>
          </p:nvPr>
        </p:nvGraphicFramePr>
        <p:xfrm>
          <a:off x="1691600" y="3501010"/>
          <a:ext cx="1944688" cy="806450"/>
        </p:xfrm>
        <a:graphic>
          <a:graphicData uri="http://schemas.openxmlformats.org/presentationml/2006/ole">
            <p:oleObj spid="_x0000_s5250" name="Формула" r:id="rId3" imgW="2771280" imgH="1142280" progId="Equation.3">
              <p:embed/>
            </p:oleObj>
          </a:graphicData>
        </a:graphic>
      </p:graphicFrame>
      <p:graphicFrame>
        <p:nvGraphicFramePr>
          <p:cNvPr id="48134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4071888407"/>
              </p:ext>
            </p:extLst>
          </p:nvPr>
        </p:nvGraphicFramePr>
        <p:xfrm>
          <a:off x="5220090" y="3501010"/>
          <a:ext cx="1955800" cy="801687"/>
        </p:xfrm>
        <a:graphic>
          <a:graphicData uri="http://schemas.openxmlformats.org/presentationml/2006/ole">
            <p:oleObj spid="_x0000_s5251" name="Формула" r:id="rId4" imgW="2796840" imgH="1142280" progId="Equation.3">
              <p:embed/>
            </p:oleObj>
          </a:graphicData>
        </a:graphic>
      </p:graphicFrame>
      <p:graphicFrame>
        <p:nvGraphicFramePr>
          <p:cNvPr id="4813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24632992"/>
              </p:ext>
            </p:extLst>
          </p:nvPr>
        </p:nvGraphicFramePr>
        <p:xfrm>
          <a:off x="1187530" y="5745163"/>
          <a:ext cx="2713038" cy="806450"/>
        </p:xfrm>
        <a:graphic>
          <a:graphicData uri="http://schemas.openxmlformats.org/presentationml/2006/ole">
            <p:oleObj spid="_x0000_s5252" name="Формула" r:id="rId5" imgW="3864600" imgH="1142280" progId="Equation.3">
              <p:embed/>
            </p:oleObj>
          </a:graphicData>
        </a:graphic>
      </p:graphicFrame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4479925" y="55372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,</a:t>
            </a:r>
            <a:endParaRPr lang="ru-RU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7596188" y="5516563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  <a:endParaRPr lang="ru-RU"/>
          </a:p>
        </p:txBody>
      </p:sp>
      <p:graphicFrame>
        <p:nvGraphicFramePr>
          <p:cNvPr id="4814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4122663"/>
              </p:ext>
            </p:extLst>
          </p:nvPr>
        </p:nvGraphicFramePr>
        <p:xfrm>
          <a:off x="4998799" y="5727448"/>
          <a:ext cx="2571750" cy="806450"/>
        </p:xfrm>
        <a:graphic>
          <a:graphicData uri="http://schemas.openxmlformats.org/presentationml/2006/ole">
            <p:oleObj spid="_x0000_s5253" name="Формула" r:id="rId6" imgW="3661200" imgH="11422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521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753108" y="3789050"/>
            <a:ext cx="4608513" cy="1366837"/>
          </a:xfrm>
          <a:prstGeom prst="wedgeRoundRectCallout">
            <a:avLst>
              <a:gd name="adj1" fmla="val 86546"/>
              <a:gd name="adj2" fmla="val -111671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Корень уравнения.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847620" y="1628750"/>
            <a:ext cx="3527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+ 2 = 5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874936" y="2735554"/>
            <a:ext cx="1944688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3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1475570" y="207750"/>
            <a:ext cx="4608512" cy="720725"/>
          </a:xfrm>
          <a:prstGeom prst="wedgeRoundRectCallout">
            <a:avLst>
              <a:gd name="adj1" fmla="val 80315"/>
              <a:gd name="adj2" fmla="val 382597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Уравнение.</a:t>
            </a:r>
            <a:endParaRPr lang="ru-RU" sz="3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7105" name="Picture 1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20340" y="2118456"/>
            <a:ext cx="1998478" cy="2483668"/>
          </a:xfrm>
          <a:prstGeom prst="rect">
            <a:avLst/>
          </a:prstGeom>
          <a:noFill/>
        </p:spPr>
      </p:pic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1691600" y="5013220"/>
            <a:ext cx="4608513" cy="1366837"/>
          </a:xfrm>
          <a:prstGeom prst="wedgeRoundRectCallout">
            <a:avLst>
              <a:gd name="adj1" fmla="val 86546"/>
              <a:gd name="adj2" fmla="val -111671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Georgia" pitchFamily="18" charset="0"/>
              </a:rPr>
              <a:t>Корень 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уравнения  - </a:t>
            </a:r>
            <a:r>
              <a:rPr lang="ru-RU" sz="2000" b="1" i="1" dirty="0" smtClean="0">
                <a:solidFill>
                  <a:schemeClr val="bg1"/>
                </a:solidFill>
                <a:latin typeface="Georgia" pitchFamily="18" charset="0"/>
              </a:rPr>
              <a:t>значение переменной, при котором уравнение обращается в верное числовое равенство.</a:t>
            </a:r>
            <a:endParaRPr lang="ru-RU" sz="2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8" grpId="1" animBg="1"/>
      <p:bldP spid="10245" grpId="0"/>
      <p:bldP spid="10246" grpId="0"/>
      <p:bldP spid="10247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410" y="188550"/>
            <a:ext cx="8569190" cy="151221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Формула корней квадратного уравнения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420" y="1916790"/>
            <a:ext cx="842517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2.</a:t>
            </a:r>
            <a:r>
              <a:rPr lang="ru-RU" sz="2800" dirty="0"/>
              <a:t> 		</a:t>
            </a:r>
            <a:r>
              <a:rPr lang="ru-RU" dirty="0"/>
              <a:t>	     </a:t>
            </a:r>
            <a:r>
              <a:rPr lang="en-US" sz="2800" b="1" i="1" dirty="0">
                <a:solidFill>
                  <a:srgbClr val="CC0000"/>
                </a:solidFill>
              </a:rPr>
              <a:t>D </a:t>
            </a:r>
            <a:r>
              <a:rPr lang="ru-RU" sz="2800" b="1" i="1" dirty="0">
                <a:solidFill>
                  <a:srgbClr val="CC0000"/>
                </a:solidFill>
              </a:rPr>
              <a:t>=</a:t>
            </a:r>
            <a:r>
              <a:rPr lang="en-US" sz="2800" b="1" i="1" dirty="0">
                <a:solidFill>
                  <a:srgbClr val="CC0000"/>
                </a:solidFill>
              </a:rPr>
              <a:t> 0</a:t>
            </a:r>
            <a:r>
              <a:rPr lang="en-US" sz="2800" dirty="0"/>
              <a:t>. </a:t>
            </a:r>
            <a:endParaRPr lang="ru-RU" sz="2800" dirty="0"/>
          </a:p>
          <a:p>
            <a:pPr algn="ctr">
              <a:buFontTx/>
              <a:buNone/>
            </a:pPr>
            <a:r>
              <a:rPr lang="ru-RU" sz="2800" dirty="0"/>
              <a:t>Тогда уравнение имеет </a:t>
            </a:r>
            <a:r>
              <a:rPr lang="ru-RU" sz="2800" b="1" i="1" dirty="0">
                <a:solidFill>
                  <a:srgbClr val="00B050"/>
                </a:solidFill>
              </a:rPr>
              <a:t>единственный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/>
              <a:t>корень:</a:t>
            </a:r>
            <a:r>
              <a:rPr lang="en-US" sz="2000" dirty="0"/>
              <a:t> </a:t>
            </a:r>
            <a:endParaRPr lang="ru-RU" sz="2000" dirty="0"/>
          </a:p>
          <a:p>
            <a:pPr algn="ctr">
              <a:buFontTx/>
              <a:buNone/>
            </a:pPr>
            <a:endParaRPr lang="ru-RU" sz="2000" dirty="0"/>
          </a:p>
          <a:p>
            <a:pPr algn="ctr">
              <a:buFontTx/>
              <a:buNone/>
            </a:pPr>
            <a:endParaRPr lang="ru-RU" sz="2000" dirty="0"/>
          </a:p>
          <a:p>
            <a:pPr algn="ctr">
              <a:buFontTx/>
              <a:buNone/>
            </a:pPr>
            <a:endParaRPr lang="ru-RU" sz="2400" dirty="0"/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- 4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+</a:t>
            </a:r>
            <a:r>
              <a:rPr lang="en-US" sz="2800" b="1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4</a:t>
            </a:r>
            <a:r>
              <a:rPr lang="en-US" sz="2800" b="1" i="1" dirty="0">
                <a:solidFill>
                  <a:srgbClr val="0000FF"/>
                </a:solidFill>
              </a:rPr>
              <a:t> = 0</a:t>
            </a:r>
            <a:r>
              <a:rPr lang="ru-RU" sz="2800" dirty="0"/>
              <a:t>.</a:t>
            </a:r>
          </a:p>
          <a:p>
            <a:pPr algn="ctr">
              <a:buFontTx/>
              <a:buNone/>
            </a:pPr>
            <a:r>
              <a:rPr lang="en-US" sz="2800" b="1" i="1" dirty="0">
                <a:solidFill>
                  <a:srgbClr val="0000FF"/>
                </a:solidFill>
              </a:rPr>
              <a:t>D</a:t>
            </a:r>
            <a:r>
              <a:rPr lang="ru-RU" sz="2800" b="1" i="1" dirty="0">
                <a:solidFill>
                  <a:srgbClr val="0000FF"/>
                </a:solidFill>
              </a:rPr>
              <a:t> = (-4)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– 4 </a:t>
            </a:r>
            <a:r>
              <a:rPr lang="ru-RU" sz="2800" b="1" i="1" dirty="0">
                <a:solidFill>
                  <a:srgbClr val="0000FF"/>
                </a:solidFill>
                <a:cs typeface="Times New Roman" pitchFamily="18" charset="0"/>
              </a:rPr>
              <a:t>∙ 1 ∙ 4 = 0,	</a:t>
            </a:r>
            <a:r>
              <a:rPr lang="ru-RU" sz="2800" dirty="0">
                <a:cs typeface="Times New Roman" pitchFamily="18" charset="0"/>
              </a:rPr>
              <a:t> 	  	</a:t>
            </a:r>
            <a:r>
              <a:rPr lang="ru-RU" sz="2800" dirty="0" smtClean="0">
                <a:cs typeface="Times New Roman" pitchFamily="18" charset="0"/>
              </a:rPr>
              <a:t>     </a:t>
            </a:r>
            <a:endParaRPr lang="ru-RU" sz="2800" dirty="0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400" dirty="0"/>
          </a:p>
        </p:txBody>
      </p:sp>
      <p:graphicFrame>
        <p:nvGraphicFramePr>
          <p:cNvPr id="491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356100" y="2924175"/>
          <a:ext cx="1028700" cy="825500"/>
        </p:xfrm>
        <a:graphic>
          <a:graphicData uri="http://schemas.openxmlformats.org/presentationml/2006/ole">
            <p:oleObj spid="_x0000_s6212" name="Формула" r:id="rId3" imgW="1360080" imgH="1091520" progId="Equation.3">
              <p:embed/>
            </p:oleObj>
          </a:graphicData>
        </a:graphic>
      </p:graphicFrame>
      <p:graphicFrame>
        <p:nvGraphicFramePr>
          <p:cNvPr id="49158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1994517920"/>
              </p:ext>
            </p:extLst>
          </p:nvPr>
        </p:nvGraphicFramePr>
        <p:xfrm>
          <a:off x="5724160" y="4797190"/>
          <a:ext cx="1871663" cy="864120"/>
        </p:xfrm>
        <a:graphic>
          <a:graphicData uri="http://schemas.openxmlformats.org/presentationml/2006/ole">
            <p:oleObj spid="_x0000_s6213" name="Формула" r:id="rId4" imgW="2644200" imgH="10915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1015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00" y="260560"/>
            <a:ext cx="814736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Формула корней квадратного уравнения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410" y="2204830"/>
            <a:ext cx="8209140" cy="403256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sz="2800" dirty="0"/>
              <a:t>3.</a:t>
            </a:r>
            <a:r>
              <a:rPr lang="en-US" sz="2800" b="1" i="1" dirty="0">
                <a:solidFill>
                  <a:srgbClr val="CC0000"/>
                </a:solidFill>
              </a:rPr>
              <a:t>                         </a:t>
            </a:r>
            <a:r>
              <a:rPr lang="ru-RU" sz="2800" b="1" i="1" dirty="0">
                <a:solidFill>
                  <a:srgbClr val="CC0000"/>
                </a:solidFill>
              </a:rPr>
              <a:t>          </a:t>
            </a:r>
            <a:r>
              <a:rPr lang="en-US" sz="2800" b="1" i="1" dirty="0">
                <a:solidFill>
                  <a:srgbClr val="CC0000"/>
                </a:solidFill>
              </a:rPr>
              <a:t>D &lt; 0</a:t>
            </a:r>
            <a:r>
              <a:rPr lang="en-US" sz="2800" dirty="0"/>
              <a:t>. </a:t>
            </a:r>
          </a:p>
          <a:p>
            <a:pPr marL="609600" indent="-609600" algn="ctr">
              <a:buFontTx/>
              <a:buNone/>
            </a:pPr>
            <a:r>
              <a:rPr lang="ru-RU" sz="2800" dirty="0"/>
              <a:t>Тогда уравнение </a:t>
            </a:r>
            <a:r>
              <a:rPr lang="ru-RU" sz="2800" b="1" i="1" dirty="0">
                <a:solidFill>
                  <a:srgbClr val="CC0000"/>
                </a:solidFill>
              </a:rPr>
              <a:t>не имеет</a:t>
            </a:r>
            <a:r>
              <a:rPr lang="ru-RU" sz="2800" dirty="0"/>
              <a:t> корней, </a:t>
            </a:r>
            <a:endParaRPr lang="ru-RU" sz="2800" dirty="0" smtClean="0"/>
          </a:p>
          <a:p>
            <a:pPr marL="609600" indent="-609600" algn="ctr">
              <a:buFontTx/>
              <a:buNone/>
            </a:pPr>
            <a:r>
              <a:rPr lang="ru-RU" sz="2800" dirty="0" smtClean="0"/>
              <a:t>т</a:t>
            </a:r>
            <a:r>
              <a:rPr lang="ru-RU" sz="2800" dirty="0"/>
              <a:t>. к. не существует 	</a:t>
            </a:r>
            <a:r>
              <a:rPr lang="ru-RU" sz="2800" dirty="0" smtClean="0"/>
              <a:t>          </a:t>
            </a:r>
            <a:endParaRPr lang="ru-RU" sz="2800" dirty="0"/>
          </a:p>
          <a:p>
            <a:pPr marL="609600" indent="-609600" algn="ctr">
              <a:buFontTx/>
              <a:buNone/>
            </a:pPr>
            <a:endParaRPr lang="ru-RU" sz="2800" dirty="0"/>
          </a:p>
          <a:p>
            <a:pPr marL="609600" indent="-609600"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3х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- 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+</a:t>
            </a:r>
            <a:r>
              <a:rPr lang="en-US" sz="2800" b="1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7</a:t>
            </a:r>
            <a:r>
              <a:rPr lang="en-US" sz="2800" b="1" i="1" dirty="0">
                <a:solidFill>
                  <a:srgbClr val="0000FF"/>
                </a:solidFill>
              </a:rPr>
              <a:t> = 0</a:t>
            </a:r>
            <a:r>
              <a:rPr lang="ru-RU" sz="2800" dirty="0"/>
              <a:t>.</a:t>
            </a:r>
          </a:p>
          <a:p>
            <a:pPr marL="609600" indent="-609600" algn="ctr">
              <a:buFontTx/>
              <a:buNone/>
            </a:pPr>
            <a:r>
              <a:rPr lang="en-US" sz="2800" b="1" i="1" dirty="0">
                <a:solidFill>
                  <a:srgbClr val="0000FF"/>
                </a:solidFill>
              </a:rPr>
              <a:t>D</a:t>
            </a:r>
            <a:r>
              <a:rPr lang="ru-RU" sz="2800" b="1" i="1" dirty="0">
                <a:solidFill>
                  <a:srgbClr val="0000FF"/>
                </a:solidFill>
              </a:rPr>
              <a:t> = (-1)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– 4 </a:t>
            </a:r>
            <a:r>
              <a:rPr lang="ru-RU" sz="2800" b="1" i="1" dirty="0">
                <a:solidFill>
                  <a:srgbClr val="0000FF"/>
                </a:solidFill>
                <a:cs typeface="Times New Roman" pitchFamily="18" charset="0"/>
              </a:rPr>
              <a:t>∙ 3 ∙ 7 = -83 </a:t>
            </a:r>
            <a:r>
              <a:rPr lang="en-US" sz="2800" b="1" i="1" dirty="0">
                <a:solidFill>
                  <a:srgbClr val="0000FF"/>
                </a:solidFill>
                <a:cs typeface="Times New Roman" pitchFamily="18" charset="0"/>
              </a:rPr>
              <a:t>&lt; 0,</a:t>
            </a:r>
            <a:endParaRPr lang="ru-RU" sz="28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marL="609600" indent="-609600"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  <a:cs typeface="Times New Roman" pitchFamily="18" charset="0"/>
              </a:rPr>
              <a:t>значит корней нет.</a:t>
            </a:r>
          </a:p>
        </p:txBody>
      </p:sp>
      <p:graphicFrame>
        <p:nvGraphicFramePr>
          <p:cNvPr id="5018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87924356"/>
              </p:ext>
            </p:extLst>
          </p:nvPr>
        </p:nvGraphicFramePr>
        <p:xfrm>
          <a:off x="6156220" y="3356990"/>
          <a:ext cx="649287" cy="415925"/>
        </p:xfrm>
        <a:graphic>
          <a:graphicData uri="http://schemas.openxmlformats.org/presentationml/2006/ole">
            <p:oleObj spid="_x0000_s7203" name="Формула" r:id="rId3" imgW="749880" imgH="4824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106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80" y="188550"/>
            <a:ext cx="8785220" cy="1944270"/>
          </a:xfrm>
        </p:spPr>
        <p:txBody>
          <a:bodyPr/>
          <a:lstStyle/>
          <a:p>
            <a:r>
              <a:rPr lang="ru-RU" sz="4000" b="1" dirty="0">
                <a:solidFill>
                  <a:srgbClr val="000099"/>
                </a:solidFill>
              </a:rPr>
              <a:t>Корни квадратного уравнения с четным вторым коэффициентом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440" y="1988800"/>
            <a:ext cx="8137130" cy="446462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	Если </a:t>
            </a:r>
            <a:r>
              <a:rPr lang="en-US" sz="2800" b="1" i="1" dirty="0">
                <a:solidFill>
                  <a:srgbClr val="00B050"/>
                </a:solidFill>
              </a:rPr>
              <a:t>b = 2k</a:t>
            </a:r>
            <a:r>
              <a:rPr lang="en-US" sz="2800" dirty="0"/>
              <a:t>, </a:t>
            </a:r>
            <a:r>
              <a:rPr lang="ru-RU" sz="2800" dirty="0"/>
              <a:t>то корни уравнения</a:t>
            </a:r>
          </a:p>
          <a:p>
            <a:pPr algn="ctr">
              <a:buFontTx/>
              <a:buNone/>
            </a:pPr>
            <a:r>
              <a:rPr lang="ru-RU" sz="2800" dirty="0"/>
              <a:t> </a:t>
            </a:r>
            <a:r>
              <a:rPr lang="ru-RU" sz="2800" b="1" i="1" dirty="0">
                <a:solidFill>
                  <a:schemeClr val="accent5"/>
                </a:solidFill>
              </a:rPr>
              <a:t>ах</a:t>
            </a:r>
            <a:r>
              <a:rPr lang="ru-RU" sz="2800" b="1" i="1" baseline="30000" dirty="0">
                <a:solidFill>
                  <a:schemeClr val="accent5"/>
                </a:solidFill>
              </a:rPr>
              <a:t>2</a:t>
            </a:r>
            <a:r>
              <a:rPr lang="ru-RU" sz="2800" b="1" i="1" dirty="0">
                <a:solidFill>
                  <a:schemeClr val="accent5"/>
                </a:solidFill>
              </a:rPr>
              <a:t> + 2</a:t>
            </a:r>
            <a:r>
              <a:rPr lang="en-US" sz="2800" b="1" i="1" dirty="0" err="1">
                <a:solidFill>
                  <a:schemeClr val="accent5"/>
                </a:solidFill>
              </a:rPr>
              <a:t>kx</a:t>
            </a:r>
            <a:r>
              <a:rPr lang="en-US" sz="2800" b="1" i="1" dirty="0">
                <a:solidFill>
                  <a:schemeClr val="accent5"/>
                </a:solidFill>
              </a:rPr>
              <a:t> + c = 0</a:t>
            </a:r>
            <a:r>
              <a:rPr lang="ru-RU" sz="2800" b="1" i="1" dirty="0">
                <a:solidFill>
                  <a:schemeClr val="accent5"/>
                </a:solidFill>
              </a:rPr>
              <a:t>  </a:t>
            </a:r>
            <a:r>
              <a:rPr lang="ru-RU" sz="2800" dirty="0"/>
              <a:t>находятся по формуле</a:t>
            </a:r>
          </a:p>
          <a:p>
            <a:pPr algn="ctr">
              <a:buFontTx/>
              <a:buNone/>
            </a:pPr>
            <a:r>
              <a:rPr lang="ru-RU" sz="2800" dirty="0"/>
              <a:t>				</a:t>
            </a:r>
          </a:p>
          <a:p>
            <a:pPr>
              <a:buFontTx/>
              <a:buNone/>
            </a:pPr>
            <a:r>
              <a:rPr lang="ru-RU" sz="2800" dirty="0"/>
              <a:t>						           </a:t>
            </a:r>
          </a:p>
          <a:p>
            <a:pPr algn="ctr">
              <a:buFontTx/>
              <a:buNone/>
            </a:pPr>
            <a:endParaRPr lang="ru-RU" sz="2800" dirty="0"/>
          </a:p>
          <a:p>
            <a:pPr>
              <a:buFontTx/>
              <a:buNone/>
            </a:pPr>
            <a:r>
              <a:rPr lang="ru-RU" sz="2800" dirty="0"/>
              <a:t>		   где					      </a:t>
            </a:r>
          </a:p>
          <a:p>
            <a:pPr algn="ctr">
              <a:buFontTx/>
              <a:buNone/>
            </a:pPr>
            <a:endParaRPr lang="ru-RU" sz="2800" dirty="0"/>
          </a:p>
        </p:txBody>
      </p:sp>
      <p:graphicFrame>
        <p:nvGraphicFramePr>
          <p:cNvPr id="5120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43213" y="3284538"/>
          <a:ext cx="3732212" cy="1144587"/>
        </p:xfrm>
        <a:graphic>
          <a:graphicData uri="http://schemas.openxmlformats.org/presentationml/2006/ole">
            <p:oleObj spid="_x0000_s8260" name="Формула" r:id="rId3" imgW="5288400" imgH="1611720" progId="Equation.3">
              <p:embed/>
            </p:oleObj>
          </a:graphicData>
        </a:graphic>
      </p:graphicFrame>
      <p:graphicFrame>
        <p:nvGraphicFramePr>
          <p:cNvPr id="51206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059113" y="4581525"/>
          <a:ext cx="4083050" cy="949325"/>
        </p:xfrm>
        <a:graphic>
          <a:graphicData uri="http://schemas.openxmlformats.org/presentationml/2006/ole">
            <p:oleObj spid="_x0000_s8261" name="Формула" r:id="rId4" imgW="5593680" imgH="129456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675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80" y="260560"/>
            <a:ext cx="8713210" cy="1944270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rgbClr val="000099"/>
                </a:solidFill>
              </a:rPr>
              <a:t>Корни квадратного уравнения с четным </a:t>
            </a:r>
            <a:r>
              <a:rPr lang="ru-RU" sz="4000" b="1" dirty="0" smtClean="0">
                <a:solidFill>
                  <a:srgbClr val="000099"/>
                </a:solidFill>
              </a:rPr>
              <a:t>вторым коэффициентом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7012" y="2060810"/>
            <a:ext cx="8593578" cy="446462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b="1" dirty="0">
                <a:solidFill>
                  <a:srgbClr val="00B050"/>
                </a:solidFill>
              </a:rPr>
              <a:t>Решить уравнение</a:t>
            </a:r>
          </a:p>
          <a:p>
            <a:pPr>
              <a:buFontTx/>
              <a:buNone/>
            </a:pPr>
            <a:r>
              <a:rPr lang="ru-RU" sz="2800" dirty="0"/>
              <a:t>1.</a:t>
            </a:r>
            <a:r>
              <a:rPr lang="ru-RU" sz="2800" b="1" i="1" dirty="0">
                <a:solidFill>
                  <a:srgbClr val="0000FF"/>
                </a:solidFill>
              </a:rPr>
              <a:t>                          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+ 18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+</a:t>
            </a:r>
            <a:r>
              <a:rPr lang="en-US" sz="2800" b="1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32</a:t>
            </a:r>
            <a:r>
              <a:rPr lang="en-US" sz="2800" b="1" i="1" dirty="0">
                <a:solidFill>
                  <a:srgbClr val="0000FF"/>
                </a:solidFill>
              </a:rPr>
              <a:t> = 0</a:t>
            </a:r>
            <a:r>
              <a:rPr lang="ru-RU" sz="2800" dirty="0"/>
              <a:t>.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а = 1</a:t>
            </a:r>
            <a:r>
              <a:rPr lang="ru-RU" sz="2800" dirty="0"/>
              <a:t>; </a:t>
            </a:r>
            <a:r>
              <a:rPr lang="en-US" sz="2800" b="1" i="1" dirty="0">
                <a:solidFill>
                  <a:srgbClr val="0000FF"/>
                </a:solidFill>
              </a:rPr>
              <a:t>b = </a:t>
            </a:r>
            <a:r>
              <a:rPr lang="en-US" sz="2800" b="1" i="1" dirty="0" smtClean="0">
                <a:solidFill>
                  <a:srgbClr val="0000FF"/>
                </a:solidFill>
              </a:rPr>
              <a:t>18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>
                <a:solidFill>
                  <a:srgbClr val="0000FF"/>
                </a:solidFill>
              </a:rPr>
              <a:t>	</a:t>
            </a:r>
            <a:r>
              <a:rPr lang="ru-RU" sz="2800" b="1" i="1" dirty="0" smtClean="0">
                <a:solidFill>
                  <a:srgbClr val="0000FF"/>
                </a:solidFill>
              </a:rPr>
              <a:t>  </a:t>
            </a:r>
            <a:r>
              <a:rPr lang="en-US" sz="2800" b="1" i="1" dirty="0" smtClean="0">
                <a:solidFill>
                  <a:srgbClr val="0000FF"/>
                </a:solidFill>
              </a:rPr>
              <a:t>k </a:t>
            </a:r>
            <a:r>
              <a:rPr lang="en-US" sz="2800" b="1" i="1" dirty="0">
                <a:solidFill>
                  <a:srgbClr val="0000FF"/>
                </a:solidFill>
              </a:rPr>
              <a:t>= b : 2 = 9</a:t>
            </a:r>
            <a:r>
              <a:rPr lang="en-US" sz="2800" dirty="0"/>
              <a:t>; </a:t>
            </a:r>
            <a:r>
              <a:rPr lang="en-US" sz="2800" b="1" i="1" dirty="0">
                <a:solidFill>
                  <a:srgbClr val="0000FF"/>
                </a:solidFill>
              </a:rPr>
              <a:t>c = 32</a:t>
            </a:r>
            <a:r>
              <a:rPr lang="en-US" sz="2800" dirty="0"/>
              <a:t>.</a:t>
            </a:r>
          </a:p>
          <a:p>
            <a:pPr algn="ctr">
              <a:buFontTx/>
              <a:buNone/>
            </a:pPr>
            <a:r>
              <a:rPr lang="en-US" sz="2800" b="1" i="1" dirty="0">
                <a:solidFill>
                  <a:srgbClr val="0000FF"/>
                </a:solidFill>
              </a:rPr>
              <a:t>D</a:t>
            </a:r>
            <a:r>
              <a:rPr lang="en-US" sz="2800" b="1" i="1" baseline="-25000" dirty="0">
                <a:solidFill>
                  <a:srgbClr val="0000FF"/>
                </a:solidFill>
              </a:rPr>
              <a:t>1</a:t>
            </a:r>
            <a:r>
              <a:rPr lang="en-US" sz="2800" b="1" i="1" dirty="0">
                <a:solidFill>
                  <a:srgbClr val="0000FF"/>
                </a:solidFill>
              </a:rPr>
              <a:t> = D : 4 = (18 : 2) – 1 </a:t>
            </a:r>
            <a:r>
              <a:rPr lang="en-US" sz="2800" b="1" i="1" dirty="0">
                <a:solidFill>
                  <a:srgbClr val="0000FF"/>
                </a:solidFill>
                <a:cs typeface="Times New Roman" pitchFamily="18" charset="0"/>
              </a:rPr>
              <a:t>∙ 32 = 49 &gt; 0</a:t>
            </a:r>
            <a:r>
              <a:rPr lang="en-US" sz="2800" dirty="0">
                <a:cs typeface="Times New Roman" pitchFamily="18" charset="0"/>
              </a:rPr>
              <a:t>, </a:t>
            </a:r>
            <a:endParaRPr lang="ru-RU" sz="2800" dirty="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accent5"/>
                </a:solidFill>
                <a:cs typeface="Times New Roman" pitchFamily="18" charset="0"/>
              </a:rPr>
              <a:t>значит уравнение имеет 2 корня:</a:t>
            </a:r>
          </a:p>
          <a:p>
            <a:pPr algn="ctr">
              <a:buFontTx/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800" dirty="0"/>
          </a:p>
        </p:txBody>
      </p:sp>
      <p:graphicFrame>
        <p:nvGraphicFramePr>
          <p:cNvPr id="5222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21423981"/>
              </p:ext>
            </p:extLst>
          </p:nvPr>
        </p:nvGraphicFramePr>
        <p:xfrm>
          <a:off x="971851" y="5157240"/>
          <a:ext cx="6912960" cy="1224170"/>
        </p:xfrm>
        <a:graphic>
          <a:graphicData uri="http://schemas.openxmlformats.org/presentationml/2006/ole">
            <p:oleObj spid="_x0000_s9251" name="Формула" r:id="rId3" imgW="7907040" imgH="1142280" progId="Equation.3">
              <p:embed/>
            </p:oleObj>
          </a:graphicData>
        </a:graphic>
      </p:graphicFrame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626330" y="3316556"/>
            <a:ext cx="576263" cy="142875"/>
          </a:xfrm>
          <a:prstGeom prst="leftRightArrow">
            <a:avLst>
              <a:gd name="adj1" fmla="val 50000"/>
              <a:gd name="adj2" fmla="val 80667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84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188550"/>
            <a:ext cx="8857230" cy="1944270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rgbClr val="000099"/>
                </a:solidFill>
              </a:rPr>
              <a:t>Корни квадратного уравнения с четным вторым коэффициентом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056" y="1988800"/>
            <a:ext cx="8425524" cy="453663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4"/>
                </a:solidFill>
              </a:rPr>
              <a:t>Решить уравнения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2.</a:t>
            </a:r>
            <a:r>
              <a:rPr lang="ru-RU" sz="2400" b="1" i="1" dirty="0">
                <a:solidFill>
                  <a:srgbClr val="0000FF"/>
                </a:solidFill>
              </a:rPr>
              <a:t>                           3х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+ 2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а = 3</a:t>
            </a:r>
            <a:r>
              <a:rPr lang="ru-RU" sz="2400" dirty="0"/>
              <a:t>; </a:t>
            </a:r>
            <a:r>
              <a:rPr lang="en-US" sz="2400" b="1" i="1" dirty="0">
                <a:solidFill>
                  <a:srgbClr val="0000FF"/>
                </a:solidFill>
              </a:rPr>
              <a:t>b = </a:t>
            </a:r>
            <a:r>
              <a:rPr lang="ru-RU" sz="2400" b="1" i="1" dirty="0">
                <a:solidFill>
                  <a:srgbClr val="0000FF"/>
                </a:solidFill>
              </a:rPr>
              <a:t>2	    </a:t>
            </a:r>
            <a:r>
              <a:rPr lang="ru-RU" sz="2400" b="1" i="1" dirty="0" smtClean="0">
                <a:solidFill>
                  <a:srgbClr val="0000FF"/>
                </a:solidFill>
              </a:rPr>
              <a:t>   </a:t>
            </a:r>
            <a:r>
              <a:rPr lang="en-US" sz="2400" b="1" i="1" dirty="0" smtClean="0">
                <a:solidFill>
                  <a:srgbClr val="0000FF"/>
                </a:solidFill>
              </a:rPr>
              <a:t>k </a:t>
            </a:r>
            <a:r>
              <a:rPr lang="en-US" sz="2400" b="1" i="1" dirty="0">
                <a:solidFill>
                  <a:srgbClr val="0000FF"/>
                </a:solidFill>
              </a:rPr>
              <a:t>= b : 2 =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; </a:t>
            </a:r>
            <a:r>
              <a:rPr lang="en-US" sz="2400" b="1" i="1" dirty="0">
                <a:solidFill>
                  <a:srgbClr val="0000FF"/>
                </a:solidFill>
              </a:rPr>
              <a:t>c =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D</a:t>
            </a:r>
            <a:r>
              <a:rPr lang="en-US" sz="2400" b="1" i="1" baseline="-25000" dirty="0">
                <a:solidFill>
                  <a:srgbClr val="0000FF"/>
                </a:solidFill>
              </a:rPr>
              <a:t>1</a:t>
            </a:r>
            <a:r>
              <a:rPr lang="en-US" sz="2400" b="1" i="1" dirty="0">
                <a:solidFill>
                  <a:srgbClr val="0000FF"/>
                </a:solidFill>
              </a:rPr>
              <a:t> = D : 4 =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en-US" sz="2400" b="1" i="1" dirty="0">
                <a:solidFill>
                  <a:srgbClr val="0000FF"/>
                </a:solidFill>
              </a:rPr>
              <a:t> – 1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∙ 3 =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-2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&lt; 0</a:t>
            </a:r>
            <a:r>
              <a:rPr lang="en-US" sz="2400" dirty="0">
                <a:cs typeface="Times New Roman" pitchFamily="18" charset="0"/>
              </a:rPr>
              <a:t>, </a:t>
            </a:r>
            <a:endParaRPr lang="ru-RU" sz="2400" dirty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5"/>
                </a:solidFill>
                <a:cs typeface="Times New Roman" pitchFamily="18" charset="0"/>
              </a:rPr>
              <a:t>значит корней нет.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1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cs typeface="Times New Roman" pitchFamily="18" charset="0"/>
              </a:rPr>
              <a:t>3. 	                 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196</a:t>
            </a: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- 28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а = 196</a:t>
            </a:r>
            <a:r>
              <a:rPr lang="ru-RU" sz="2400" dirty="0"/>
              <a:t>; </a:t>
            </a:r>
            <a:r>
              <a:rPr lang="en-US" sz="2400" b="1" i="1" dirty="0">
                <a:solidFill>
                  <a:srgbClr val="0000FF"/>
                </a:solidFill>
              </a:rPr>
              <a:t>b = </a:t>
            </a:r>
            <a:r>
              <a:rPr lang="ru-RU" sz="2400" b="1" i="1" dirty="0">
                <a:solidFill>
                  <a:srgbClr val="0000FF"/>
                </a:solidFill>
              </a:rPr>
              <a:t>-28	</a:t>
            </a:r>
            <a:r>
              <a:rPr lang="ru-RU" sz="2400" b="1" i="1" dirty="0" smtClean="0">
                <a:solidFill>
                  <a:srgbClr val="0000FF"/>
                </a:solidFill>
              </a:rPr>
              <a:t>      </a:t>
            </a:r>
            <a:r>
              <a:rPr lang="en-US" sz="2400" b="1" i="1" dirty="0" smtClean="0">
                <a:solidFill>
                  <a:srgbClr val="0000FF"/>
                </a:solidFill>
              </a:rPr>
              <a:t>k </a:t>
            </a:r>
            <a:r>
              <a:rPr lang="en-US" sz="2400" b="1" i="1" dirty="0">
                <a:solidFill>
                  <a:srgbClr val="0000FF"/>
                </a:solidFill>
              </a:rPr>
              <a:t>= b : 2 = </a:t>
            </a:r>
            <a:r>
              <a:rPr lang="ru-RU" sz="2400" b="1" i="1" dirty="0">
                <a:solidFill>
                  <a:srgbClr val="0000FF"/>
                </a:solidFill>
              </a:rPr>
              <a:t>-14</a:t>
            </a:r>
            <a:r>
              <a:rPr lang="en-US" sz="2400" dirty="0"/>
              <a:t>; </a:t>
            </a:r>
            <a:r>
              <a:rPr lang="en-US" sz="2400" b="1" i="1" dirty="0">
                <a:solidFill>
                  <a:srgbClr val="0000FF"/>
                </a:solidFill>
              </a:rPr>
              <a:t>c =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D</a:t>
            </a:r>
            <a:r>
              <a:rPr lang="en-US" sz="2400" b="1" i="1" baseline="-25000" dirty="0">
                <a:solidFill>
                  <a:srgbClr val="0000FF"/>
                </a:solidFill>
              </a:rPr>
              <a:t>1</a:t>
            </a:r>
            <a:r>
              <a:rPr lang="en-US" sz="2400" b="1" i="1" dirty="0">
                <a:solidFill>
                  <a:srgbClr val="0000FF"/>
                </a:solidFill>
              </a:rPr>
              <a:t> = D : 4 = </a:t>
            </a:r>
            <a:r>
              <a:rPr lang="ru-RU" sz="2400" b="1" i="1" dirty="0">
                <a:solidFill>
                  <a:srgbClr val="0000FF"/>
                </a:solidFill>
              </a:rPr>
              <a:t>(-14)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en-US" sz="2400" b="1" i="1" dirty="0">
                <a:solidFill>
                  <a:srgbClr val="0000FF"/>
                </a:solidFill>
              </a:rPr>
              <a:t> – 1</a:t>
            </a:r>
            <a:r>
              <a:rPr lang="ru-RU" sz="2400" b="1" i="1" dirty="0">
                <a:solidFill>
                  <a:srgbClr val="0000FF"/>
                </a:solidFill>
              </a:rPr>
              <a:t>96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= 0</a:t>
            </a:r>
            <a:r>
              <a:rPr lang="en-US" sz="2400" dirty="0">
                <a:cs typeface="Times New Roman" pitchFamily="18" charset="0"/>
              </a:rPr>
              <a:t>, </a:t>
            </a:r>
            <a:endParaRPr lang="ru-RU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700" dirty="0">
                <a:cs typeface="Times New Roman" pitchFamily="18" charset="0"/>
              </a:rPr>
              <a:t>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chemeClr val="accent5"/>
                </a:solidFill>
                <a:cs typeface="Times New Roman" pitchFamily="18" charset="0"/>
              </a:rPr>
              <a:t>значит уравнение имеет 1 корень</a:t>
            </a:r>
            <a:r>
              <a:rPr lang="ru-RU" sz="2400" dirty="0">
                <a:solidFill>
                  <a:schemeClr val="accent5"/>
                </a:solidFill>
                <a:cs typeface="Times New Roman" pitchFamily="18" charset="0"/>
              </a:rPr>
              <a:t>	</a:t>
            </a:r>
            <a:r>
              <a:rPr lang="ru-RU" sz="2400" dirty="0">
                <a:cs typeface="Times New Roman" pitchFamily="18" charset="0"/>
              </a:rPr>
              <a:t>	  </a:t>
            </a:r>
            <a:r>
              <a:rPr lang="ru-RU" sz="2400" dirty="0" smtClean="0">
                <a:cs typeface="Times New Roman" pitchFamily="18" charset="0"/>
              </a:rPr>
              <a:t>        .</a:t>
            </a:r>
            <a:endParaRPr lang="ru-RU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/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3779890" y="3009163"/>
            <a:ext cx="503238" cy="142875"/>
          </a:xfrm>
          <a:prstGeom prst="leftRightArrow">
            <a:avLst>
              <a:gd name="adj1" fmla="val 50000"/>
              <a:gd name="adj2" fmla="val 7044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5543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883893366"/>
              </p:ext>
            </p:extLst>
          </p:nvPr>
        </p:nvGraphicFramePr>
        <p:xfrm>
          <a:off x="5868180" y="5949350"/>
          <a:ext cx="1563687" cy="660400"/>
        </p:xfrm>
        <a:graphic>
          <a:graphicData uri="http://schemas.openxmlformats.org/presentationml/2006/ole">
            <p:oleObj spid="_x0000_s10275" name="Формула" r:id="rId3" imgW="2593440" imgH="1091520" progId="Equation.3">
              <p:embed/>
            </p:oleObj>
          </a:graphicData>
        </a:graphic>
      </p:graphicFrame>
      <p:sp>
        <p:nvSpPr>
          <p:cNvPr id="65545" name="AutoShape 9"/>
          <p:cNvSpPr>
            <a:spLocks noChangeArrowheads="1"/>
          </p:cNvSpPr>
          <p:nvPr/>
        </p:nvSpPr>
        <p:spPr bwMode="auto">
          <a:xfrm>
            <a:off x="3923910" y="5013220"/>
            <a:ext cx="576262" cy="142875"/>
          </a:xfrm>
          <a:prstGeom prst="leftRightArrow">
            <a:avLst>
              <a:gd name="adj1" fmla="val 50000"/>
              <a:gd name="adj2" fmla="val 80667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05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0878" y="188550"/>
            <a:ext cx="821937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Приведенное квадратное уравнение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7375" y="1916790"/>
            <a:ext cx="7826375" cy="4114800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Приведенное квадратное уравнение</a:t>
            </a:r>
            <a:r>
              <a:rPr lang="ru-RU" sz="2800" dirty="0"/>
              <a:t> – это уравнение вида </a:t>
            </a:r>
            <a:r>
              <a:rPr lang="ru-RU" sz="2800" b="1" i="1" dirty="0">
                <a:solidFill>
                  <a:srgbClr val="00B050"/>
                </a:solidFill>
              </a:rPr>
              <a:t>х</a:t>
            </a:r>
            <a:r>
              <a:rPr lang="ru-RU" sz="2800" b="1" i="1" baseline="30000" dirty="0">
                <a:solidFill>
                  <a:srgbClr val="00B050"/>
                </a:solidFill>
              </a:rPr>
              <a:t>2</a:t>
            </a:r>
            <a:r>
              <a:rPr lang="ru-RU" sz="2800" b="1" i="1" dirty="0">
                <a:solidFill>
                  <a:srgbClr val="00B050"/>
                </a:solidFill>
              </a:rPr>
              <a:t> + </a:t>
            </a:r>
            <a:r>
              <a:rPr lang="en-US" sz="2800" b="1" i="1" dirty="0" err="1">
                <a:solidFill>
                  <a:srgbClr val="00B050"/>
                </a:solidFill>
              </a:rPr>
              <a:t>px</a:t>
            </a:r>
            <a:r>
              <a:rPr lang="en-US" sz="2800" b="1" i="1" dirty="0">
                <a:solidFill>
                  <a:srgbClr val="00B050"/>
                </a:solidFill>
              </a:rPr>
              <a:t> + q = 0</a:t>
            </a:r>
            <a:r>
              <a:rPr lang="en-US" sz="2800" dirty="0">
                <a:solidFill>
                  <a:srgbClr val="00B050"/>
                </a:solidFill>
              </a:rPr>
              <a:t>.</a:t>
            </a:r>
          </a:p>
          <a:p>
            <a:pPr algn="ctr">
              <a:buFontTx/>
              <a:buNone/>
            </a:pPr>
            <a:r>
              <a:rPr lang="en-US" sz="700" dirty="0">
                <a:solidFill>
                  <a:srgbClr val="00B050"/>
                </a:solidFill>
              </a:rPr>
              <a:t>  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chemeClr val="accent5"/>
                </a:solidFill>
              </a:rPr>
              <a:t>х</a:t>
            </a:r>
            <a:r>
              <a:rPr lang="ru-RU" sz="2400" b="1" i="1" baseline="30000" dirty="0">
                <a:solidFill>
                  <a:schemeClr val="accent5"/>
                </a:solidFill>
              </a:rPr>
              <a:t>2</a:t>
            </a:r>
            <a:r>
              <a:rPr lang="ru-RU" sz="2400" b="1" i="1" dirty="0">
                <a:solidFill>
                  <a:schemeClr val="accent5"/>
                </a:solidFill>
              </a:rPr>
              <a:t> + 14</a:t>
            </a:r>
            <a:r>
              <a:rPr lang="en-US" sz="2400" b="1" i="1" dirty="0">
                <a:solidFill>
                  <a:schemeClr val="accent5"/>
                </a:solidFill>
              </a:rPr>
              <a:t>x + </a:t>
            </a:r>
            <a:r>
              <a:rPr lang="ru-RU" sz="2400" b="1" i="1" dirty="0">
                <a:solidFill>
                  <a:schemeClr val="accent5"/>
                </a:solidFill>
              </a:rPr>
              <a:t>24</a:t>
            </a:r>
            <a:r>
              <a:rPr lang="en-US" sz="2400" b="1" i="1" dirty="0">
                <a:solidFill>
                  <a:schemeClr val="accent5"/>
                </a:solidFill>
              </a:rPr>
              <a:t> = 0</a:t>
            </a:r>
            <a:r>
              <a:rPr lang="ru-RU" sz="2400" dirty="0">
                <a:solidFill>
                  <a:schemeClr val="accent5"/>
                </a:solidFill>
              </a:rPr>
              <a:t>.</a:t>
            </a:r>
            <a:endParaRPr lang="en-US" sz="2400" dirty="0">
              <a:solidFill>
                <a:schemeClr val="accent5"/>
              </a:solidFill>
            </a:endParaRPr>
          </a:p>
          <a:p>
            <a:pPr algn="ctr">
              <a:buFontTx/>
              <a:buNone/>
            </a:pPr>
            <a:endParaRPr lang="en-US" sz="700" dirty="0"/>
          </a:p>
          <a:p>
            <a:pPr algn="ctr">
              <a:buFontTx/>
              <a:buNone/>
            </a:pPr>
            <a:r>
              <a:rPr lang="ru-RU" sz="2800" dirty="0"/>
              <a:t>Для каждого квадратного уравнения можно записать равносильное ему приведенное уравнение, разделив обе части квадратного на старший коэффициент.</a:t>
            </a:r>
          </a:p>
          <a:p>
            <a:pPr algn="ctr">
              <a:buFontTx/>
              <a:buNone/>
            </a:pPr>
            <a:endParaRPr lang="ru-RU" sz="700" dirty="0"/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5х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+ 3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-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2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b="1" i="1" dirty="0">
                <a:solidFill>
                  <a:srgbClr val="0000FF"/>
                </a:solidFill>
              </a:rPr>
              <a:t>	 </a:t>
            </a:r>
            <a:r>
              <a:rPr lang="ru-RU" sz="2400" b="1" i="1" dirty="0" smtClean="0">
                <a:solidFill>
                  <a:srgbClr val="0000FF"/>
                </a:solidFill>
              </a:rPr>
              <a:t>      х</a:t>
            </a:r>
            <a:r>
              <a:rPr lang="ru-RU" sz="2400" b="1" i="1" baseline="30000" dirty="0" smtClean="0">
                <a:solidFill>
                  <a:srgbClr val="0000FF"/>
                </a:solidFill>
              </a:rPr>
              <a:t>2</a:t>
            </a:r>
            <a:r>
              <a:rPr lang="ru-RU" sz="24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+ 0,6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–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0,4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en-US" sz="2800" dirty="0"/>
              <a:t>.</a:t>
            </a:r>
            <a:endParaRPr lang="ru-RU" sz="2800" dirty="0"/>
          </a:p>
          <a:p>
            <a:pPr algn="ctr">
              <a:buFontTx/>
              <a:buNone/>
            </a:pPr>
            <a:endParaRPr lang="ru-RU" sz="2400" dirty="0"/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3995920" y="5561370"/>
            <a:ext cx="576262" cy="144462"/>
          </a:xfrm>
          <a:prstGeom prst="leftRightArrow">
            <a:avLst>
              <a:gd name="adj1" fmla="val 50000"/>
              <a:gd name="adj2" fmla="val 7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162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  <p:bldP spid="3789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188550"/>
            <a:ext cx="8641200" cy="1335450"/>
          </a:xfrm>
        </p:spPr>
        <p:txBody>
          <a:bodyPr/>
          <a:lstStyle/>
          <a:p>
            <a:r>
              <a:rPr lang="ru-RU" sz="4000" b="1" dirty="0">
                <a:solidFill>
                  <a:srgbClr val="000099"/>
                </a:solidFill>
              </a:rPr>
              <a:t>Формула корней приведенного квадратного уравнения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400" y="1772770"/>
            <a:ext cx="8497180" cy="475266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b="1" i="1" dirty="0">
                <a:solidFill>
                  <a:schemeClr val="accent4"/>
                </a:solidFill>
              </a:rPr>
              <a:t>х</a:t>
            </a:r>
            <a:r>
              <a:rPr lang="ru-RU" sz="2800" b="1" i="1" baseline="30000" dirty="0">
                <a:solidFill>
                  <a:schemeClr val="accent4"/>
                </a:solidFill>
              </a:rPr>
              <a:t>2</a:t>
            </a:r>
            <a:r>
              <a:rPr lang="ru-RU" sz="2800" b="1" i="1" dirty="0">
                <a:solidFill>
                  <a:schemeClr val="accent4"/>
                </a:solidFill>
              </a:rPr>
              <a:t> + </a:t>
            </a:r>
            <a:r>
              <a:rPr lang="en-US" sz="2800" b="1" i="1" dirty="0" err="1">
                <a:solidFill>
                  <a:schemeClr val="accent4"/>
                </a:solidFill>
              </a:rPr>
              <a:t>px</a:t>
            </a:r>
            <a:r>
              <a:rPr lang="en-US" sz="2800" b="1" i="1" dirty="0">
                <a:solidFill>
                  <a:schemeClr val="accent4"/>
                </a:solidFill>
              </a:rPr>
              <a:t> + q = 0</a:t>
            </a:r>
            <a:r>
              <a:rPr lang="en-US" sz="2800" b="1" dirty="0">
                <a:solidFill>
                  <a:schemeClr val="accent4"/>
                </a:solidFill>
              </a:rPr>
              <a:t>.</a:t>
            </a:r>
          </a:p>
          <a:p>
            <a:pPr>
              <a:buFontTx/>
              <a:buNone/>
            </a:pPr>
            <a:endParaRPr lang="en-US" sz="3600" b="1" i="1" dirty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800" b="1" i="1" dirty="0">
              <a:solidFill>
                <a:srgbClr val="0000FF"/>
              </a:solidFill>
            </a:endParaRPr>
          </a:p>
          <a:p>
            <a:pPr algn="ctr">
              <a:buFontTx/>
              <a:buNone/>
            </a:pPr>
            <a:r>
              <a:rPr lang="ru-RU" sz="2400" b="1" i="1" dirty="0">
                <a:solidFill>
                  <a:schemeClr val="accent5"/>
                </a:solidFill>
              </a:rPr>
              <a:t>х</a:t>
            </a:r>
            <a:r>
              <a:rPr lang="ru-RU" sz="2400" b="1" i="1" baseline="30000" dirty="0">
                <a:solidFill>
                  <a:schemeClr val="accent5"/>
                </a:solidFill>
              </a:rPr>
              <a:t>2</a:t>
            </a:r>
            <a:r>
              <a:rPr lang="ru-RU" sz="2400" b="1" i="1" dirty="0">
                <a:solidFill>
                  <a:schemeClr val="accent5"/>
                </a:solidFill>
              </a:rPr>
              <a:t> - </a:t>
            </a:r>
            <a:r>
              <a:rPr lang="en-US" sz="2400" b="1" i="1" dirty="0">
                <a:solidFill>
                  <a:schemeClr val="accent5"/>
                </a:solidFill>
              </a:rPr>
              <a:t>x </a:t>
            </a:r>
            <a:r>
              <a:rPr lang="ru-RU" sz="2400" b="1" i="1" dirty="0">
                <a:solidFill>
                  <a:schemeClr val="accent5"/>
                </a:solidFill>
              </a:rPr>
              <a:t>-</a:t>
            </a:r>
            <a:r>
              <a:rPr lang="en-US" sz="2400" b="1" i="1" dirty="0">
                <a:solidFill>
                  <a:schemeClr val="accent5"/>
                </a:solidFill>
              </a:rPr>
              <a:t> </a:t>
            </a:r>
            <a:r>
              <a:rPr lang="ru-RU" sz="2400" b="1" i="1" dirty="0">
                <a:solidFill>
                  <a:schemeClr val="accent5"/>
                </a:solidFill>
              </a:rPr>
              <a:t>6</a:t>
            </a:r>
            <a:r>
              <a:rPr lang="en-US" sz="2400" b="1" i="1" dirty="0">
                <a:solidFill>
                  <a:schemeClr val="accent5"/>
                </a:solidFill>
              </a:rPr>
              <a:t> = 0.</a:t>
            </a:r>
            <a:endParaRPr lang="ru-RU" sz="2400" b="1" i="1" dirty="0">
              <a:solidFill>
                <a:schemeClr val="accent5"/>
              </a:solidFill>
            </a:endParaRPr>
          </a:p>
          <a:p>
            <a:pPr algn="ctr"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			     p = -1, q = -6,	</a:t>
            </a:r>
            <a:r>
              <a:rPr lang="en-US" sz="2800" dirty="0">
                <a:solidFill>
                  <a:srgbClr val="0000FF"/>
                </a:solidFill>
              </a:rPr>
              <a:t>		</a:t>
            </a:r>
            <a:endParaRPr lang="en-US" sz="2400" dirty="0">
              <a:solidFill>
                <a:srgbClr val="0000FF"/>
              </a:solidFill>
            </a:endParaRPr>
          </a:p>
          <a:p>
            <a:endParaRPr lang="ru-RU" sz="2800" dirty="0">
              <a:solidFill>
                <a:srgbClr val="0000FF"/>
              </a:solidFill>
            </a:endParaRPr>
          </a:p>
        </p:txBody>
      </p:sp>
      <p:graphicFrame>
        <p:nvGraphicFramePr>
          <p:cNvPr id="6246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78213" y="2349500"/>
          <a:ext cx="2879725" cy="984250"/>
        </p:xfrm>
        <a:graphic>
          <a:graphicData uri="http://schemas.openxmlformats.org/presentationml/2006/ole">
            <p:oleObj spid="_x0000_s11332" name="Формула" r:id="rId3" imgW="3953520" imgH="1345320" progId="Equation.3">
              <p:embed/>
            </p:oleObj>
          </a:graphicData>
        </a:graphic>
      </p:graphicFrame>
      <p:graphicFrame>
        <p:nvGraphicFramePr>
          <p:cNvPr id="62470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397074788"/>
              </p:ext>
            </p:extLst>
          </p:nvPr>
        </p:nvGraphicFramePr>
        <p:xfrm>
          <a:off x="1907630" y="4653170"/>
          <a:ext cx="5544770" cy="1872260"/>
        </p:xfrm>
        <a:graphic>
          <a:graphicData uri="http://schemas.openxmlformats.org/presentationml/2006/ole">
            <p:oleObj spid="_x0000_s11333" name="Формула" r:id="rId4" imgW="8224920" imgH="258876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9414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470" y="260560"/>
            <a:ext cx="6512511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Теорема Виета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90" y="1412720"/>
            <a:ext cx="8569190" cy="526790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u="sng" dirty="0">
                <a:solidFill>
                  <a:schemeClr val="accent4"/>
                </a:solidFill>
              </a:rPr>
              <a:t>Теорема</a:t>
            </a:r>
            <a:r>
              <a:rPr lang="ru-RU" sz="2800" dirty="0">
                <a:solidFill>
                  <a:schemeClr val="accent4"/>
                </a:solidFill>
              </a:rPr>
              <a:t>. </a:t>
            </a:r>
            <a:r>
              <a:rPr lang="ru-RU" sz="2800" dirty="0" smtClean="0">
                <a:solidFill>
                  <a:schemeClr val="accent4"/>
                </a:solidFill>
              </a:rPr>
              <a:t>  </a:t>
            </a:r>
            <a:r>
              <a:rPr lang="ru-RU" sz="2800" dirty="0" smtClean="0"/>
              <a:t>Если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dirty="0"/>
              <a:t> и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</a:t>
            </a:r>
            <a:r>
              <a:rPr lang="ru-RU" sz="2800" dirty="0"/>
              <a:t> – корни приведенного                	       </a:t>
            </a:r>
            <a:r>
              <a:rPr lang="ru-RU" sz="2800" dirty="0" smtClean="0"/>
              <a:t>   квадратного </a:t>
            </a:r>
            <a:r>
              <a:rPr lang="ru-RU" sz="2800" dirty="0"/>
              <a:t>уравнения </a:t>
            </a:r>
            <a:r>
              <a:rPr lang="ru-RU" sz="2800" b="1" i="1" dirty="0">
                <a:solidFill>
                  <a:schemeClr val="accent5"/>
                </a:solidFill>
              </a:rPr>
              <a:t>х</a:t>
            </a:r>
            <a:r>
              <a:rPr lang="ru-RU" sz="2800" b="1" i="1" baseline="30000" dirty="0">
                <a:solidFill>
                  <a:schemeClr val="accent5"/>
                </a:solidFill>
              </a:rPr>
              <a:t>2</a:t>
            </a:r>
            <a:r>
              <a:rPr lang="ru-RU" sz="2800" b="1" i="1" dirty="0">
                <a:solidFill>
                  <a:schemeClr val="accent5"/>
                </a:solidFill>
              </a:rPr>
              <a:t> + </a:t>
            </a:r>
            <a:r>
              <a:rPr lang="en-US" sz="2800" b="1" i="1" dirty="0" err="1">
                <a:solidFill>
                  <a:schemeClr val="accent5"/>
                </a:solidFill>
              </a:rPr>
              <a:t>px</a:t>
            </a:r>
            <a:r>
              <a:rPr lang="en-US" sz="2800" b="1" i="1" dirty="0">
                <a:solidFill>
                  <a:schemeClr val="accent5"/>
                </a:solidFill>
              </a:rPr>
              <a:t> + q = 0</a:t>
            </a:r>
            <a:r>
              <a:rPr lang="ru-RU" sz="2800" dirty="0">
                <a:solidFill>
                  <a:schemeClr val="tx1"/>
                </a:solidFill>
              </a:rPr>
              <a:t>, то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			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ru-RU" sz="2800" b="1" i="1" dirty="0" smtClean="0">
                <a:solidFill>
                  <a:srgbClr val="CC0000"/>
                </a:solidFill>
              </a:rPr>
              <a:t>+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= -р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			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∙ х</a:t>
            </a:r>
            <a:r>
              <a:rPr lang="ru-RU" sz="2800" b="1" i="1" baseline="-25000" dirty="0">
                <a:solidFill>
                  <a:srgbClr val="CC0000"/>
                </a:solidFill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 =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q</a:t>
            </a:r>
            <a:endParaRPr lang="ru-RU" sz="28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8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-25000" dirty="0">
                <a:solidFill>
                  <a:srgbClr val="0000FF"/>
                </a:solidFill>
              </a:rPr>
              <a:t>1</a:t>
            </a:r>
            <a:r>
              <a:rPr lang="ru-RU" sz="2800" b="1" i="1" dirty="0">
                <a:solidFill>
                  <a:srgbClr val="0000FF"/>
                </a:solidFill>
              </a:rPr>
              <a:t> = -1</a:t>
            </a:r>
            <a:r>
              <a:rPr lang="ru-RU" sz="2800" dirty="0"/>
              <a:t>;  </a:t>
            </a: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-25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 3</a:t>
            </a:r>
            <a:r>
              <a:rPr lang="ru-RU" sz="2800" dirty="0"/>
              <a:t> – корни уравнения </a:t>
            </a: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- 2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-</a:t>
            </a:r>
            <a:r>
              <a:rPr lang="en-US" sz="2800" b="1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3</a:t>
            </a:r>
            <a:r>
              <a:rPr lang="en-US" sz="2800" b="1" i="1" dirty="0">
                <a:solidFill>
                  <a:srgbClr val="0000FF"/>
                </a:solidFill>
              </a:rPr>
              <a:t> = 0</a:t>
            </a:r>
            <a:r>
              <a:rPr lang="ru-RU" sz="28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р = -2</a:t>
            </a:r>
            <a:r>
              <a:rPr lang="ru-RU" sz="2800" dirty="0"/>
              <a:t>,</a:t>
            </a:r>
            <a:r>
              <a:rPr lang="ru-RU" sz="2800" b="1" i="1" dirty="0">
                <a:solidFill>
                  <a:srgbClr val="0000FF"/>
                </a:solidFill>
              </a:rPr>
              <a:t>  </a:t>
            </a:r>
            <a:r>
              <a:rPr lang="en-US" sz="2800" b="1" i="1" dirty="0">
                <a:solidFill>
                  <a:srgbClr val="0000FF"/>
                </a:solidFill>
              </a:rPr>
              <a:t>q</a:t>
            </a:r>
            <a:r>
              <a:rPr lang="ru-RU" sz="2800" b="1" i="1" dirty="0">
                <a:solidFill>
                  <a:srgbClr val="0000FF"/>
                </a:solidFill>
              </a:rPr>
              <a:t> = -3</a:t>
            </a:r>
            <a:r>
              <a:rPr lang="ru-RU" sz="2800" dirty="0"/>
              <a:t>.</a:t>
            </a:r>
            <a:endParaRPr lang="en-US" sz="28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-25000" dirty="0">
                <a:solidFill>
                  <a:srgbClr val="0000FF"/>
                </a:solidFill>
              </a:rPr>
              <a:t>1</a:t>
            </a:r>
            <a:r>
              <a:rPr lang="ru-RU" sz="2800" b="1" i="1" dirty="0">
                <a:solidFill>
                  <a:srgbClr val="0000FF"/>
                </a:solidFill>
              </a:rPr>
              <a:t> + х</a:t>
            </a:r>
            <a:r>
              <a:rPr lang="ru-RU" sz="2800" b="1" i="1" baseline="-25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</a:t>
            </a:r>
            <a:r>
              <a:rPr lang="en-US" sz="2800" b="1" i="1" dirty="0">
                <a:solidFill>
                  <a:srgbClr val="0000FF"/>
                </a:solidFill>
              </a:rPr>
              <a:t> -1 + 3 = 2 =</a:t>
            </a:r>
            <a:r>
              <a:rPr lang="ru-RU" sz="2800" b="1" i="1" dirty="0">
                <a:solidFill>
                  <a:srgbClr val="0000FF"/>
                </a:solidFill>
              </a:rPr>
              <a:t> -р</a:t>
            </a:r>
            <a:r>
              <a:rPr lang="en-US" sz="2800" dirty="0"/>
              <a:t>,</a:t>
            </a:r>
            <a:endParaRPr lang="ru-RU" sz="28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-25000" dirty="0">
                <a:solidFill>
                  <a:srgbClr val="0000FF"/>
                </a:solidFill>
              </a:rPr>
              <a:t>1</a:t>
            </a:r>
            <a:r>
              <a:rPr lang="ru-RU" sz="2800" b="1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  <a:cs typeface="Times New Roman" pitchFamily="18" charset="0"/>
              </a:rPr>
              <a:t>∙ х</a:t>
            </a:r>
            <a:r>
              <a:rPr lang="ru-RU" sz="2800" b="1" i="1" baseline="-25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0000FF"/>
                </a:solidFill>
                <a:cs typeface="Times New Roman" pitchFamily="18" charset="0"/>
              </a:rPr>
              <a:t> = </a:t>
            </a:r>
            <a:r>
              <a:rPr lang="en-US" sz="2800" b="1" i="1" dirty="0">
                <a:solidFill>
                  <a:srgbClr val="0000FF"/>
                </a:solidFill>
                <a:cs typeface="Times New Roman" pitchFamily="18" charset="0"/>
              </a:rPr>
              <a:t>-1 ∙ 3 = q</a:t>
            </a:r>
            <a:r>
              <a:rPr lang="en-US" sz="2800" dirty="0">
                <a:cs typeface="Times New Roman" pitchFamily="18" charset="0"/>
              </a:rPr>
              <a:t>.</a:t>
            </a:r>
            <a:endParaRPr lang="ru-RU" sz="2800" dirty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364163" y="2924175"/>
            <a:ext cx="27574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CC0000"/>
                </a:solidFill>
              </a:rPr>
              <a:t>формулы Виета</a:t>
            </a:r>
          </a:p>
        </p:txBody>
      </p:sp>
      <p:sp>
        <p:nvSpPr>
          <p:cNvPr id="63493" name="AutoShape 5"/>
          <p:cNvSpPr>
            <a:spLocks/>
          </p:cNvSpPr>
          <p:nvPr/>
        </p:nvSpPr>
        <p:spPr bwMode="auto">
          <a:xfrm>
            <a:off x="1691600" y="2745581"/>
            <a:ext cx="73025" cy="935037"/>
          </a:xfrm>
          <a:prstGeom prst="leftBrace">
            <a:avLst>
              <a:gd name="adj1" fmla="val 106703"/>
              <a:gd name="adj2" fmla="val 50000"/>
            </a:avLst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2051650" y="1448593"/>
            <a:ext cx="0" cy="7921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 flipH="1">
            <a:off x="4932363" y="3213100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42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  <p:bldP spid="63492" grpId="0"/>
      <p:bldP spid="6349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80" y="188550"/>
            <a:ext cx="8857230" cy="1512210"/>
          </a:xfrm>
        </p:spPr>
        <p:txBody>
          <a:bodyPr/>
          <a:lstStyle/>
          <a:p>
            <a:r>
              <a:rPr lang="ru-RU" sz="4000" b="1" dirty="0">
                <a:solidFill>
                  <a:srgbClr val="000099"/>
                </a:solidFill>
              </a:rPr>
              <a:t>Теорема Виета для квадратного уравнения общего вида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4318" y="1700760"/>
            <a:ext cx="8412252" cy="482467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b="1" u="sng" dirty="0">
                <a:solidFill>
                  <a:schemeClr val="accent4"/>
                </a:solidFill>
              </a:rPr>
              <a:t>Теорема</a:t>
            </a:r>
            <a:r>
              <a:rPr lang="ru-RU" sz="2800" dirty="0">
                <a:solidFill>
                  <a:schemeClr val="accent4"/>
                </a:solidFill>
              </a:rPr>
              <a:t>.  </a:t>
            </a:r>
            <a:r>
              <a:rPr lang="ru-RU" sz="2800" dirty="0" smtClean="0">
                <a:solidFill>
                  <a:schemeClr val="accent4"/>
                </a:solidFill>
              </a:rPr>
              <a:t> </a:t>
            </a:r>
            <a:r>
              <a:rPr lang="ru-RU" sz="2800" dirty="0" smtClean="0"/>
              <a:t>Если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dirty="0"/>
              <a:t> и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</a:t>
            </a:r>
            <a:r>
              <a:rPr lang="ru-RU" sz="2800" dirty="0"/>
              <a:t> – корни квадратного 		        уравнения </a:t>
            </a:r>
            <a:r>
              <a:rPr lang="ru-RU" sz="2800" b="1" i="1" dirty="0">
                <a:solidFill>
                  <a:schemeClr val="accent5"/>
                </a:solidFill>
              </a:rPr>
              <a:t>а</a:t>
            </a:r>
            <a:r>
              <a:rPr lang="ru-RU" sz="2800" dirty="0">
                <a:solidFill>
                  <a:schemeClr val="accent5"/>
                </a:solidFill>
              </a:rPr>
              <a:t> </a:t>
            </a:r>
            <a:r>
              <a:rPr lang="ru-RU" sz="2800" b="1" i="1" dirty="0">
                <a:solidFill>
                  <a:schemeClr val="accent5"/>
                </a:solidFill>
              </a:rPr>
              <a:t>х</a:t>
            </a:r>
            <a:r>
              <a:rPr lang="ru-RU" sz="2800" b="1" i="1" baseline="30000" dirty="0">
                <a:solidFill>
                  <a:schemeClr val="accent5"/>
                </a:solidFill>
              </a:rPr>
              <a:t>2</a:t>
            </a:r>
            <a:r>
              <a:rPr lang="ru-RU" sz="2800" b="1" i="1" dirty="0">
                <a:solidFill>
                  <a:schemeClr val="accent5"/>
                </a:solidFill>
              </a:rPr>
              <a:t> + </a:t>
            </a:r>
            <a:r>
              <a:rPr lang="en-US" sz="2800" b="1" i="1" dirty="0" err="1">
                <a:solidFill>
                  <a:schemeClr val="accent5"/>
                </a:solidFill>
              </a:rPr>
              <a:t>bx</a:t>
            </a:r>
            <a:r>
              <a:rPr lang="en-US" sz="2800" b="1" i="1" dirty="0">
                <a:solidFill>
                  <a:schemeClr val="accent5"/>
                </a:solidFill>
              </a:rPr>
              <a:t> + c = 0</a:t>
            </a:r>
            <a:r>
              <a:rPr lang="ru-RU" sz="2800" dirty="0"/>
              <a:t>, то</a:t>
            </a:r>
          </a:p>
          <a:p>
            <a:pPr>
              <a:buFontTx/>
              <a:buNone/>
            </a:pPr>
            <a:r>
              <a:rPr lang="ru-RU" sz="2400" b="1" i="1" dirty="0">
                <a:solidFill>
                  <a:srgbClr val="CC0000"/>
                </a:solidFill>
              </a:rPr>
              <a:t>			</a:t>
            </a:r>
            <a:endParaRPr lang="en-US" sz="2400" b="1" i="1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2400" b="1" i="1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2400" b="1" i="1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2400" b="1" i="1" dirty="0">
              <a:solidFill>
                <a:srgbClr val="0000FF"/>
              </a:solidFill>
            </a:endParaRP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-25000" dirty="0">
                <a:solidFill>
                  <a:srgbClr val="0000FF"/>
                </a:solidFill>
              </a:rPr>
              <a:t>1</a:t>
            </a:r>
            <a:r>
              <a:rPr lang="ru-RU" sz="2400" b="1" i="1" dirty="0">
                <a:solidFill>
                  <a:srgbClr val="0000FF"/>
                </a:solidFill>
              </a:rPr>
              <a:t> = 1,5</a:t>
            </a:r>
            <a:r>
              <a:rPr lang="ru-RU" sz="2400" dirty="0"/>
              <a:t>;  </a:t>
            </a: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-25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= 2</a:t>
            </a:r>
            <a:r>
              <a:rPr lang="ru-RU" sz="2400" dirty="0"/>
              <a:t> – корни уравнения </a:t>
            </a:r>
            <a:r>
              <a:rPr lang="ru-RU" sz="2400" b="1" i="1" dirty="0">
                <a:solidFill>
                  <a:srgbClr val="0000FF"/>
                </a:solidFill>
              </a:rPr>
              <a:t>2</a:t>
            </a:r>
            <a:r>
              <a:rPr lang="ru-RU" sz="2400" dirty="0"/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- 7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6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dirty="0"/>
              <a:t>.</a:t>
            </a:r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   х</a:t>
            </a:r>
            <a:r>
              <a:rPr lang="ru-RU" sz="2400" b="1" i="1" baseline="-25000" dirty="0">
                <a:solidFill>
                  <a:srgbClr val="0000FF"/>
                </a:solidFill>
              </a:rPr>
              <a:t>1</a:t>
            </a:r>
            <a:r>
              <a:rPr lang="ru-RU" sz="2400" b="1" i="1" dirty="0">
                <a:solidFill>
                  <a:srgbClr val="0000FF"/>
                </a:solidFill>
              </a:rPr>
              <a:t> + х</a:t>
            </a:r>
            <a:r>
              <a:rPr lang="ru-RU" sz="2400" b="1" i="1" baseline="-25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=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3,5</a:t>
            </a:r>
            <a:r>
              <a:rPr lang="en-US" sz="2400" dirty="0"/>
              <a:t>,</a:t>
            </a:r>
            <a:endParaRPr lang="ru-RU" sz="2400" dirty="0"/>
          </a:p>
          <a:p>
            <a:pPr algn="ctr"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-25000" dirty="0">
                <a:solidFill>
                  <a:srgbClr val="0000FF"/>
                </a:solidFill>
              </a:rPr>
              <a:t>1</a:t>
            </a:r>
            <a:r>
              <a:rPr lang="ru-RU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∙ х</a:t>
            </a:r>
            <a:r>
              <a:rPr lang="ru-RU" sz="2400" b="1" i="1" baseline="-25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= 3</a:t>
            </a:r>
            <a:r>
              <a:rPr lang="en-US" sz="2400" dirty="0">
                <a:cs typeface="Times New Roman" pitchFamily="18" charset="0"/>
              </a:rPr>
              <a:t>.</a:t>
            </a:r>
            <a:endParaRPr lang="ru-RU" sz="2400" dirty="0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73733" name="AutoShape 5"/>
          <p:cNvSpPr>
            <a:spLocks/>
          </p:cNvSpPr>
          <p:nvPr/>
        </p:nvSpPr>
        <p:spPr bwMode="auto">
          <a:xfrm>
            <a:off x="4067175" y="2781300"/>
            <a:ext cx="73025" cy="1368425"/>
          </a:xfrm>
          <a:prstGeom prst="leftBrace">
            <a:avLst>
              <a:gd name="adj1" fmla="val 156159"/>
              <a:gd name="adj2" fmla="val 50000"/>
            </a:avLst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2195670" y="1728597"/>
            <a:ext cx="0" cy="7921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73736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4211638" y="2636838"/>
          <a:ext cx="1584325" cy="1477962"/>
        </p:xfrm>
        <a:graphic>
          <a:graphicData uri="http://schemas.openxmlformats.org/presentationml/2006/ole">
            <p:oleObj spid="_x0000_s12323" name="Формула" r:id="rId3" imgW="2529720" imgH="2360520" progId="Equation.3">
              <p:embed/>
            </p:oleObj>
          </a:graphicData>
        </a:graphic>
      </p:graphicFrame>
      <p:sp>
        <p:nvSpPr>
          <p:cNvPr id="73738" name="AutoShape 10"/>
          <p:cNvSpPr>
            <a:spLocks/>
          </p:cNvSpPr>
          <p:nvPr/>
        </p:nvSpPr>
        <p:spPr bwMode="auto">
          <a:xfrm>
            <a:off x="3347830" y="5157240"/>
            <a:ext cx="73025" cy="719138"/>
          </a:xfrm>
          <a:prstGeom prst="leftBrace">
            <a:avLst>
              <a:gd name="adj1" fmla="val 82065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60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116540"/>
            <a:ext cx="9073260" cy="151221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000099"/>
                </a:solidFill>
              </a:rPr>
              <a:t>Теорема, обратная </a:t>
            </a:r>
            <a:r>
              <a:rPr lang="ru-RU" b="1" dirty="0" smtClean="0">
                <a:solidFill>
                  <a:srgbClr val="000099"/>
                </a:solidFill>
              </a:rPr>
              <a:t>теореме Виета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90" y="1976922"/>
            <a:ext cx="8569190" cy="47720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u="sng" dirty="0" smtClean="0">
                <a:solidFill>
                  <a:schemeClr val="accent4"/>
                </a:solidFill>
              </a:rPr>
              <a:t>Теорема</a:t>
            </a:r>
            <a:r>
              <a:rPr lang="ru-RU" sz="2800" b="1" dirty="0" smtClean="0">
                <a:solidFill>
                  <a:schemeClr val="accent4"/>
                </a:solidFill>
              </a:rPr>
              <a:t>.    </a:t>
            </a:r>
            <a:r>
              <a:rPr lang="ru-RU" sz="2800" dirty="0" smtClean="0"/>
              <a:t>Если </a:t>
            </a:r>
            <a:r>
              <a:rPr lang="ru-RU" sz="2800" dirty="0"/>
              <a:t>числа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dirty="0"/>
              <a:t>,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</a:t>
            </a:r>
            <a:r>
              <a:rPr lang="ru-RU" sz="2800" dirty="0"/>
              <a:t>, </a:t>
            </a:r>
            <a:r>
              <a:rPr lang="ru-RU" sz="2800" b="1" i="1" dirty="0">
                <a:solidFill>
                  <a:srgbClr val="CC0000"/>
                </a:solidFill>
              </a:rPr>
              <a:t>р </a:t>
            </a:r>
            <a:r>
              <a:rPr lang="ru-RU" sz="2800" dirty="0"/>
              <a:t>и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en-US" sz="2800" b="1" i="1" dirty="0">
                <a:solidFill>
                  <a:srgbClr val="CC0000"/>
                </a:solidFill>
              </a:rPr>
              <a:t>q </a:t>
            </a:r>
            <a:r>
              <a:rPr lang="ru-RU" sz="2800" dirty="0"/>
              <a:t>связаны </a:t>
            </a:r>
            <a:r>
              <a:rPr lang="ru-RU" sz="2800" dirty="0" smtClean="0"/>
              <a:t>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условиями</a:t>
            </a: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		      		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b="1" i="1" dirty="0">
                <a:solidFill>
                  <a:srgbClr val="CC0000"/>
                </a:solidFill>
              </a:rPr>
              <a:t> + х</a:t>
            </a:r>
            <a:r>
              <a:rPr lang="ru-RU" sz="2800" b="1" i="1" baseline="-25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= -р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				х</a:t>
            </a:r>
            <a:r>
              <a:rPr lang="ru-RU" sz="2800" b="1" i="1" baseline="-25000" dirty="0">
                <a:solidFill>
                  <a:srgbClr val="CC0000"/>
                </a:solidFill>
              </a:rPr>
              <a:t>1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∙ х</a:t>
            </a:r>
            <a:r>
              <a:rPr lang="ru-RU" sz="2800" b="1" i="1" baseline="-25000" dirty="0">
                <a:solidFill>
                  <a:srgbClr val="CC0000"/>
                </a:solidFill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 =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q</a:t>
            </a:r>
            <a:endParaRPr lang="ru-RU" sz="28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		       </a:t>
            </a:r>
            <a:r>
              <a:rPr lang="ru-RU" sz="2800" dirty="0" smtClean="0"/>
              <a:t>   то </a:t>
            </a:r>
            <a:r>
              <a:rPr lang="ru-RU" sz="2800" b="1" i="1" dirty="0" smtClean="0">
                <a:solidFill>
                  <a:srgbClr val="CC0000"/>
                </a:solidFill>
              </a:rPr>
              <a:t>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 </a:t>
            </a:r>
            <a:r>
              <a:rPr lang="ru-RU" sz="2800" dirty="0"/>
              <a:t> и 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  </a:t>
            </a:r>
            <a:r>
              <a:rPr lang="ru-RU" sz="2800" dirty="0"/>
              <a:t> –   корни   приведенного                	       квадратного уравнения </a:t>
            </a:r>
            <a:r>
              <a:rPr lang="ru-RU" sz="2800" b="1" i="1" dirty="0">
                <a:solidFill>
                  <a:schemeClr val="accent5"/>
                </a:solidFill>
              </a:rPr>
              <a:t>х</a:t>
            </a:r>
            <a:r>
              <a:rPr lang="ru-RU" sz="2800" b="1" i="1" baseline="30000" dirty="0">
                <a:solidFill>
                  <a:schemeClr val="accent5"/>
                </a:solidFill>
              </a:rPr>
              <a:t>2</a:t>
            </a:r>
            <a:r>
              <a:rPr lang="ru-RU" sz="2800" b="1" i="1" dirty="0">
                <a:solidFill>
                  <a:schemeClr val="accent5"/>
                </a:solidFill>
              </a:rPr>
              <a:t> + </a:t>
            </a:r>
            <a:r>
              <a:rPr lang="en-US" sz="2800" b="1" i="1" dirty="0" err="1">
                <a:solidFill>
                  <a:schemeClr val="accent5"/>
                </a:solidFill>
              </a:rPr>
              <a:t>px</a:t>
            </a:r>
            <a:r>
              <a:rPr lang="en-US" sz="2800" b="1" i="1" dirty="0">
                <a:solidFill>
                  <a:schemeClr val="accent5"/>
                </a:solidFill>
              </a:rPr>
              <a:t> + q = 0</a:t>
            </a:r>
            <a:r>
              <a:rPr lang="ru-RU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5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dirty="0"/>
              <a:t>Составим квадратное уравнение по его корням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/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dirty="0"/>
              <a:t>Искомое уравнение имеет </a:t>
            </a:r>
            <a:r>
              <a:rPr lang="ru-RU" sz="2400" dirty="0" smtClean="0"/>
              <a:t>вид    </a:t>
            </a:r>
            <a:r>
              <a:rPr lang="ru-RU" sz="2400" b="1" i="1" dirty="0">
                <a:solidFill>
                  <a:srgbClr val="0000FF"/>
                </a:solidFill>
              </a:rPr>
              <a:t>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- 4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1</a:t>
            </a:r>
            <a:r>
              <a:rPr lang="en-US" sz="2400" b="1" i="1" dirty="0">
                <a:solidFill>
                  <a:srgbClr val="0000FF"/>
                </a:solidFill>
              </a:rPr>
              <a:t> = 0</a:t>
            </a:r>
            <a:r>
              <a:rPr lang="ru-RU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/>
          </a:p>
        </p:txBody>
      </p:sp>
      <p:sp>
        <p:nvSpPr>
          <p:cNvPr id="71684" name="AutoShape 4"/>
          <p:cNvSpPr>
            <a:spLocks/>
          </p:cNvSpPr>
          <p:nvPr/>
        </p:nvSpPr>
        <p:spPr bwMode="auto">
          <a:xfrm>
            <a:off x="2743359" y="2710888"/>
            <a:ext cx="45719" cy="791017"/>
          </a:xfrm>
          <a:prstGeom prst="leftBrace">
            <a:avLst>
              <a:gd name="adj1" fmla="val 106703"/>
              <a:gd name="adj2" fmla="val 50000"/>
            </a:avLst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1907630" y="1916113"/>
            <a:ext cx="0" cy="201771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71686" name="Object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67567478"/>
              </p:ext>
            </p:extLst>
          </p:nvPr>
        </p:nvGraphicFramePr>
        <p:xfrm>
          <a:off x="2411700" y="4797190"/>
          <a:ext cx="4968875" cy="1471612"/>
        </p:xfrm>
        <a:graphic>
          <a:graphicData uri="http://schemas.openxmlformats.org/presentationml/2006/ole">
            <p:oleObj spid="_x0000_s13347" name="Формула" r:id="rId3" imgW="8224920" imgH="2487240" progId="Equation.3">
              <p:embed/>
            </p:oleObj>
          </a:graphicData>
        </a:graphic>
      </p:graphicFrame>
      <p:sp>
        <p:nvSpPr>
          <p:cNvPr id="71688" name="AutoShape 8"/>
          <p:cNvSpPr>
            <a:spLocks noChangeArrowheads="1"/>
          </p:cNvSpPr>
          <p:nvPr/>
        </p:nvSpPr>
        <p:spPr bwMode="auto">
          <a:xfrm>
            <a:off x="5230253" y="5445280"/>
            <a:ext cx="358775" cy="144462"/>
          </a:xfrm>
          <a:prstGeom prst="leftRightArrow">
            <a:avLst>
              <a:gd name="adj1" fmla="val 50000"/>
              <a:gd name="adj2" fmla="val 4967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8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971550" y="333375"/>
            <a:ext cx="5903913" cy="647700"/>
          </a:xfrm>
          <a:prstGeom prst="wedgeRoundRectCallout">
            <a:avLst>
              <a:gd name="adj1" fmla="val 60995"/>
              <a:gd name="adj2" fmla="val 441667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itchFamily="18" charset="0"/>
              </a:rPr>
              <a:t>Найдём корень уравнения: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331913" y="1412875"/>
            <a:ext cx="4103687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+ 37 = 85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1331913" y="1628775"/>
            <a:ext cx="504825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2771775" y="1412875"/>
            <a:ext cx="865188" cy="682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37</a:t>
            </a:r>
          </a:p>
        </p:txBody>
      </p:sp>
      <p:sp>
        <p:nvSpPr>
          <p:cNvPr id="11273" name="WordArt 9"/>
          <p:cNvSpPr>
            <a:spLocks noChangeArrowheads="1" noChangeShapeType="1" noTextEdit="1"/>
          </p:cNvSpPr>
          <p:nvPr/>
        </p:nvSpPr>
        <p:spPr bwMode="auto">
          <a:xfrm>
            <a:off x="4572000" y="1412875"/>
            <a:ext cx="865188" cy="682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85</a:t>
            </a:r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2124075" y="2924175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1276" name="WordArt 12"/>
          <p:cNvSpPr>
            <a:spLocks noChangeArrowheads="1" noChangeShapeType="1" noTextEdit="1"/>
          </p:cNvSpPr>
          <p:nvPr/>
        </p:nvSpPr>
        <p:spPr bwMode="auto">
          <a:xfrm>
            <a:off x="3995738" y="2997200"/>
            <a:ext cx="431800" cy="7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_</a:t>
            </a:r>
          </a:p>
        </p:txBody>
      </p:sp>
      <p:sp>
        <p:nvSpPr>
          <p:cNvPr id="11277" name="WordArt 13"/>
          <p:cNvSpPr>
            <a:spLocks noChangeArrowheads="1" noChangeShapeType="1" noTextEdit="1"/>
          </p:cNvSpPr>
          <p:nvPr/>
        </p:nvSpPr>
        <p:spPr bwMode="auto">
          <a:xfrm>
            <a:off x="1403350" y="4005263"/>
            <a:ext cx="2376488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48</a:t>
            </a: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1603386" y="4941886"/>
            <a:ext cx="4608513" cy="1366837"/>
          </a:xfrm>
          <a:prstGeom prst="wedgeRoundRectCallout">
            <a:avLst>
              <a:gd name="adj1" fmla="val 86546"/>
              <a:gd name="adj2" fmla="val -111671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Мы решили уравнение!</a:t>
            </a:r>
          </a:p>
        </p:txBody>
      </p:sp>
      <p:pic>
        <p:nvPicPr>
          <p:cNvPr id="46081" name="Picture 1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734300" y="3429000"/>
            <a:ext cx="1409700" cy="1388555"/>
          </a:xfrm>
          <a:prstGeom prst="rect">
            <a:avLst/>
          </a:prstGeom>
          <a:noFill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1403350" y="4797189"/>
            <a:ext cx="4680650" cy="1656230"/>
          </a:xfrm>
          <a:prstGeom prst="wedgeRoundRectCallout">
            <a:avLst>
              <a:gd name="adj1" fmla="val 86546"/>
              <a:gd name="adj2" fmla="val -111671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Решили уравнение </a:t>
            </a:r>
            <a:r>
              <a:rPr lang="ru-RU" sz="2000" b="1" i="1" dirty="0" smtClean="0">
                <a:solidFill>
                  <a:schemeClr val="bg1"/>
                </a:solidFill>
                <a:latin typeface="Georgia" pitchFamily="18" charset="0"/>
              </a:rPr>
              <a:t>– нашли те  значения переменной, при котором уравнение обращается в верное числовое равенство.</a:t>
            </a:r>
            <a:endParaRPr lang="ru-RU" sz="2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2222E-6 L -0.00399 0.1865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0.18889 0.1916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96296E-6 L 0.22048 0.1916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75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75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75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1" grpId="1" animBg="1"/>
      <p:bldP spid="11272" grpId="0" animBg="1"/>
      <p:bldP spid="11272" grpId="1" animBg="1"/>
      <p:bldP spid="11273" grpId="0" animBg="1"/>
      <p:bldP spid="11273" grpId="1" animBg="1"/>
      <p:bldP spid="11274" grpId="0" animBg="1"/>
      <p:bldP spid="11276" grpId="0" animBg="1"/>
      <p:bldP spid="11277" grpId="0" animBg="1"/>
      <p:bldP spid="11278" grpId="0" animBg="1"/>
      <p:bldP spid="11278" grpId="1" animBg="1"/>
      <p:bldP spid="1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420" y="260560"/>
            <a:ext cx="806512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Квадратный трехчлен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400" y="1556740"/>
            <a:ext cx="8137130" cy="489668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	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Квадратным трехчленом</a:t>
            </a:r>
            <a:r>
              <a:rPr lang="ru-RU" sz="2800" dirty="0"/>
              <a:t> называется </a:t>
            </a:r>
            <a:endParaRPr lang="ru-RU" sz="2800" dirty="0" smtClean="0"/>
          </a:p>
          <a:p>
            <a:pPr algn="ctr">
              <a:buFontTx/>
              <a:buNone/>
            </a:pPr>
            <a:r>
              <a:rPr lang="ru-RU" sz="2800" dirty="0" smtClean="0"/>
              <a:t>многочлен </a:t>
            </a:r>
            <a:r>
              <a:rPr lang="ru-RU" sz="2800" dirty="0"/>
              <a:t>вида </a:t>
            </a:r>
            <a:r>
              <a:rPr lang="ru-RU" sz="2800" dirty="0" smtClean="0"/>
              <a:t> </a:t>
            </a:r>
            <a:r>
              <a:rPr lang="ru-RU" b="1" i="1" dirty="0" smtClean="0">
                <a:solidFill>
                  <a:schemeClr val="accent4"/>
                </a:solidFill>
              </a:rPr>
              <a:t>ах</a:t>
            </a:r>
            <a:r>
              <a:rPr lang="ru-RU" b="1" i="1" baseline="30000" dirty="0" smtClean="0">
                <a:solidFill>
                  <a:schemeClr val="accent4"/>
                </a:solidFill>
              </a:rPr>
              <a:t>2</a:t>
            </a:r>
            <a:r>
              <a:rPr lang="ru-RU" b="1" i="1" dirty="0" smtClean="0">
                <a:solidFill>
                  <a:schemeClr val="accent4"/>
                </a:solidFill>
              </a:rPr>
              <a:t> </a:t>
            </a:r>
            <a:r>
              <a:rPr lang="ru-RU" b="1" i="1" dirty="0">
                <a:solidFill>
                  <a:schemeClr val="accent4"/>
                </a:solidFill>
              </a:rPr>
              <a:t>+ </a:t>
            </a:r>
            <a:r>
              <a:rPr lang="en-US" b="1" i="1" dirty="0" err="1">
                <a:solidFill>
                  <a:schemeClr val="accent4"/>
                </a:solidFill>
              </a:rPr>
              <a:t>bx</a:t>
            </a:r>
            <a:r>
              <a:rPr lang="en-US" b="1" i="1" dirty="0">
                <a:solidFill>
                  <a:schemeClr val="accent4"/>
                </a:solidFill>
              </a:rPr>
              <a:t> + c</a:t>
            </a:r>
            <a:r>
              <a:rPr lang="ru-RU" b="1" dirty="0">
                <a:solidFill>
                  <a:schemeClr val="accent4"/>
                </a:solidFill>
              </a:rPr>
              <a:t>, </a:t>
            </a:r>
          </a:p>
          <a:p>
            <a:pPr algn="ctr">
              <a:buFontTx/>
              <a:buNone/>
            </a:pPr>
            <a:r>
              <a:rPr lang="ru-RU" sz="2800" dirty="0"/>
              <a:t>где </a:t>
            </a:r>
            <a:r>
              <a:rPr lang="ru-RU" sz="2800" b="1" i="1" dirty="0">
                <a:solidFill>
                  <a:srgbClr val="CC0000"/>
                </a:solidFill>
              </a:rPr>
              <a:t>а</a:t>
            </a:r>
            <a:r>
              <a:rPr lang="ru-RU" sz="2800" dirty="0"/>
              <a:t>,</a:t>
            </a:r>
            <a:r>
              <a:rPr lang="ru-RU" sz="2800" b="1" i="1" dirty="0">
                <a:solidFill>
                  <a:srgbClr val="CC0000"/>
                </a:solidFill>
              </a:rPr>
              <a:t> </a:t>
            </a:r>
            <a:r>
              <a:rPr lang="en-US" sz="2800" b="1" i="1" dirty="0">
                <a:solidFill>
                  <a:srgbClr val="CC0000"/>
                </a:solidFill>
              </a:rPr>
              <a:t>b</a:t>
            </a:r>
            <a:r>
              <a:rPr lang="ru-RU" sz="2800" dirty="0"/>
              <a:t>, </a:t>
            </a:r>
            <a:r>
              <a:rPr lang="ru-RU" sz="2800" b="1" i="1" dirty="0">
                <a:solidFill>
                  <a:srgbClr val="CC0000"/>
                </a:solidFill>
              </a:rPr>
              <a:t>с</a:t>
            </a:r>
            <a:r>
              <a:rPr lang="ru-RU" sz="2800" dirty="0"/>
              <a:t> – числа, </a:t>
            </a:r>
            <a:r>
              <a:rPr lang="ru-RU" sz="2800" b="1" i="1" dirty="0">
                <a:solidFill>
                  <a:srgbClr val="CC0000"/>
                </a:solidFill>
              </a:rPr>
              <a:t>а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≠ 0</a:t>
            </a:r>
            <a:r>
              <a:rPr lang="ru-RU" sz="2800" dirty="0">
                <a:cs typeface="Times New Roman" pitchFamily="18" charset="0"/>
              </a:rPr>
              <a:t>,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х</a:t>
            </a:r>
            <a:r>
              <a:rPr lang="ru-RU" sz="2800" dirty="0">
                <a:cs typeface="Times New Roman" pitchFamily="18" charset="0"/>
              </a:rPr>
              <a:t> – переменная</a:t>
            </a:r>
            <a:r>
              <a:rPr lang="ru-RU" sz="2800" dirty="0" smtClean="0"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endParaRPr lang="ru-RU" sz="2800" dirty="0" smtClean="0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300" dirty="0" smtClean="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b="1" i="1" dirty="0" smtClean="0">
                <a:solidFill>
                  <a:srgbClr val="0000FF"/>
                </a:solidFill>
              </a:rPr>
              <a:t>3х</a:t>
            </a:r>
            <a:r>
              <a:rPr lang="ru-RU" sz="2400" b="1" i="1" baseline="30000" dirty="0" smtClean="0">
                <a:solidFill>
                  <a:srgbClr val="0000FF"/>
                </a:solidFill>
              </a:rPr>
              <a:t>2</a:t>
            </a:r>
            <a:r>
              <a:rPr lang="ru-RU" sz="24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- 2</a:t>
            </a:r>
            <a:r>
              <a:rPr lang="en-US" sz="2400" b="1" i="1" dirty="0">
                <a:solidFill>
                  <a:srgbClr val="0000FF"/>
                </a:solidFill>
              </a:rPr>
              <a:t>x + </a:t>
            </a:r>
            <a:r>
              <a:rPr lang="ru-RU" sz="2400" b="1" i="1" dirty="0">
                <a:solidFill>
                  <a:srgbClr val="0000FF"/>
                </a:solidFill>
              </a:rPr>
              <a:t>7</a:t>
            </a:r>
            <a:r>
              <a:rPr lang="en-US" sz="2400" dirty="0"/>
              <a:t>;</a:t>
            </a:r>
            <a:endParaRPr lang="ru-RU" sz="2400" dirty="0"/>
          </a:p>
          <a:p>
            <a:pPr algn="ctr">
              <a:buFontTx/>
              <a:buNone/>
            </a:pPr>
            <a:endParaRPr lang="ru-RU" sz="2400" dirty="0"/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CC0000"/>
                </a:solidFill>
              </a:rPr>
              <a:t>Корни квадратного трехчлена</a:t>
            </a:r>
            <a:r>
              <a:rPr lang="ru-RU" sz="2400" dirty="0"/>
              <a:t>  </a:t>
            </a:r>
            <a:r>
              <a:rPr lang="ru-RU" sz="2800" b="1" i="1" dirty="0">
                <a:solidFill>
                  <a:srgbClr val="CC0000"/>
                </a:solidFill>
              </a:rPr>
              <a:t>а</a:t>
            </a:r>
            <a:r>
              <a:rPr lang="ru-RU" sz="2800" dirty="0"/>
              <a:t>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30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+ </a:t>
            </a:r>
            <a:r>
              <a:rPr lang="en-US" sz="2800" b="1" i="1" dirty="0" err="1">
                <a:solidFill>
                  <a:srgbClr val="CC0000"/>
                </a:solidFill>
              </a:rPr>
              <a:t>bx</a:t>
            </a:r>
            <a:r>
              <a:rPr lang="en-US" sz="2800" b="1" i="1" dirty="0">
                <a:solidFill>
                  <a:srgbClr val="CC0000"/>
                </a:solidFill>
              </a:rPr>
              <a:t> + </a:t>
            </a:r>
            <a:r>
              <a:rPr lang="en-US" sz="2800" b="1" i="1" dirty="0" smtClean="0">
                <a:solidFill>
                  <a:srgbClr val="CC0000"/>
                </a:solidFill>
              </a:rPr>
              <a:t>c</a:t>
            </a:r>
            <a:endParaRPr lang="ru-RU" sz="2800" b="1" i="1" dirty="0" smtClean="0">
              <a:solidFill>
                <a:srgbClr val="CC0000"/>
              </a:solidFill>
            </a:endParaRPr>
          </a:p>
          <a:p>
            <a:pPr algn="ctr">
              <a:buFontTx/>
              <a:buNone/>
            </a:pPr>
            <a:r>
              <a:rPr lang="en-US" sz="2800" b="1" i="1" dirty="0" smtClean="0">
                <a:solidFill>
                  <a:srgbClr val="CC0000"/>
                </a:solidFill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– это корни  уравнения </a:t>
            </a:r>
            <a:r>
              <a:rPr lang="ru-RU" sz="2800" b="1" i="1" dirty="0" smtClean="0">
                <a:solidFill>
                  <a:schemeClr val="accent4"/>
                </a:solidFill>
              </a:rPr>
              <a:t>ах</a:t>
            </a:r>
            <a:r>
              <a:rPr lang="ru-RU" sz="2800" b="1" i="1" baseline="30000" dirty="0" smtClean="0">
                <a:solidFill>
                  <a:schemeClr val="accent4"/>
                </a:solidFill>
              </a:rPr>
              <a:t>2</a:t>
            </a:r>
            <a:r>
              <a:rPr lang="ru-RU" sz="2800" b="1" i="1" dirty="0" smtClean="0">
                <a:solidFill>
                  <a:schemeClr val="accent4"/>
                </a:solidFill>
              </a:rPr>
              <a:t> </a:t>
            </a:r>
            <a:r>
              <a:rPr lang="ru-RU" sz="2800" b="1" i="1" dirty="0">
                <a:solidFill>
                  <a:schemeClr val="accent4"/>
                </a:solidFill>
              </a:rPr>
              <a:t>+ </a:t>
            </a:r>
            <a:r>
              <a:rPr lang="en-US" sz="2800" b="1" i="1" dirty="0" err="1">
                <a:solidFill>
                  <a:schemeClr val="accent4"/>
                </a:solidFill>
              </a:rPr>
              <a:t>bx</a:t>
            </a:r>
            <a:r>
              <a:rPr lang="en-US" sz="2800" b="1" i="1" dirty="0">
                <a:solidFill>
                  <a:schemeClr val="accent4"/>
                </a:solidFill>
              </a:rPr>
              <a:t> + c = 0 </a:t>
            </a:r>
            <a:r>
              <a:rPr lang="ru-RU" sz="2800" dirty="0"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3290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680" y="116540"/>
            <a:ext cx="9289290" cy="1628750"/>
          </a:xfrm>
        </p:spPr>
        <p:txBody>
          <a:bodyPr/>
          <a:lstStyle/>
          <a:p>
            <a:r>
              <a:rPr lang="ru-RU" sz="3800" b="1" dirty="0">
                <a:solidFill>
                  <a:srgbClr val="000099"/>
                </a:solidFill>
              </a:rPr>
              <a:t>Разложение квадратного трехчлена на линейные множители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400" y="1556740"/>
            <a:ext cx="8569190" cy="496869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b="1" u="sng" dirty="0">
                <a:solidFill>
                  <a:schemeClr val="accent4"/>
                </a:solidFill>
              </a:rPr>
              <a:t>Теорема</a:t>
            </a:r>
            <a:r>
              <a:rPr lang="ru-RU" sz="2800" dirty="0"/>
              <a:t>.   Если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1 </a:t>
            </a:r>
            <a:r>
              <a:rPr lang="ru-RU" sz="2800" dirty="0"/>
              <a:t> и 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-25000" dirty="0">
                <a:solidFill>
                  <a:srgbClr val="CC0000"/>
                </a:solidFill>
              </a:rPr>
              <a:t>2  </a:t>
            </a:r>
            <a:r>
              <a:rPr lang="ru-RU" sz="2800" dirty="0"/>
              <a:t> –   корни  квадратного             	        </a:t>
            </a:r>
            <a:r>
              <a:rPr lang="ru-RU" sz="2800" dirty="0" smtClean="0"/>
              <a:t>  трехчлена </a:t>
            </a:r>
            <a:r>
              <a:rPr lang="ru-RU" sz="2800" b="1" i="1" dirty="0">
                <a:solidFill>
                  <a:srgbClr val="CC0000"/>
                </a:solidFill>
              </a:rPr>
              <a:t>а</a:t>
            </a:r>
            <a:r>
              <a:rPr lang="ru-RU" sz="2800" dirty="0"/>
              <a:t> </a:t>
            </a:r>
            <a:r>
              <a:rPr lang="ru-RU" sz="2800" b="1" i="1" dirty="0">
                <a:solidFill>
                  <a:srgbClr val="CC0000"/>
                </a:solidFill>
              </a:rPr>
              <a:t>х</a:t>
            </a:r>
            <a:r>
              <a:rPr lang="ru-RU" sz="2800" b="1" i="1" baseline="30000" dirty="0">
                <a:solidFill>
                  <a:srgbClr val="CC0000"/>
                </a:solidFill>
              </a:rPr>
              <a:t>2</a:t>
            </a:r>
            <a:r>
              <a:rPr lang="ru-RU" sz="2800" b="1" i="1" dirty="0">
                <a:solidFill>
                  <a:srgbClr val="CC0000"/>
                </a:solidFill>
              </a:rPr>
              <a:t> + </a:t>
            </a:r>
            <a:r>
              <a:rPr lang="en-US" sz="2800" b="1" i="1" dirty="0" err="1">
                <a:solidFill>
                  <a:srgbClr val="CC0000"/>
                </a:solidFill>
              </a:rPr>
              <a:t>bx</a:t>
            </a:r>
            <a:r>
              <a:rPr lang="en-US" sz="2800" b="1" i="1" dirty="0">
                <a:solidFill>
                  <a:srgbClr val="CC0000"/>
                </a:solidFill>
              </a:rPr>
              <a:t> + c</a:t>
            </a:r>
            <a:r>
              <a:rPr lang="ru-RU" sz="2800" dirty="0"/>
              <a:t>, то</a:t>
            </a:r>
          </a:p>
          <a:p>
            <a:pPr>
              <a:buFontTx/>
              <a:buNone/>
            </a:pPr>
            <a:r>
              <a:rPr lang="ru-RU" b="1" i="1" dirty="0">
                <a:solidFill>
                  <a:srgbClr val="CC0000"/>
                </a:solidFill>
              </a:rPr>
              <a:t>		       </a:t>
            </a:r>
            <a:r>
              <a:rPr lang="ru-RU" b="1" i="1" dirty="0" smtClean="0">
                <a:solidFill>
                  <a:srgbClr val="CC0000"/>
                </a:solidFill>
              </a:rPr>
              <a:t>           </a:t>
            </a:r>
            <a:r>
              <a:rPr lang="ru-RU" b="1" i="1" dirty="0">
                <a:solidFill>
                  <a:srgbClr val="CC0000"/>
                </a:solidFill>
              </a:rPr>
              <a:t>а</a:t>
            </a:r>
            <a:r>
              <a:rPr lang="ru-RU" dirty="0"/>
              <a:t> </a:t>
            </a:r>
            <a:r>
              <a:rPr lang="ru-RU" b="1" i="1" dirty="0">
                <a:solidFill>
                  <a:srgbClr val="CC0000"/>
                </a:solidFill>
              </a:rPr>
              <a:t>х</a:t>
            </a:r>
            <a:r>
              <a:rPr lang="ru-RU" b="1" i="1" baseline="30000" dirty="0">
                <a:solidFill>
                  <a:srgbClr val="CC0000"/>
                </a:solidFill>
              </a:rPr>
              <a:t>2</a:t>
            </a:r>
            <a:r>
              <a:rPr lang="ru-RU" b="1" i="1" dirty="0">
                <a:solidFill>
                  <a:srgbClr val="CC0000"/>
                </a:solidFill>
              </a:rPr>
              <a:t> + </a:t>
            </a:r>
            <a:r>
              <a:rPr lang="en-US" b="1" i="1" dirty="0" err="1">
                <a:solidFill>
                  <a:srgbClr val="CC0000"/>
                </a:solidFill>
              </a:rPr>
              <a:t>bx</a:t>
            </a:r>
            <a:r>
              <a:rPr lang="en-US" b="1" i="1" dirty="0">
                <a:solidFill>
                  <a:srgbClr val="CC0000"/>
                </a:solidFill>
              </a:rPr>
              <a:t> + c</a:t>
            </a:r>
            <a:r>
              <a:rPr lang="ru-RU" b="1" i="1" dirty="0">
                <a:solidFill>
                  <a:srgbClr val="CC0000"/>
                </a:solidFill>
              </a:rPr>
              <a:t> = а(х - х</a:t>
            </a:r>
            <a:r>
              <a:rPr lang="ru-RU" b="1" i="1" baseline="-25000" dirty="0">
                <a:solidFill>
                  <a:srgbClr val="CC0000"/>
                </a:solidFill>
              </a:rPr>
              <a:t>1</a:t>
            </a:r>
            <a:r>
              <a:rPr lang="ru-RU" b="1" i="1" dirty="0">
                <a:solidFill>
                  <a:srgbClr val="CC0000"/>
                </a:solidFill>
              </a:rPr>
              <a:t>)(х</a:t>
            </a:r>
            <a:r>
              <a:rPr lang="ru-RU" dirty="0"/>
              <a:t> </a:t>
            </a:r>
            <a:r>
              <a:rPr lang="ru-RU" b="1" i="1" dirty="0">
                <a:solidFill>
                  <a:srgbClr val="CC0000"/>
                </a:solidFill>
              </a:rPr>
              <a:t>-</a:t>
            </a:r>
            <a:r>
              <a:rPr lang="ru-RU" dirty="0"/>
              <a:t> </a:t>
            </a:r>
            <a:r>
              <a:rPr lang="ru-RU" b="1" i="1" dirty="0">
                <a:solidFill>
                  <a:srgbClr val="CC0000"/>
                </a:solidFill>
              </a:rPr>
              <a:t>х</a:t>
            </a:r>
            <a:r>
              <a:rPr lang="ru-RU" b="1" i="1" baseline="-25000" dirty="0">
                <a:solidFill>
                  <a:srgbClr val="CC0000"/>
                </a:solidFill>
              </a:rPr>
              <a:t>2 </a:t>
            </a:r>
            <a:r>
              <a:rPr lang="ru-RU" b="1" i="1" dirty="0">
                <a:solidFill>
                  <a:srgbClr val="CC0000"/>
                </a:solidFill>
              </a:rPr>
              <a:t>)</a:t>
            </a:r>
            <a:r>
              <a:rPr lang="ru-RU" dirty="0"/>
              <a:t>.</a:t>
            </a:r>
          </a:p>
          <a:p>
            <a:pPr algn="ctr">
              <a:buFontTx/>
              <a:buNone/>
            </a:pPr>
            <a:r>
              <a:rPr lang="ru-RU" sz="2800" dirty="0"/>
              <a:t>Разложить на множители</a:t>
            </a:r>
            <a:r>
              <a:rPr lang="ru-RU" dirty="0"/>
              <a:t> </a:t>
            </a:r>
            <a:r>
              <a:rPr lang="ru-RU" sz="2800" b="1" i="1" dirty="0">
                <a:solidFill>
                  <a:schemeClr val="accent5"/>
                </a:solidFill>
              </a:rPr>
              <a:t>12</a:t>
            </a:r>
            <a:r>
              <a:rPr lang="ru-RU" sz="2800" dirty="0">
                <a:solidFill>
                  <a:schemeClr val="accent5"/>
                </a:solidFill>
              </a:rPr>
              <a:t> </a:t>
            </a:r>
            <a:r>
              <a:rPr lang="ru-RU" sz="2800" b="1" i="1" dirty="0">
                <a:solidFill>
                  <a:schemeClr val="accent5"/>
                </a:solidFill>
              </a:rPr>
              <a:t>х</a:t>
            </a:r>
            <a:r>
              <a:rPr lang="ru-RU" sz="2800" b="1" i="1" baseline="30000" dirty="0">
                <a:solidFill>
                  <a:schemeClr val="accent5"/>
                </a:solidFill>
              </a:rPr>
              <a:t>2</a:t>
            </a:r>
            <a:r>
              <a:rPr lang="ru-RU" sz="2800" b="1" i="1" dirty="0">
                <a:solidFill>
                  <a:schemeClr val="accent5"/>
                </a:solidFill>
              </a:rPr>
              <a:t> - 5</a:t>
            </a:r>
            <a:r>
              <a:rPr lang="en-US" sz="2800" b="1" i="1" dirty="0">
                <a:solidFill>
                  <a:schemeClr val="accent5"/>
                </a:solidFill>
              </a:rPr>
              <a:t>x </a:t>
            </a:r>
            <a:r>
              <a:rPr lang="ru-RU" sz="2800" b="1" i="1" dirty="0">
                <a:solidFill>
                  <a:schemeClr val="accent5"/>
                </a:solidFill>
              </a:rPr>
              <a:t>- 2</a:t>
            </a:r>
            <a:r>
              <a:rPr lang="ru-RU" sz="2800" dirty="0">
                <a:solidFill>
                  <a:schemeClr val="accent5"/>
                </a:solidFill>
              </a:rPr>
              <a:t>.</a:t>
            </a:r>
            <a:r>
              <a:rPr lang="en-US" sz="2800" b="1" i="1" dirty="0">
                <a:solidFill>
                  <a:schemeClr val="accent5"/>
                </a:solidFill>
              </a:rPr>
              <a:t> </a:t>
            </a:r>
            <a:endParaRPr lang="ru-RU" sz="2800" b="1" i="1" dirty="0">
              <a:solidFill>
                <a:schemeClr val="accent5"/>
              </a:solidFill>
            </a:endParaRPr>
          </a:p>
          <a:p>
            <a:pPr algn="ctr">
              <a:buFontTx/>
              <a:buNone/>
            </a:pPr>
            <a:r>
              <a:rPr lang="ru-RU" sz="2800" dirty="0" smtClean="0"/>
              <a:t>- </a:t>
            </a:r>
            <a:r>
              <a:rPr lang="ru-RU" sz="2800" dirty="0"/>
              <a:t>корни уравнения </a:t>
            </a:r>
            <a:r>
              <a:rPr lang="ru-RU" sz="2800" b="1" i="1" dirty="0">
                <a:solidFill>
                  <a:srgbClr val="0000FF"/>
                </a:solidFill>
              </a:rPr>
              <a:t>12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- 5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– 2= 0</a:t>
            </a:r>
            <a:r>
              <a:rPr lang="ru-RU" sz="2800" dirty="0"/>
              <a:t>.</a:t>
            </a:r>
            <a:r>
              <a:rPr lang="en-US" sz="2800" b="1" i="1" dirty="0">
                <a:solidFill>
                  <a:srgbClr val="CC0000"/>
                </a:solidFill>
              </a:rPr>
              <a:t> </a:t>
            </a:r>
            <a:endParaRPr lang="ru-RU" sz="2800" b="1" i="1" dirty="0">
              <a:solidFill>
                <a:srgbClr val="CC0000"/>
              </a:solidFill>
            </a:endParaRPr>
          </a:p>
          <a:p>
            <a:pPr algn="ctr">
              <a:buFontTx/>
              <a:buNone/>
            </a:pPr>
            <a:endParaRPr lang="ru-RU" sz="1400" dirty="0" smtClean="0"/>
          </a:p>
          <a:p>
            <a:pPr algn="ctr">
              <a:buFontTx/>
              <a:buNone/>
            </a:pPr>
            <a:endParaRPr lang="ru-RU" sz="1400" dirty="0" smtClean="0"/>
          </a:p>
          <a:p>
            <a:pPr algn="ctr">
              <a:buFontTx/>
              <a:buNone/>
            </a:pPr>
            <a:endParaRPr lang="ru-RU" sz="1400" dirty="0"/>
          </a:p>
          <a:p>
            <a:pPr algn="ctr">
              <a:buFontTx/>
              <a:buNone/>
            </a:pPr>
            <a:r>
              <a:rPr lang="ru-RU" sz="2800" dirty="0"/>
              <a:t>Значит </a:t>
            </a:r>
            <a:r>
              <a:rPr lang="ru-RU" sz="2800" b="1" i="1" dirty="0">
                <a:solidFill>
                  <a:srgbClr val="0000FF"/>
                </a:solidFill>
              </a:rPr>
              <a:t>12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- 5</a:t>
            </a:r>
            <a:r>
              <a:rPr lang="en-US" sz="2800" b="1" i="1" dirty="0">
                <a:solidFill>
                  <a:srgbClr val="0000FF"/>
                </a:solidFill>
              </a:rPr>
              <a:t>x </a:t>
            </a:r>
            <a:r>
              <a:rPr lang="ru-RU" sz="2800" b="1" i="1" dirty="0">
                <a:solidFill>
                  <a:srgbClr val="0000FF"/>
                </a:solidFill>
              </a:rPr>
              <a:t>– 2 =       </a:t>
            </a:r>
            <a:r>
              <a:rPr lang="en-US" sz="2800" b="1" i="1" dirty="0">
                <a:solidFill>
                  <a:srgbClr val="CC0000"/>
                </a:solidFill>
              </a:rPr>
              <a:t> </a:t>
            </a:r>
            <a:endParaRPr lang="ru-RU" sz="2800" b="1" i="1" dirty="0">
              <a:solidFill>
                <a:srgbClr val="CC0000"/>
              </a:solidFill>
            </a:endParaRPr>
          </a:p>
        </p:txBody>
      </p:sp>
      <p:graphicFrame>
        <p:nvGraphicFramePr>
          <p:cNvPr id="68613" name="Object 5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64609423"/>
              </p:ext>
            </p:extLst>
          </p:nvPr>
        </p:nvGraphicFramePr>
        <p:xfrm>
          <a:off x="827480" y="4005080"/>
          <a:ext cx="2335213" cy="803275"/>
        </p:xfrm>
        <a:graphic>
          <a:graphicData uri="http://schemas.openxmlformats.org/presentationml/2006/ole">
            <p:oleObj spid="_x0000_s14406" name="Формула" r:id="rId3" imgW="3190680" imgH="1091520" progId="Equation.3">
              <p:embed/>
            </p:oleObj>
          </a:graphicData>
        </a:graphic>
      </p:graphicFrame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2123660" y="1720091"/>
            <a:ext cx="0" cy="122555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68615" name="Object 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869961069"/>
              </p:ext>
            </p:extLst>
          </p:nvPr>
        </p:nvGraphicFramePr>
        <p:xfrm>
          <a:off x="1331550" y="5733320"/>
          <a:ext cx="6048375" cy="909637"/>
        </p:xfrm>
        <a:graphic>
          <a:graphicData uri="http://schemas.openxmlformats.org/presentationml/2006/ole">
            <p:oleObj spid="_x0000_s14407" name="Формула" r:id="rId4" imgW="7868880" imgH="11674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1981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88550"/>
            <a:ext cx="868680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Неприводимый многочлен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410" y="1412720"/>
            <a:ext cx="8497180" cy="511271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800" dirty="0"/>
              <a:t>	Если квадратный трехчлен </a:t>
            </a:r>
            <a:r>
              <a:rPr lang="ru-RU" sz="2800" b="1" i="1" dirty="0">
                <a:solidFill>
                  <a:schemeClr val="accent4"/>
                </a:solidFill>
              </a:rPr>
              <a:t>ах</a:t>
            </a:r>
            <a:r>
              <a:rPr lang="ru-RU" sz="2800" b="1" i="1" baseline="30000" dirty="0">
                <a:solidFill>
                  <a:schemeClr val="accent4"/>
                </a:solidFill>
              </a:rPr>
              <a:t>2</a:t>
            </a:r>
            <a:r>
              <a:rPr lang="ru-RU" sz="2800" b="1" i="1" dirty="0">
                <a:solidFill>
                  <a:schemeClr val="accent4"/>
                </a:solidFill>
              </a:rPr>
              <a:t> + </a:t>
            </a:r>
            <a:r>
              <a:rPr lang="en-US" sz="2800" b="1" i="1" dirty="0" err="1">
                <a:solidFill>
                  <a:schemeClr val="accent4"/>
                </a:solidFill>
              </a:rPr>
              <a:t>bx</a:t>
            </a:r>
            <a:r>
              <a:rPr lang="en-US" sz="2800" b="1" i="1" dirty="0">
                <a:solidFill>
                  <a:schemeClr val="accent4"/>
                </a:solidFill>
              </a:rPr>
              <a:t> + c</a:t>
            </a:r>
            <a:r>
              <a:rPr lang="ru-RU" sz="2800" b="1" i="1" dirty="0">
                <a:solidFill>
                  <a:schemeClr val="accent4"/>
                </a:solidFill>
              </a:rPr>
              <a:t> </a:t>
            </a:r>
            <a:r>
              <a:rPr lang="ru-RU" sz="2800" dirty="0"/>
              <a:t>не имеет корней,   то    соответствующий    многочлен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			     (со старшим коэффициентом 1)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500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800" dirty="0"/>
              <a:t>	называется </a:t>
            </a:r>
            <a:r>
              <a:rPr lang="ru-RU" sz="2800" b="1" i="1" dirty="0">
                <a:solidFill>
                  <a:srgbClr val="CC0000"/>
                </a:solidFill>
              </a:rPr>
              <a:t>неприводимым многочленом второй степени</a:t>
            </a:r>
            <a:r>
              <a:rPr lang="ru-RU" sz="2800" dirty="0"/>
              <a:t> (так как его невозможно разложить на множители меньшей степени).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ru-RU" sz="6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dirty="0"/>
              <a:t>Квадратный трехчлен  </a:t>
            </a:r>
            <a:r>
              <a:rPr lang="ru-RU" sz="2400" b="1" i="1" dirty="0">
                <a:solidFill>
                  <a:srgbClr val="0000FF"/>
                </a:solidFill>
              </a:rPr>
              <a:t>5х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+ 3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+ 2 </a:t>
            </a:r>
            <a:r>
              <a:rPr lang="ru-RU" sz="2400" dirty="0"/>
              <a:t>не имеет корней.</a:t>
            </a:r>
            <a:r>
              <a:rPr lang="en-US" sz="2400" b="1" i="1" dirty="0">
                <a:solidFill>
                  <a:srgbClr val="CC0000"/>
                </a:solidFill>
              </a:rPr>
              <a:t> </a:t>
            </a:r>
            <a:endParaRPr lang="ru-RU" sz="2400" b="1" i="1" dirty="0">
              <a:solidFill>
                <a:srgbClr val="CC000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CC0000"/>
                </a:solidFill>
              </a:rPr>
              <a:t>	</a:t>
            </a:r>
            <a:r>
              <a:rPr lang="ru-RU" sz="2400" dirty="0"/>
              <a:t>Его невозможно разложить на множители первой </a:t>
            </a:r>
            <a:endParaRPr lang="ru-RU" sz="2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dirty="0" smtClean="0"/>
              <a:t>степени</a:t>
            </a:r>
            <a:r>
              <a:rPr lang="ru-RU" sz="2400" dirty="0"/>
              <a:t>. Можно вынести числовой коэффициент за </a:t>
            </a:r>
            <a:r>
              <a:rPr lang="ru-RU" sz="2400" dirty="0" smtClean="0"/>
              <a:t>скобки </a:t>
            </a:r>
            <a:r>
              <a:rPr lang="ru-RU" sz="2400" b="1" i="1" dirty="0">
                <a:solidFill>
                  <a:srgbClr val="0000FF"/>
                </a:solidFill>
              </a:rPr>
              <a:t>5х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+ 3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+ 2 =5(х</a:t>
            </a:r>
            <a:r>
              <a:rPr lang="ru-RU" sz="2400" b="1" i="1" baseline="30000" dirty="0">
                <a:solidFill>
                  <a:srgbClr val="0000FF"/>
                </a:solidFill>
              </a:rPr>
              <a:t>2</a:t>
            </a:r>
            <a:r>
              <a:rPr lang="ru-RU" sz="2400" b="1" i="1" dirty="0">
                <a:solidFill>
                  <a:srgbClr val="0000FF"/>
                </a:solidFill>
              </a:rPr>
              <a:t> + 0,6</a:t>
            </a:r>
            <a:r>
              <a:rPr lang="en-US" sz="2400" b="1" i="1" dirty="0">
                <a:solidFill>
                  <a:srgbClr val="0000FF"/>
                </a:solidFill>
              </a:rPr>
              <a:t>x </a:t>
            </a:r>
            <a:r>
              <a:rPr lang="ru-RU" sz="2400" b="1" i="1" dirty="0">
                <a:solidFill>
                  <a:srgbClr val="0000FF"/>
                </a:solidFill>
              </a:rPr>
              <a:t>+ 0,4)</a:t>
            </a:r>
            <a:r>
              <a:rPr lang="ru-RU" sz="2400" dirty="0"/>
              <a:t>.</a:t>
            </a:r>
            <a:r>
              <a:rPr lang="ru-RU" sz="2400" b="1" i="1" dirty="0">
                <a:solidFill>
                  <a:srgbClr val="0000FF"/>
                </a:solidFill>
              </a:rPr>
              <a:t> </a:t>
            </a:r>
            <a:endParaRPr lang="ru-RU" sz="2400" dirty="0"/>
          </a:p>
          <a:p>
            <a:pPr algn="just">
              <a:lnSpc>
                <a:spcPct val="90000"/>
              </a:lnSpc>
              <a:buFontTx/>
              <a:buNone/>
            </a:pPr>
            <a:endParaRPr lang="ru-RU" sz="2400" dirty="0"/>
          </a:p>
        </p:txBody>
      </p:sp>
      <p:graphicFrame>
        <p:nvGraphicFramePr>
          <p:cNvPr id="7066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909340029"/>
              </p:ext>
            </p:extLst>
          </p:nvPr>
        </p:nvGraphicFramePr>
        <p:xfrm>
          <a:off x="827480" y="2636890"/>
          <a:ext cx="1727200" cy="801688"/>
        </p:xfrm>
        <a:graphic>
          <a:graphicData uri="http://schemas.openxmlformats.org/presentationml/2006/ole">
            <p:oleObj spid="_x0000_s15395" name="Формула" r:id="rId3" imgW="2364480" imgH="10915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4292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59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670" y="116540"/>
            <a:ext cx="882059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Уравнения, содержащие неизвестное в знаменателе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410" y="1988800"/>
            <a:ext cx="8569190" cy="4608640"/>
          </a:xfrm>
          <a:prstGeom prst="rect">
            <a:avLst/>
          </a:prstGeo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sz="2800" dirty="0"/>
              <a:t>	</a:t>
            </a:r>
            <a:r>
              <a:rPr lang="ru-RU" sz="2800" b="1" i="1" dirty="0">
                <a:solidFill>
                  <a:srgbClr val="CC0000"/>
                </a:solidFill>
              </a:rPr>
              <a:t>Схема решения</a:t>
            </a:r>
            <a:r>
              <a:rPr lang="ru-RU" sz="2800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ru-RU" sz="2800" dirty="0"/>
              <a:t>Найти общий знаменатель дробей, входящих в уравнение.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/>
              <a:t>Умножить обе части уравнения на общий знаменатель.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/>
              <a:t>Решить получившееся  уравнение.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/>
              <a:t>Исключить из его корней те числа, которые обращают в нуль общий знаменатель.</a:t>
            </a:r>
          </a:p>
        </p:txBody>
      </p:sp>
    </p:spTree>
    <p:extLst>
      <p:ext uri="{BB962C8B-B14F-4D97-AF65-F5344CB8AC3E}">
        <p14:creationId xmlns:p14="http://schemas.microsoft.com/office/powerpoint/2010/main" xmlns="" val="5094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90" y="188550"/>
            <a:ext cx="8579420" cy="146378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Уравнения, содержащие неизвестное в знаменателе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410" y="2075826"/>
            <a:ext cx="8425170" cy="4433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	</a:t>
            </a: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5"/>
                </a:solidFill>
              </a:rPr>
              <a:t>Общий знаменатель: </a:t>
            </a:r>
            <a:r>
              <a:rPr lang="ru-RU" sz="2400" b="1" i="1" dirty="0">
                <a:solidFill>
                  <a:srgbClr val="0000FF"/>
                </a:solidFill>
              </a:rPr>
              <a:t>(</a:t>
            </a:r>
            <a:r>
              <a:rPr lang="en-US" sz="2400" b="1" i="1" dirty="0">
                <a:solidFill>
                  <a:srgbClr val="0000FF"/>
                </a:solidFill>
              </a:rPr>
              <a:t>t + 1)(t - 2)</a:t>
            </a:r>
            <a:r>
              <a:rPr lang="en-US" sz="2400" dirty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5"/>
                </a:solidFill>
              </a:rPr>
              <a:t>Умножим на него обе части уравнения: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</a:rPr>
              <a:t>t(t – 2) – (t +2)(t + 1) = 1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∙(t + 1)(t – 2)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t</a:t>
            </a:r>
            <a:r>
              <a:rPr lang="en-US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– 2t – t</a:t>
            </a:r>
            <a:r>
              <a:rPr lang="en-US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– 3t – 2 = t</a:t>
            </a:r>
            <a:r>
              <a:rPr lang="en-US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– t – </a:t>
            </a:r>
            <a:r>
              <a:rPr lang="en-US" sz="2400" b="1" i="1" dirty="0" smtClean="0">
                <a:solidFill>
                  <a:srgbClr val="0000FF"/>
                </a:solidFill>
                <a:cs typeface="Times New Roman" pitchFamily="18" charset="0"/>
              </a:rPr>
              <a:t>2</a:t>
            </a:r>
            <a:endParaRPr lang="ru-RU" sz="2400" b="1" i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 dirty="0" smtClean="0">
                <a:solidFill>
                  <a:srgbClr val="0000FF"/>
                </a:solidFill>
                <a:cs typeface="Times New Roman" pitchFamily="18" charset="0"/>
              </a:rPr>
              <a:t>t</a:t>
            </a:r>
            <a:r>
              <a:rPr lang="en-US" sz="2400" b="1" i="1" baseline="30000" dirty="0" smtClean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+ 4t = </a:t>
            </a:r>
            <a:r>
              <a:rPr lang="en-US" sz="2400" b="1" i="1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  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	   </a:t>
            </a:r>
            <a:r>
              <a:rPr 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  </a:t>
            </a:r>
            <a:r>
              <a:rPr lang="en-US" sz="2400" b="1" i="1" dirty="0" smtClean="0">
                <a:solidFill>
                  <a:srgbClr val="0000FF"/>
                </a:solidFill>
                <a:cs typeface="Times New Roman" pitchFamily="18" charset="0"/>
              </a:rPr>
              <a:t>t(t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+ 4) = 0		t</a:t>
            </a:r>
            <a:r>
              <a:rPr lang="en-US" sz="2400" b="1" i="1" baseline="-25000" dirty="0">
                <a:solidFill>
                  <a:srgbClr val="0000FF"/>
                </a:solidFill>
                <a:cs typeface="Times New Roman" pitchFamily="18" charset="0"/>
              </a:rPr>
              <a:t>1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= 0, t</a:t>
            </a:r>
            <a:r>
              <a:rPr lang="en-US" sz="2400" b="1" i="1" baseline="-25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 = -4</a:t>
            </a:r>
            <a:r>
              <a:rPr lang="en-US" sz="2400" dirty="0">
                <a:cs typeface="Times New Roman" pitchFamily="18" charset="0"/>
              </a:rPr>
              <a:t>.</a:t>
            </a:r>
            <a:endParaRPr lang="ru-RU" sz="2400" dirty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4"/>
                </a:solidFill>
                <a:cs typeface="Times New Roman" pitchFamily="18" charset="0"/>
              </a:rPr>
              <a:t>Ни одно из чисел не обращает в нуль </a:t>
            </a:r>
            <a:endParaRPr lang="en-US" sz="2400" b="1" dirty="0">
              <a:solidFill>
                <a:schemeClr val="accent4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accent4"/>
                </a:solidFill>
                <a:cs typeface="Times New Roman" pitchFamily="18" charset="0"/>
              </a:rPr>
              <a:t>общий знаменатель.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chemeClr val="accent6"/>
                </a:solidFill>
                <a:cs typeface="Times New Roman" pitchFamily="18" charset="0"/>
              </a:rPr>
              <a:t>Ответ: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0; -4</a:t>
            </a:r>
            <a:r>
              <a:rPr lang="ru-RU" sz="2400" dirty="0">
                <a:cs typeface="Times New Roman" pitchFamily="18" charset="0"/>
              </a:rPr>
              <a:t>.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6732300" y="4408443"/>
            <a:ext cx="431800" cy="144463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7380288" y="4005263"/>
            <a:ext cx="431800" cy="144462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2474052" y="4852708"/>
            <a:ext cx="431800" cy="144463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>
            <a:off x="5148080" y="4797190"/>
            <a:ext cx="431800" cy="144463"/>
          </a:xfrm>
          <a:prstGeom prst="leftRightArrow">
            <a:avLst>
              <a:gd name="adj1" fmla="val 50000"/>
              <a:gd name="adj2" fmla="val 5978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9880" name="Object 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08380045"/>
              </p:ext>
            </p:extLst>
          </p:nvPr>
        </p:nvGraphicFramePr>
        <p:xfrm>
          <a:off x="3680848" y="1988800"/>
          <a:ext cx="2087563" cy="774700"/>
        </p:xfrm>
        <a:graphic>
          <a:graphicData uri="http://schemas.openxmlformats.org/presentationml/2006/ole">
            <p:oleObj spid="_x0000_s16419" name="Формула" r:id="rId3" imgW="2949480" imgH="10915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4625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-468700" y="188550"/>
            <a:ext cx="914527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Уравнения, содержащие неизвестное в знаменателе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7826375" cy="4413250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en-US" sz="2800" dirty="0"/>
              <a:t>	</a:t>
            </a:r>
            <a:endParaRPr lang="ru-RU" sz="2800" dirty="0"/>
          </a:p>
          <a:p>
            <a:pPr algn="ctr">
              <a:buFontTx/>
              <a:buNone/>
            </a:pPr>
            <a:endParaRPr lang="ru-RU" sz="2800" dirty="0"/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accent4"/>
                </a:solidFill>
              </a:rPr>
              <a:t>Общий знаменатель: </a:t>
            </a:r>
            <a:r>
              <a:rPr lang="ru-RU" sz="2800" b="1" i="1" dirty="0">
                <a:solidFill>
                  <a:srgbClr val="0000FF"/>
                </a:solidFill>
              </a:rPr>
              <a:t>х(х – 3)(х + 3)</a:t>
            </a:r>
            <a:r>
              <a:rPr lang="ru-RU" sz="2800" dirty="0"/>
              <a:t> . </a:t>
            </a:r>
            <a:r>
              <a:rPr lang="ru-RU" sz="2800" dirty="0" smtClean="0"/>
              <a:t>Тогда</a:t>
            </a:r>
            <a:r>
              <a:rPr lang="ru-RU" sz="2800" dirty="0"/>
              <a:t>: 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2х – (х – 3) = (6 – х)(х – 3)      х</a:t>
            </a:r>
            <a:r>
              <a:rPr lang="ru-RU" sz="2800" b="1" i="1" baseline="30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– 8х + 15 = 0	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    х</a:t>
            </a:r>
            <a:r>
              <a:rPr lang="ru-RU" sz="2800" b="1" i="1" baseline="-25000" dirty="0">
                <a:solidFill>
                  <a:srgbClr val="0000FF"/>
                </a:solidFill>
              </a:rPr>
              <a:t>1 </a:t>
            </a:r>
            <a:r>
              <a:rPr lang="ru-RU" sz="2800" b="1" i="1" dirty="0">
                <a:solidFill>
                  <a:srgbClr val="0000FF"/>
                </a:solidFill>
              </a:rPr>
              <a:t>= 3</a:t>
            </a:r>
            <a:r>
              <a:rPr lang="ru-RU" sz="2800" dirty="0"/>
              <a:t> – посторонний корень, так как при </a:t>
            </a:r>
            <a:r>
              <a:rPr lang="ru-RU" sz="2800" b="1" i="1" dirty="0">
                <a:solidFill>
                  <a:srgbClr val="0000FF"/>
                </a:solidFill>
              </a:rPr>
              <a:t>х = 3</a:t>
            </a:r>
            <a:r>
              <a:rPr lang="ru-RU" sz="2800" dirty="0"/>
              <a:t> общий знаменатель </a:t>
            </a:r>
            <a:r>
              <a:rPr lang="ru-RU" sz="2800" b="1" i="1" dirty="0">
                <a:solidFill>
                  <a:srgbClr val="0000FF"/>
                </a:solidFill>
              </a:rPr>
              <a:t>х(х – 3)(х + 3) = 0</a:t>
            </a:r>
            <a:r>
              <a:rPr lang="ru-RU" sz="2800" dirty="0"/>
              <a:t>. 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rgbClr val="0000FF"/>
                </a:solidFill>
              </a:rPr>
              <a:t>х</a:t>
            </a:r>
            <a:r>
              <a:rPr lang="ru-RU" sz="2800" b="1" i="1" baseline="-25000" dirty="0">
                <a:solidFill>
                  <a:srgbClr val="0000FF"/>
                </a:solidFill>
              </a:rPr>
              <a:t>2</a:t>
            </a:r>
            <a:r>
              <a:rPr lang="ru-RU" sz="2800" b="1" i="1" dirty="0">
                <a:solidFill>
                  <a:srgbClr val="0000FF"/>
                </a:solidFill>
              </a:rPr>
              <a:t> = 5</a:t>
            </a:r>
            <a:r>
              <a:rPr lang="ru-RU" sz="2800" dirty="0"/>
              <a:t> – корень.</a:t>
            </a:r>
          </a:p>
          <a:p>
            <a:pPr>
              <a:buFontTx/>
              <a:buNone/>
            </a:pPr>
            <a:r>
              <a:rPr lang="ru-RU" sz="2800" dirty="0"/>
              <a:t>	</a:t>
            </a:r>
            <a:r>
              <a:rPr lang="ru-RU" sz="2800" dirty="0">
                <a:solidFill>
                  <a:schemeClr val="accent6"/>
                </a:solidFill>
              </a:rPr>
              <a:t>Ответ: </a:t>
            </a:r>
            <a:r>
              <a:rPr lang="ru-RU" sz="2800" b="1" i="1" dirty="0">
                <a:solidFill>
                  <a:srgbClr val="0000FF"/>
                </a:solidFill>
              </a:rPr>
              <a:t>5</a:t>
            </a:r>
            <a:r>
              <a:rPr lang="ru-RU" sz="2800" dirty="0"/>
              <a:t>.</a:t>
            </a:r>
          </a:p>
        </p:txBody>
      </p:sp>
      <p:graphicFrame>
        <p:nvGraphicFramePr>
          <p:cNvPr id="8090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916238" y="1916113"/>
          <a:ext cx="3733800" cy="855662"/>
        </p:xfrm>
        <a:graphic>
          <a:graphicData uri="http://schemas.openxmlformats.org/presentationml/2006/ole">
            <p:oleObj spid="_x0000_s17442" name="Формула" r:id="rId3" imgW="5237640" imgH="1193040" progId="Equation.3">
              <p:embed/>
            </p:oleObj>
          </a:graphicData>
        </a:graphic>
      </p:graphicFrame>
      <p:sp>
        <p:nvSpPr>
          <p:cNvPr id="80902" name="AutoShape 6"/>
          <p:cNvSpPr>
            <a:spLocks noChangeArrowheads="1"/>
          </p:cNvSpPr>
          <p:nvPr/>
        </p:nvSpPr>
        <p:spPr bwMode="auto">
          <a:xfrm>
            <a:off x="5544344" y="3446307"/>
            <a:ext cx="360362" cy="144462"/>
          </a:xfrm>
          <a:prstGeom prst="leftRightArrow">
            <a:avLst>
              <a:gd name="adj1" fmla="val 50000"/>
              <a:gd name="adj2" fmla="val 4989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0903" name="AutoShape 7"/>
          <p:cNvSpPr>
            <a:spLocks noChangeArrowheads="1"/>
          </p:cNvSpPr>
          <p:nvPr/>
        </p:nvSpPr>
        <p:spPr bwMode="auto">
          <a:xfrm>
            <a:off x="1043510" y="4293120"/>
            <a:ext cx="360363" cy="144462"/>
          </a:xfrm>
          <a:prstGeom prst="leftRightArrow">
            <a:avLst>
              <a:gd name="adj1" fmla="val 50000"/>
              <a:gd name="adj2" fmla="val 4989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3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579" y="260560"/>
            <a:ext cx="8664746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Биквадратные уравнения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420" y="1556740"/>
            <a:ext cx="8569190" cy="496869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>
                <a:cs typeface="Times New Roman" pitchFamily="18" charset="0"/>
              </a:rPr>
              <a:t>Уравнение вида</a:t>
            </a:r>
            <a:r>
              <a:rPr lang="ru-RU" sz="2800" b="1" i="1" dirty="0">
                <a:solidFill>
                  <a:srgbClr val="CC0000"/>
                </a:solidFill>
              </a:rPr>
              <a:t>  </a:t>
            </a:r>
            <a:r>
              <a:rPr lang="ru-RU" sz="2800" b="1" i="1" dirty="0">
                <a:solidFill>
                  <a:schemeClr val="accent4"/>
                </a:solidFill>
              </a:rPr>
              <a:t>ах</a:t>
            </a:r>
            <a:r>
              <a:rPr lang="ru-RU" sz="2800" b="1" i="1" baseline="30000" dirty="0">
                <a:solidFill>
                  <a:schemeClr val="accent4"/>
                </a:solidFill>
              </a:rPr>
              <a:t>4</a:t>
            </a:r>
            <a:r>
              <a:rPr lang="ru-RU" sz="2800" b="1" i="1" dirty="0">
                <a:solidFill>
                  <a:schemeClr val="accent4"/>
                </a:solidFill>
              </a:rPr>
              <a:t> + </a:t>
            </a:r>
            <a:r>
              <a:rPr lang="en-US" sz="2800" b="1" i="1" dirty="0" err="1">
                <a:solidFill>
                  <a:schemeClr val="accent4"/>
                </a:solidFill>
              </a:rPr>
              <a:t>bx</a:t>
            </a:r>
            <a:r>
              <a:rPr lang="ru-RU" sz="2800" b="1" i="1" baseline="30000" dirty="0">
                <a:solidFill>
                  <a:schemeClr val="accent4"/>
                </a:solidFill>
              </a:rPr>
              <a:t>2</a:t>
            </a:r>
            <a:r>
              <a:rPr lang="en-US" sz="2800" b="1" i="1" dirty="0">
                <a:solidFill>
                  <a:schemeClr val="accent4"/>
                </a:solidFill>
              </a:rPr>
              <a:t> + c</a:t>
            </a:r>
            <a:r>
              <a:rPr lang="ru-RU" sz="2800" b="1" i="1" dirty="0">
                <a:solidFill>
                  <a:schemeClr val="accent4"/>
                </a:solidFill>
              </a:rPr>
              <a:t> = 0</a:t>
            </a:r>
            <a:r>
              <a:rPr lang="ru-RU" sz="2800" b="1" dirty="0">
                <a:solidFill>
                  <a:schemeClr val="accent4"/>
                </a:solidFill>
                <a:cs typeface="Times New Roman" pitchFamily="18" charset="0"/>
              </a:rPr>
              <a:t>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>
                <a:cs typeface="Times New Roman" pitchFamily="18" charset="0"/>
              </a:rPr>
              <a:t>где </a:t>
            </a:r>
            <a:r>
              <a:rPr lang="ru-RU" sz="2800" b="1" i="1" dirty="0">
                <a:solidFill>
                  <a:srgbClr val="CC0000"/>
                </a:solidFill>
              </a:rPr>
              <a:t>а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≠ 0</a:t>
            </a:r>
            <a:r>
              <a:rPr lang="ru-RU" sz="2800" dirty="0">
                <a:cs typeface="Times New Roman" pitchFamily="18" charset="0"/>
              </a:rPr>
              <a:t>,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b </a:t>
            </a:r>
            <a:r>
              <a:rPr lang="ru-RU" sz="2800" dirty="0">
                <a:cs typeface="Times New Roman" pitchFamily="18" charset="0"/>
              </a:rPr>
              <a:t>и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 с  </a:t>
            </a:r>
            <a:r>
              <a:rPr lang="ru-RU" sz="2800" dirty="0">
                <a:cs typeface="Times New Roman" pitchFamily="18" charset="0"/>
              </a:rPr>
              <a:t>- заданные числа, </a:t>
            </a:r>
            <a:r>
              <a:rPr lang="ru-RU" sz="2800" dirty="0" smtClean="0">
                <a:cs typeface="Times New Roman" pitchFamily="18" charset="0"/>
              </a:rPr>
              <a:t>называется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биквадратным</a:t>
            </a:r>
            <a:r>
              <a:rPr lang="ru-RU" sz="2800" b="1" dirty="0">
                <a:cs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9х</a:t>
            </a:r>
            <a:r>
              <a:rPr lang="ru-RU" sz="2400" b="1" i="1" baseline="30000" dirty="0">
                <a:solidFill>
                  <a:schemeClr val="accent5"/>
                </a:solidFill>
                <a:cs typeface="Times New Roman" pitchFamily="18" charset="0"/>
              </a:rPr>
              <a:t>4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accent5"/>
                </a:solidFill>
                <a:cs typeface="Times New Roman" pitchFamily="18" charset="0"/>
              </a:rPr>
              <a:t>+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accent5"/>
                </a:solidFill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7х</a:t>
            </a:r>
            <a:r>
              <a:rPr lang="ru-RU" sz="2400" b="1" i="1" baseline="30000" dirty="0">
                <a:solidFill>
                  <a:schemeClr val="accent5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accent5"/>
                </a:solidFill>
                <a:cs typeface="Times New Roman" pitchFamily="18" charset="0"/>
              </a:rPr>
              <a:t>-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accent5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chemeClr val="accent5"/>
                </a:solidFill>
                <a:cs typeface="Times New Roman" pitchFamily="18" charset="0"/>
              </a:rPr>
              <a:t> = 0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>
                <a:cs typeface="Times New Roman" pitchFamily="18" charset="0"/>
              </a:rPr>
              <a:t>Заменой  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х</a:t>
            </a:r>
            <a:r>
              <a:rPr lang="ru-RU" sz="2800" b="1" i="1" baseline="30000" dirty="0">
                <a:solidFill>
                  <a:srgbClr val="CC0000"/>
                </a:solidFill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CC0000"/>
                </a:solidFill>
                <a:cs typeface="Times New Roman" pitchFamily="18" charset="0"/>
              </a:rPr>
              <a:t> = </a:t>
            </a:r>
            <a:r>
              <a:rPr lang="en-US" sz="2800" b="1" i="1" dirty="0">
                <a:solidFill>
                  <a:srgbClr val="CC0000"/>
                </a:solidFill>
                <a:cs typeface="Times New Roman" pitchFamily="18" charset="0"/>
              </a:rPr>
              <a:t>t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ru-RU" sz="2800" dirty="0">
                <a:cs typeface="Times New Roman" pitchFamily="18" charset="0"/>
              </a:rPr>
              <a:t>сводится к квадратному </a:t>
            </a:r>
            <a:endParaRPr lang="ru-RU" sz="2800" dirty="0" smtClean="0"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>
                <a:cs typeface="Times New Roman" pitchFamily="18" charset="0"/>
              </a:rPr>
              <a:t>уравнению.</a:t>
            </a:r>
            <a:endParaRPr lang="en-US" sz="2800" dirty="0"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9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t</a:t>
            </a:r>
            <a:r>
              <a:rPr lang="en-US" sz="2400" b="1" i="1" baseline="300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+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7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t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-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 = 0</a:t>
            </a:r>
            <a:endParaRPr lang="en-US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4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800" dirty="0">
                <a:cs typeface="Times New Roman" pitchFamily="18" charset="0"/>
              </a:rPr>
              <a:t>	Ответ:            </a:t>
            </a:r>
          </a:p>
        </p:txBody>
      </p:sp>
      <p:graphicFrame>
        <p:nvGraphicFramePr>
          <p:cNvPr id="84996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58445306"/>
              </p:ext>
            </p:extLst>
          </p:nvPr>
        </p:nvGraphicFramePr>
        <p:xfrm>
          <a:off x="659898" y="4458214"/>
          <a:ext cx="2446338" cy="757238"/>
        </p:xfrm>
        <a:graphic>
          <a:graphicData uri="http://schemas.openxmlformats.org/presentationml/2006/ole">
            <p:oleObj spid="_x0000_s18566" name="Формула" r:id="rId3" imgW="3546720" imgH="1091520" progId="Equation.3">
              <p:embed/>
            </p:oleObj>
          </a:graphicData>
        </a:graphic>
      </p:graphicFrame>
      <p:graphicFrame>
        <p:nvGraphicFramePr>
          <p:cNvPr id="84998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015851458"/>
              </p:ext>
            </p:extLst>
          </p:nvPr>
        </p:nvGraphicFramePr>
        <p:xfrm>
          <a:off x="4716463" y="4451350"/>
          <a:ext cx="3527425" cy="1123950"/>
        </p:xfrm>
        <a:graphic>
          <a:graphicData uri="http://schemas.openxmlformats.org/presentationml/2006/ole">
            <p:oleObj spid="_x0000_s18567" name="Формула" r:id="rId4" imgW="4207680" imgH="1814760" progId="Equation.3">
              <p:embed/>
            </p:oleObj>
          </a:graphicData>
        </a:graphic>
      </p:graphicFrame>
      <p:graphicFrame>
        <p:nvGraphicFramePr>
          <p:cNvPr id="8500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65104851"/>
              </p:ext>
            </p:extLst>
          </p:nvPr>
        </p:nvGraphicFramePr>
        <p:xfrm>
          <a:off x="3707880" y="5444331"/>
          <a:ext cx="2375051" cy="793059"/>
        </p:xfrm>
        <a:graphic>
          <a:graphicData uri="http://schemas.openxmlformats.org/presentationml/2006/ole">
            <p:oleObj spid="_x0000_s18568" name="Формула" r:id="rId5" imgW="3483360" imgH="1091520" progId="Equation.3">
              <p:embed/>
            </p:oleObj>
          </a:graphicData>
        </a:graphic>
      </p:graphicFrame>
      <p:graphicFrame>
        <p:nvGraphicFramePr>
          <p:cNvPr id="8500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0704093"/>
              </p:ext>
            </p:extLst>
          </p:nvPr>
        </p:nvGraphicFramePr>
        <p:xfrm>
          <a:off x="1907630" y="5949350"/>
          <a:ext cx="936625" cy="647700"/>
        </p:xfrm>
        <a:graphic>
          <a:graphicData uri="http://schemas.openxmlformats.org/presentationml/2006/ole">
            <p:oleObj spid="_x0000_s18569" name="Формула" r:id="rId6" imgW="1576440" imgH="1091520" progId="Equation.3">
              <p:embed/>
            </p:oleObj>
          </a:graphicData>
        </a:graphic>
      </p:graphicFrame>
      <p:sp>
        <p:nvSpPr>
          <p:cNvPr id="85002" name="AutoShape 10"/>
          <p:cNvSpPr>
            <a:spLocks noChangeArrowheads="1"/>
          </p:cNvSpPr>
          <p:nvPr/>
        </p:nvSpPr>
        <p:spPr bwMode="auto">
          <a:xfrm>
            <a:off x="3599657" y="4758833"/>
            <a:ext cx="792162" cy="144463"/>
          </a:xfrm>
          <a:prstGeom prst="leftRightArrow">
            <a:avLst>
              <a:gd name="adj1" fmla="val 50000"/>
              <a:gd name="adj2" fmla="val 10967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7299873" y="5589300"/>
            <a:ext cx="1531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0000FF"/>
                </a:solidFill>
              </a:rPr>
              <a:t>Нет корней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1475570" y="4688682"/>
            <a:ext cx="66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или</a:t>
            </a:r>
          </a:p>
        </p:txBody>
      </p:sp>
      <p:sp>
        <p:nvSpPr>
          <p:cNvPr id="85005" name="AutoShape 13"/>
          <p:cNvSpPr>
            <a:spLocks/>
          </p:cNvSpPr>
          <p:nvPr/>
        </p:nvSpPr>
        <p:spPr bwMode="auto">
          <a:xfrm rot="-5400000">
            <a:off x="5184112" y="4629943"/>
            <a:ext cx="71437" cy="863600"/>
          </a:xfrm>
          <a:prstGeom prst="leftBracket">
            <a:avLst>
              <a:gd name="adj" fmla="val 1007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5006" name="AutoShape 14"/>
          <p:cNvSpPr>
            <a:spLocks/>
          </p:cNvSpPr>
          <p:nvPr/>
        </p:nvSpPr>
        <p:spPr bwMode="auto">
          <a:xfrm rot="-5400000">
            <a:off x="7596070" y="4507706"/>
            <a:ext cx="144463" cy="1008063"/>
          </a:xfrm>
          <a:prstGeom prst="leftBracket">
            <a:avLst>
              <a:gd name="adj" fmla="val 581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5007" name="Line 15"/>
          <p:cNvSpPr>
            <a:spLocks noChangeShapeType="1"/>
          </p:cNvSpPr>
          <p:nvPr/>
        </p:nvSpPr>
        <p:spPr bwMode="auto">
          <a:xfrm>
            <a:off x="7705478" y="5083969"/>
            <a:ext cx="3603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5008" name="Line 16"/>
          <p:cNvSpPr>
            <a:spLocks noChangeShapeType="1"/>
          </p:cNvSpPr>
          <p:nvPr/>
        </p:nvSpPr>
        <p:spPr bwMode="auto">
          <a:xfrm flipH="1">
            <a:off x="4391819" y="5097462"/>
            <a:ext cx="647700" cy="3468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5009" name="Line 17"/>
          <p:cNvSpPr>
            <a:spLocks noChangeShapeType="1"/>
          </p:cNvSpPr>
          <p:nvPr/>
        </p:nvSpPr>
        <p:spPr bwMode="auto">
          <a:xfrm>
            <a:off x="5309289" y="5097462"/>
            <a:ext cx="342341" cy="3468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6300240" y="4604544"/>
            <a:ext cx="66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или</a:t>
            </a:r>
          </a:p>
        </p:txBody>
      </p:sp>
    </p:spTree>
    <p:extLst>
      <p:ext uri="{BB962C8B-B14F-4D97-AF65-F5344CB8AC3E}">
        <p14:creationId xmlns:p14="http://schemas.microsoft.com/office/powerpoint/2010/main" xmlns="" val="255331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5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uiExpand="1" build="p"/>
      <p:bldP spid="85002" grpId="0" animBg="1"/>
      <p:bldP spid="85003" grpId="0"/>
      <p:bldP spid="85004" grpId="0"/>
      <p:bldP spid="850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560"/>
            <a:ext cx="9505320" cy="201628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000099"/>
                </a:solidFill>
              </a:rPr>
              <a:t>Решение уравнений методом замены неизвестного</a:t>
            </a:r>
          </a:p>
        </p:txBody>
      </p:sp>
      <p:graphicFrame>
        <p:nvGraphicFramePr>
          <p:cNvPr id="81924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991107206"/>
              </p:ext>
            </p:extLst>
          </p:nvPr>
        </p:nvGraphicFramePr>
        <p:xfrm>
          <a:off x="1979640" y="2174875"/>
          <a:ext cx="5040700" cy="3803650"/>
        </p:xfrm>
        <a:graphic>
          <a:graphicData uri="http://schemas.openxmlformats.org/presentationml/2006/ole">
            <p:oleObj spid="_x0000_s19524" name="Формула" r:id="rId3" imgW="5491800" imgH="5000040" progId="Equation.3">
              <p:embed/>
            </p:oleObj>
          </a:graphicData>
        </a:graphic>
      </p:graphicFrame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2483710" y="5540375"/>
            <a:ext cx="195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</a:rPr>
              <a:t>Нет корней</a:t>
            </a:r>
            <a:r>
              <a:rPr lang="ru-RU" b="1" i="1" dirty="0"/>
              <a:t>  </a:t>
            </a:r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>
            <a:off x="4648468" y="4486275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781050" y="6128064"/>
            <a:ext cx="16562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</a:rPr>
              <a:t>Ответ:</a:t>
            </a:r>
            <a:r>
              <a:rPr lang="ru-RU" dirty="0"/>
              <a:t> </a:t>
            </a:r>
            <a:r>
              <a:rPr lang="ru-RU" sz="2400" b="1" i="1" dirty="0">
                <a:solidFill>
                  <a:srgbClr val="0000FF"/>
                </a:solidFill>
              </a:rPr>
              <a:t>43</a:t>
            </a:r>
            <a:r>
              <a:rPr lang="ru-RU" sz="2400" dirty="0"/>
              <a:t>.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527175" y="43132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81931" name="Object 11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465964573"/>
              </p:ext>
            </p:extLst>
          </p:nvPr>
        </p:nvGraphicFramePr>
        <p:xfrm>
          <a:off x="2700338" y="3284980"/>
          <a:ext cx="3079750" cy="425450"/>
        </p:xfrm>
        <a:graphic>
          <a:graphicData uri="http://schemas.openxmlformats.org/presentationml/2006/ole">
            <p:oleObj spid="_x0000_s19525" name="Формула" r:id="rId4" imgW="4411080" imgH="5965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5855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7" grpId="0"/>
      <p:bldP spid="8192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1" y="381000"/>
            <a:ext cx="4945400" cy="1143000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Модуль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619250"/>
            <a:ext cx="8425303" cy="497819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dirty="0"/>
              <a:t>	</a:t>
            </a:r>
            <a:r>
              <a:rPr lang="ru-RU" sz="2800" b="1" i="1" dirty="0">
                <a:solidFill>
                  <a:srgbClr val="CC0000"/>
                </a:solidFill>
              </a:rPr>
              <a:t>Модуль числа х</a:t>
            </a:r>
            <a:r>
              <a:rPr lang="ru-RU" sz="2800" dirty="0"/>
              <a:t> – это расстояние от начала отсчета до точки </a:t>
            </a:r>
            <a:r>
              <a:rPr lang="ru-RU" sz="2800" b="1" i="1" dirty="0"/>
              <a:t>х</a:t>
            </a:r>
            <a:r>
              <a:rPr lang="ru-RU" sz="2800" dirty="0"/>
              <a:t> на координатной прямой.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5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dirty="0">
                <a:cs typeface="Times New Roman" pitchFamily="18" charset="0"/>
              </a:rPr>
              <a:t>	</a:t>
            </a:r>
            <a:r>
              <a:rPr lang="en-US" sz="2400" b="1" i="1" dirty="0">
                <a:solidFill>
                  <a:srgbClr val="0000FF"/>
                </a:solidFill>
                <a:cs typeface="Times New Roman" pitchFamily="18" charset="0"/>
              </a:rPr>
              <a:t>|x| = 6</a:t>
            </a:r>
            <a:r>
              <a:rPr lang="en-US" sz="2400" dirty="0">
                <a:cs typeface="Times New Roman" pitchFamily="18" charset="0"/>
              </a:rPr>
              <a:t> </a:t>
            </a:r>
            <a:r>
              <a:rPr lang="ru-RU" sz="2400" dirty="0">
                <a:cs typeface="Times New Roman" pitchFamily="18" charset="0"/>
              </a:rPr>
              <a:t>означает, что расстояние от начала отсчета до точки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х равно 6</a:t>
            </a:r>
            <a:r>
              <a:rPr lang="ru-RU" sz="2400" dirty="0">
                <a:cs typeface="Times New Roman" pitchFamily="18" charset="0"/>
              </a:rPr>
              <a:t>.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000" dirty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 smtClean="0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dirty="0">
              <a:cs typeface="Times New Roman" pitchFamily="18" charset="0"/>
            </a:endParaRPr>
          </a:p>
          <a:p>
            <a:pPr lvl="4">
              <a:lnSpc>
                <a:spcPct val="90000"/>
              </a:lnSpc>
              <a:buFontTx/>
              <a:buNone/>
            </a:pPr>
            <a:r>
              <a:rPr lang="ru-RU" sz="2400" b="1" i="1" dirty="0">
                <a:cs typeface="Times New Roman" pitchFamily="18" charset="0"/>
              </a:rPr>
              <a:t>			</a:t>
            </a:r>
            <a:r>
              <a:rPr lang="ru-RU" sz="2400" b="1" i="1" dirty="0" smtClean="0"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rgbClr val="CC0000"/>
                </a:solidFill>
                <a:cs typeface="Times New Roman" pitchFamily="18" charset="0"/>
              </a:rPr>
              <a:t>а</a:t>
            </a:r>
            <a:r>
              <a:rPr lang="ru-RU" sz="2400" b="1" i="1" dirty="0">
                <a:cs typeface="Times New Roman" pitchFamily="18" charset="0"/>
              </a:rPr>
              <a:t>, </a:t>
            </a:r>
            <a:r>
              <a:rPr lang="en-US" sz="2400" b="1" i="1" dirty="0">
                <a:cs typeface="Times New Roman" pitchFamily="18" charset="0"/>
              </a:rPr>
              <a:t> </a:t>
            </a:r>
            <a:r>
              <a:rPr lang="ru-RU" sz="2400" b="1" i="1" dirty="0">
                <a:cs typeface="Times New Roman" pitchFamily="18" charset="0"/>
              </a:rPr>
              <a:t>если </a:t>
            </a:r>
            <a:r>
              <a:rPr lang="ru-RU" sz="2400" b="1" i="1" dirty="0" smtClean="0">
                <a:solidFill>
                  <a:srgbClr val="CC0000"/>
                </a:solidFill>
                <a:cs typeface="Times New Roman" pitchFamily="18" charset="0"/>
              </a:rPr>
              <a:t>а </a:t>
            </a:r>
            <a:r>
              <a:rPr lang="en-US" sz="2400" b="1" i="1" dirty="0">
                <a:solidFill>
                  <a:srgbClr val="CC0000"/>
                </a:solidFill>
                <a:cs typeface="Times New Roman" pitchFamily="18" charset="0"/>
              </a:rPr>
              <a:t>&gt; 0</a:t>
            </a:r>
            <a:endParaRPr lang="ru-RU" sz="24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 lvl="4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	</a:t>
            </a:r>
            <a:r>
              <a:rPr lang="en-US" sz="2400" b="1" i="1" dirty="0" smtClean="0">
                <a:solidFill>
                  <a:srgbClr val="CC0000"/>
                </a:solidFill>
                <a:cs typeface="Times New Roman" pitchFamily="18" charset="0"/>
              </a:rPr>
              <a:t>|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а</a:t>
            </a:r>
            <a:r>
              <a:rPr lang="en-US" sz="2400" b="1" i="1" dirty="0">
                <a:solidFill>
                  <a:srgbClr val="CC0000"/>
                </a:solidFill>
                <a:cs typeface="Times New Roman" pitchFamily="18" charset="0"/>
              </a:rPr>
              <a:t>|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C0000"/>
                </a:solidFill>
                <a:cs typeface="Times New Roman" pitchFamily="18" charset="0"/>
              </a:rPr>
              <a:t>=       </a:t>
            </a:r>
            <a:r>
              <a:rPr lang="en-US" sz="2400" b="1" i="1" dirty="0" smtClean="0">
                <a:solidFill>
                  <a:srgbClr val="CC0000"/>
                </a:solidFill>
                <a:cs typeface="Times New Roman" pitchFamily="18" charset="0"/>
              </a:rPr>
              <a:t>-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а</a:t>
            </a:r>
            <a:r>
              <a:rPr lang="ru-RU" sz="2400" b="1" i="1" dirty="0">
                <a:cs typeface="Times New Roman" pitchFamily="18" charset="0"/>
              </a:rPr>
              <a:t>, если </a:t>
            </a:r>
            <a:r>
              <a:rPr lang="ru-RU" sz="2400" b="1" i="1" dirty="0" smtClean="0">
                <a:solidFill>
                  <a:srgbClr val="CC0000"/>
                </a:solidFill>
                <a:cs typeface="Times New Roman" pitchFamily="18" charset="0"/>
              </a:rPr>
              <a:t>а </a:t>
            </a:r>
            <a:r>
              <a:rPr lang="en-US" sz="2400" b="1" i="1" dirty="0">
                <a:solidFill>
                  <a:srgbClr val="CC0000"/>
                </a:solidFill>
                <a:cs typeface="Times New Roman" pitchFamily="18" charset="0"/>
              </a:rPr>
              <a:t>&lt; 0</a:t>
            </a:r>
            <a:endParaRPr lang="ru-RU" sz="24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 lvl="4">
              <a:lnSpc>
                <a:spcPct val="90000"/>
              </a:lnSpc>
              <a:buFontTx/>
              <a:buNone/>
            </a:pPr>
            <a:r>
              <a:rPr lang="en-US" sz="2400" b="1" i="1" dirty="0">
                <a:cs typeface="Times New Roman" pitchFamily="18" charset="0"/>
              </a:rPr>
              <a:t>		</a:t>
            </a:r>
            <a:r>
              <a:rPr lang="ru-RU" sz="2400" b="1" i="1" dirty="0">
                <a:cs typeface="Times New Roman" pitchFamily="18" charset="0"/>
              </a:rPr>
              <a:t>	</a:t>
            </a:r>
            <a:r>
              <a:rPr lang="ru-RU" sz="2400" b="1" i="1" dirty="0" smtClean="0">
                <a:cs typeface="Times New Roman" pitchFamily="18" charset="0"/>
              </a:rPr>
              <a:t>  </a:t>
            </a:r>
            <a:r>
              <a:rPr lang="en-US" sz="2400" b="1" i="1" dirty="0" smtClean="0">
                <a:solidFill>
                  <a:srgbClr val="CC0000"/>
                </a:solidFill>
                <a:cs typeface="Times New Roman" pitchFamily="18" charset="0"/>
              </a:rPr>
              <a:t>0</a:t>
            </a:r>
            <a:r>
              <a:rPr lang="en-US" sz="2400" b="1" i="1" dirty="0">
                <a:cs typeface="Times New Roman" pitchFamily="18" charset="0"/>
              </a:rPr>
              <a:t>,  </a:t>
            </a:r>
            <a:r>
              <a:rPr lang="ru-RU" sz="2400" b="1" i="1" dirty="0">
                <a:cs typeface="Times New Roman" pitchFamily="18" charset="0"/>
              </a:rPr>
              <a:t>если </a:t>
            </a:r>
            <a:r>
              <a:rPr lang="ru-RU" sz="2400" b="1" i="1" dirty="0" smtClean="0">
                <a:solidFill>
                  <a:srgbClr val="CC0000"/>
                </a:solidFill>
                <a:cs typeface="Times New Roman" pitchFamily="18" charset="0"/>
              </a:rPr>
              <a:t>а </a:t>
            </a:r>
            <a:r>
              <a:rPr lang="ru-RU" sz="2400" b="1" i="1" dirty="0">
                <a:solidFill>
                  <a:srgbClr val="CC0000"/>
                </a:solidFill>
                <a:cs typeface="Times New Roman" pitchFamily="18" charset="0"/>
              </a:rPr>
              <a:t>= 0</a:t>
            </a:r>
            <a:endParaRPr lang="en-US" sz="24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>
                <a:cs typeface="Times New Roman" pitchFamily="18" charset="0"/>
              </a:rPr>
              <a:t>	</a:t>
            </a:r>
            <a:endParaRPr lang="en-US" sz="2400" b="1" i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 dirty="0">
                <a:cs typeface="Times New Roman" pitchFamily="18" charset="0"/>
              </a:rPr>
              <a:t>	</a:t>
            </a:r>
            <a:endParaRPr lang="ru-RU" dirty="0">
              <a:cs typeface="Times New Roman" pitchFamily="18" charset="0"/>
            </a:endParaRPr>
          </a:p>
        </p:txBody>
      </p:sp>
      <p:grpSp>
        <p:nvGrpSpPr>
          <p:cNvPr id="96260" name="Group 4"/>
          <p:cNvGrpSpPr>
            <a:grpSpLocks/>
          </p:cNvGrpSpPr>
          <p:nvPr/>
        </p:nvGrpSpPr>
        <p:grpSpPr bwMode="auto">
          <a:xfrm>
            <a:off x="3708400" y="4005263"/>
            <a:ext cx="2592388" cy="419100"/>
            <a:chOff x="1497" y="3453"/>
            <a:chExt cx="1842" cy="264"/>
          </a:xfrm>
        </p:grpSpPr>
        <p:sp>
          <p:nvSpPr>
            <p:cNvPr id="96261" name="Line 5"/>
            <p:cNvSpPr>
              <a:spLocks noChangeShapeType="1"/>
            </p:cNvSpPr>
            <p:nvPr/>
          </p:nvSpPr>
          <p:spPr bwMode="auto">
            <a:xfrm>
              <a:off x="1497" y="3498"/>
              <a:ext cx="18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6262" name="Text Box 6"/>
            <p:cNvSpPr txBox="1">
              <a:spLocks noChangeArrowheads="1"/>
            </p:cNvSpPr>
            <p:nvPr/>
          </p:nvSpPr>
          <p:spPr bwMode="auto">
            <a:xfrm>
              <a:off x="1701" y="3467"/>
              <a:ext cx="163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b="1" i="1" dirty="0"/>
                <a:t>-6        О          6     </a:t>
              </a:r>
              <a:r>
                <a:rPr lang="ru-RU" sz="2000" b="1" i="1" dirty="0" smtClean="0"/>
                <a:t>х</a:t>
              </a:r>
              <a:endParaRPr lang="ru-RU" sz="2000" b="1" i="1" dirty="0"/>
            </a:p>
          </p:txBody>
        </p:sp>
        <p:sp>
          <p:nvSpPr>
            <p:cNvPr id="96263" name="Oval 7"/>
            <p:cNvSpPr>
              <a:spLocks noChangeArrowheads="1"/>
            </p:cNvSpPr>
            <p:nvPr/>
          </p:nvSpPr>
          <p:spPr bwMode="auto">
            <a:xfrm>
              <a:off x="1769" y="3453"/>
              <a:ext cx="68" cy="6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4" name="Oval 8"/>
            <p:cNvSpPr>
              <a:spLocks noChangeArrowheads="1"/>
            </p:cNvSpPr>
            <p:nvPr/>
          </p:nvSpPr>
          <p:spPr bwMode="auto">
            <a:xfrm>
              <a:off x="2903" y="3475"/>
              <a:ext cx="68" cy="6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6280" name="Line 24"/>
          <p:cNvSpPr>
            <a:spLocks noChangeShapeType="1"/>
          </p:cNvSpPr>
          <p:nvPr/>
        </p:nvSpPr>
        <p:spPr bwMode="auto">
          <a:xfrm>
            <a:off x="4140200" y="3644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6281" name="Line 25"/>
          <p:cNvSpPr>
            <a:spLocks noChangeShapeType="1"/>
          </p:cNvSpPr>
          <p:nvPr/>
        </p:nvSpPr>
        <p:spPr bwMode="auto">
          <a:xfrm>
            <a:off x="5724525" y="3644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6282" name="Oval 26"/>
          <p:cNvSpPr>
            <a:spLocks noChangeArrowheads="1"/>
          </p:cNvSpPr>
          <p:nvPr/>
        </p:nvSpPr>
        <p:spPr bwMode="auto">
          <a:xfrm>
            <a:off x="4859338" y="4005263"/>
            <a:ext cx="107950" cy="1079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284" name="Line 28"/>
          <p:cNvSpPr>
            <a:spLocks noChangeShapeType="1"/>
          </p:cNvSpPr>
          <p:nvPr/>
        </p:nvSpPr>
        <p:spPr bwMode="auto">
          <a:xfrm>
            <a:off x="4932363" y="3644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6285" name="Line 29"/>
          <p:cNvSpPr>
            <a:spLocks noChangeShapeType="1"/>
          </p:cNvSpPr>
          <p:nvPr/>
        </p:nvSpPr>
        <p:spPr bwMode="auto">
          <a:xfrm>
            <a:off x="4140200" y="37893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6286" name="Line 30"/>
          <p:cNvSpPr>
            <a:spLocks noChangeShapeType="1"/>
          </p:cNvSpPr>
          <p:nvPr/>
        </p:nvSpPr>
        <p:spPr bwMode="auto">
          <a:xfrm>
            <a:off x="4932363" y="37893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6287" name="Text Box 31"/>
          <p:cNvSpPr txBox="1">
            <a:spLocks noChangeArrowheads="1"/>
          </p:cNvSpPr>
          <p:nvPr/>
        </p:nvSpPr>
        <p:spPr bwMode="auto">
          <a:xfrm>
            <a:off x="4356100" y="35004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/>
              <a:t>6</a:t>
            </a:r>
          </a:p>
        </p:txBody>
      </p:sp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5148263" y="35004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/>
              <a:t>6</a:t>
            </a:r>
          </a:p>
        </p:txBody>
      </p:sp>
      <p:sp>
        <p:nvSpPr>
          <p:cNvPr id="96289" name="AutoShape 33"/>
          <p:cNvSpPr>
            <a:spLocks/>
          </p:cNvSpPr>
          <p:nvPr/>
        </p:nvSpPr>
        <p:spPr bwMode="auto">
          <a:xfrm>
            <a:off x="3023277" y="5229225"/>
            <a:ext cx="73025" cy="1009650"/>
          </a:xfrm>
          <a:prstGeom prst="leftBrace">
            <a:avLst>
              <a:gd name="adj1" fmla="val 115217"/>
              <a:gd name="adj2" fmla="val 50000"/>
            </a:avLst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5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6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62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62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62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897813" cy="1143000"/>
          </a:xfrm>
        </p:spPr>
        <p:txBody>
          <a:bodyPr/>
          <a:lstStyle/>
          <a:p>
            <a:r>
              <a:rPr lang="ru-RU" sz="4000" b="1">
                <a:solidFill>
                  <a:srgbClr val="000099"/>
                </a:solidFill>
              </a:rPr>
              <a:t>Уравнения, содержащие неизвестное под знаком модуля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752600"/>
            <a:ext cx="7620000" cy="4114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endParaRPr lang="ru-RU" sz="2400" b="1" i="1">
              <a:solidFill>
                <a:srgbClr val="0000FF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| 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х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39| = 24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endParaRPr lang="ru-RU" sz="2400" b="1" i="1">
              <a:solidFill>
                <a:srgbClr val="0000FF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	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х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39 = 24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		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х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39 = 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-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24</a:t>
            </a:r>
            <a:endParaRPr lang="ru-RU" sz="2400" b="1" i="1">
              <a:solidFill>
                <a:srgbClr val="0000FF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b="1" i="1">
                <a:solidFill>
                  <a:srgbClr val="0000FF"/>
                </a:solidFill>
              </a:rPr>
              <a:t>	    х</a:t>
            </a:r>
            <a:r>
              <a:rPr lang="ru-RU" sz="2400" b="1" i="1" baseline="-25000">
                <a:solidFill>
                  <a:srgbClr val="0000FF"/>
                </a:solidFill>
              </a:rPr>
              <a:t>1</a:t>
            </a:r>
            <a:r>
              <a:rPr lang="ru-RU" sz="2400" b="1" i="1">
                <a:solidFill>
                  <a:srgbClr val="0000FF"/>
                </a:solidFill>
              </a:rPr>
              <a:t> = 9;     х</a:t>
            </a:r>
            <a:r>
              <a:rPr lang="ru-RU" sz="2400" b="1" i="1" baseline="-25000">
                <a:solidFill>
                  <a:srgbClr val="0000FF"/>
                </a:solidFill>
              </a:rPr>
              <a:t>2</a:t>
            </a:r>
            <a:r>
              <a:rPr lang="ru-RU" sz="2400" b="1" i="1">
                <a:solidFill>
                  <a:srgbClr val="0000FF"/>
                </a:solidFill>
              </a:rPr>
              <a:t> = -7			 х</a:t>
            </a:r>
            <a:r>
              <a:rPr lang="ru-RU" sz="2400" b="1" i="1" baseline="-25000">
                <a:solidFill>
                  <a:srgbClr val="0000FF"/>
                </a:solidFill>
              </a:rPr>
              <a:t>3</a:t>
            </a:r>
            <a:r>
              <a:rPr lang="ru-RU" sz="2400" b="1" i="1">
                <a:solidFill>
                  <a:srgbClr val="0000FF"/>
                </a:solidFill>
              </a:rPr>
              <a:t> = -3;     х</a:t>
            </a:r>
            <a:r>
              <a:rPr lang="ru-RU" sz="2400" b="1" i="1" baseline="-25000">
                <a:solidFill>
                  <a:srgbClr val="0000FF"/>
                </a:solidFill>
              </a:rPr>
              <a:t>4</a:t>
            </a:r>
            <a:r>
              <a:rPr lang="ru-RU" sz="2400" b="1" i="1">
                <a:solidFill>
                  <a:srgbClr val="0000FF"/>
                </a:solidFill>
              </a:rPr>
              <a:t> = 5</a:t>
            </a:r>
            <a:r>
              <a:rPr lang="ru-RU" sz="2400"/>
              <a:t>.</a:t>
            </a:r>
          </a:p>
          <a:p>
            <a:pPr>
              <a:buFontTx/>
              <a:buNone/>
            </a:pPr>
            <a:endParaRPr lang="ru-RU" sz="2400" b="1" i="1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ru-RU" sz="2400"/>
              <a:t>	Ответ:</a:t>
            </a:r>
            <a:r>
              <a:rPr lang="ru-RU" sz="2400" b="1" i="1">
                <a:solidFill>
                  <a:srgbClr val="0000FF"/>
                </a:solidFill>
              </a:rPr>
              <a:t> 1,6</a:t>
            </a:r>
            <a:r>
              <a:rPr lang="ru-RU" sz="2400"/>
              <a:t>;</a:t>
            </a:r>
            <a:r>
              <a:rPr lang="ru-RU" sz="2400" b="1" i="1">
                <a:solidFill>
                  <a:srgbClr val="0000FF"/>
                </a:solidFill>
              </a:rPr>
              <a:t> 1</a:t>
            </a:r>
            <a:r>
              <a:rPr lang="ru-RU" sz="2400"/>
              <a:t>;</a:t>
            </a:r>
            <a:r>
              <a:rPr lang="ru-RU" sz="2400" b="1" i="1">
                <a:solidFill>
                  <a:srgbClr val="0000FF"/>
                </a:solidFill>
              </a:rPr>
              <a:t> -1</a:t>
            </a:r>
            <a:r>
              <a:rPr lang="ru-RU" sz="2400"/>
              <a:t>;</a:t>
            </a:r>
            <a:r>
              <a:rPr lang="ru-RU" sz="2400" b="1" i="1">
                <a:solidFill>
                  <a:srgbClr val="0000FF"/>
                </a:solidFill>
              </a:rPr>
              <a:t> 6/11</a:t>
            </a:r>
            <a:r>
              <a:rPr lang="ru-RU" sz="2400"/>
              <a:t>.</a:t>
            </a:r>
          </a:p>
          <a:p>
            <a:pPr lvl="1">
              <a:buFontTx/>
              <a:buNone/>
            </a:pPr>
            <a:endParaRPr lang="en-US" sz="2400">
              <a:cs typeface="Times New Roman" pitchFamily="18" charset="0"/>
            </a:endParaRPr>
          </a:p>
        </p:txBody>
      </p:sp>
      <p:sp>
        <p:nvSpPr>
          <p:cNvPr id="91140" name="Line 4"/>
          <p:cNvSpPr>
            <a:spLocks noChangeShapeType="1"/>
          </p:cNvSpPr>
          <p:nvPr/>
        </p:nvSpPr>
        <p:spPr bwMode="auto">
          <a:xfrm>
            <a:off x="4859338" y="31416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H="1">
            <a:off x="2916238" y="2708275"/>
            <a:ext cx="12954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5364163" y="2708275"/>
            <a:ext cx="12954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8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1907630" y="4697700"/>
            <a:ext cx="3168440" cy="2160300"/>
          </a:xfrm>
          <a:prstGeom prst="irregularSeal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827480" y="332570"/>
            <a:ext cx="7416800" cy="2060575"/>
          </a:xfrm>
          <a:prstGeom prst="cloudCallout">
            <a:avLst>
              <a:gd name="adj1" fmla="val -28300"/>
              <a:gd name="adj2" fmla="val 5192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itchFamily="18" charset="0"/>
              </a:rPr>
              <a:t>Не решая уравнений, проверь, какое из чисел является корнем уравнения.</a:t>
            </a:r>
          </a:p>
          <a:p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827480" y="5445280"/>
            <a:ext cx="10795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42;</a:t>
            </a:r>
            <a:endParaRPr lang="ru-RU" sz="3200" b="1" i="1" kern="10" dirty="0">
              <a:ln w="19050">
                <a:solidFill>
                  <a:srgbClr val="00FFFF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3800" name="WordArt 8"/>
          <p:cNvSpPr>
            <a:spLocks noChangeArrowheads="1" noChangeShapeType="1" noTextEdit="1"/>
          </p:cNvSpPr>
          <p:nvPr/>
        </p:nvSpPr>
        <p:spPr bwMode="auto">
          <a:xfrm>
            <a:off x="5076070" y="5410355"/>
            <a:ext cx="647700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0;</a:t>
            </a:r>
          </a:p>
        </p:txBody>
      </p:sp>
      <p:sp>
        <p:nvSpPr>
          <p:cNvPr id="33801" name="WordArt 9"/>
          <p:cNvSpPr>
            <a:spLocks noChangeArrowheads="1" noChangeShapeType="1" noTextEdit="1"/>
          </p:cNvSpPr>
          <p:nvPr/>
        </p:nvSpPr>
        <p:spPr bwMode="auto">
          <a:xfrm>
            <a:off x="2952100" y="5427817"/>
            <a:ext cx="10795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14;</a:t>
            </a:r>
          </a:p>
        </p:txBody>
      </p:sp>
      <p:sp>
        <p:nvSpPr>
          <p:cNvPr id="33803" name="WordArt 11"/>
          <p:cNvSpPr>
            <a:spLocks noChangeArrowheads="1" noChangeShapeType="1" noTextEdit="1"/>
          </p:cNvSpPr>
          <p:nvPr/>
        </p:nvSpPr>
        <p:spPr bwMode="auto">
          <a:xfrm>
            <a:off x="6444260" y="5388933"/>
            <a:ext cx="1116181" cy="6151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15 ;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1043510" y="3176588"/>
            <a:ext cx="6840275" cy="15117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6600" b="1" i="1" dirty="0">
                <a:solidFill>
                  <a:schemeClr val="tx1"/>
                </a:solidFill>
                <a:latin typeface="Times New Roman" pitchFamily="18" charset="0"/>
              </a:rPr>
              <a:t>87 + (32 – х) = 105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797" grpId="0" animBg="1"/>
      <p:bldP spid="33798" grpId="0" animBg="1"/>
      <p:bldP spid="33800" grpId="0" animBg="1"/>
      <p:bldP spid="33801" grpId="0" animBg="1"/>
      <p:bldP spid="33803" grpId="0" animBg="1"/>
      <p:bldP spid="3380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897813" cy="1143000"/>
          </a:xfrm>
        </p:spPr>
        <p:txBody>
          <a:bodyPr/>
          <a:lstStyle/>
          <a:p>
            <a:r>
              <a:rPr lang="ru-RU" sz="4000" b="1">
                <a:solidFill>
                  <a:srgbClr val="000099"/>
                </a:solidFill>
              </a:rPr>
              <a:t>Уравнения, содержащие неизвестное под знаком модуля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752600"/>
            <a:ext cx="7826375" cy="4114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	</a:t>
            </a:r>
            <a:r>
              <a:rPr lang="ru-RU" sz="2800" b="1" i="1">
                <a:solidFill>
                  <a:srgbClr val="CC0000"/>
                </a:solidFill>
              </a:rPr>
              <a:t>Модули двух чисел равны</a:t>
            </a:r>
            <a:r>
              <a:rPr lang="ru-RU" sz="2800"/>
              <a:t> тогда и только тогда, когда эти числа равны или противоположны.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|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8х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- 4х + 1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|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= 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|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3х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+ 9х - 7</a:t>
            </a:r>
            <a:r>
              <a:rPr lang="en-US" sz="2400" b="1" i="1">
                <a:solidFill>
                  <a:srgbClr val="0000FF"/>
                </a:solidFill>
                <a:cs typeface="Times New Roman" pitchFamily="18" charset="0"/>
              </a:rPr>
              <a:t>|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b="1" i="1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8х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- 4х + 1 = 3х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+ 9х – 7 	    8х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- 4х + 1= –(3х</a:t>
            </a:r>
            <a:r>
              <a:rPr lang="ru-RU" sz="2400" b="1" i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0000FF"/>
                </a:solidFill>
                <a:cs typeface="Times New Roman" pitchFamily="18" charset="0"/>
              </a:rPr>
              <a:t> + 9х – 7)</a:t>
            </a:r>
            <a:endParaRPr lang="en-US" sz="2400" b="1" i="1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>
                <a:solidFill>
                  <a:srgbClr val="0000FF"/>
                </a:solidFill>
              </a:rPr>
              <a:t>       х</a:t>
            </a:r>
            <a:r>
              <a:rPr lang="ru-RU" sz="2400" b="1" i="1" baseline="-25000">
                <a:solidFill>
                  <a:srgbClr val="0000FF"/>
                </a:solidFill>
              </a:rPr>
              <a:t>1</a:t>
            </a:r>
            <a:r>
              <a:rPr lang="ru-RU" sz="2400" b="1" i="1">
                <a:solidFill>
                  <a:srgbClr val="0000FF"/>
                </a:solidFill>
              </a:rPr>
              <a:t> = 1,6;     х</a:t>
            </a:r>
            <a:r>
              <a:rPr lang="ru-RU" sz="2400" b="1" i="1" baseline="-25000">
                <a:solidFill>
                  <a:srgbClr val="0000FF"/>
                </a:solidFill>
              </a:rPr>
              <a:t>2</a:t>
            </a:r>
            <a:r>
              <a:rPr lang="ru-RU" sz="2400" b="1" i="1">
                <a:solidFill>
                  <a:srgbClr val="0000FF"/>
                </a:solidFill>
              </a:rPr>
              <a:t> = 1			 х</a:t>
            </a:r>
            <a:r>
              <a:rPr lang="ru-RU" sz="2400" b="1" i="1" baseline="-25000">
                <a:solidFill>
                  <a:srgbClr val="0000FF"/>
                </a:solidFill>
              </a:rPr>
              <a:t>3 </a:t>
            </a:r>
            <a:r>
              <a:rPr lang="ru-RU" sz="2400" b="1" i="1">
                <a:solidFill>
                  <a:srgbClr val="0000FF"/>
                </a:solidFill>
              </a:rPr>
              <a:t>= -1;     х</a:t>
            </a:r>
            <a:r>
              <a:rPr lang="ru-RU" sz="2400" b="1" i="1" baseline="-25000">
                <a:solidFill>
                  <a:srgbClr val="0000FF"/>
                </a:solidFill>
              </a:rPr>
              <a:t>4</a:t>
            </a:r>
            <a:r>
              <a:rPr lang="ru-RU" sz="2400" b="1" i="1">
                <a:solidFill>
                  <a:srgbClr val="0000FF"/>
                </a:solidFill>
              </a:rPr>
              <a:t> = 6/11.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i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Ответ:</a:t>
            </a:r>
            <a:r>
              <a:rPr lang="ru-RU" sz="2400" b="1" i="1">
                <a:solidFill>
                  <a:srgbClr val="0000FF"/>
                </a:solidFill>
              </a:rPr>
              <a:t> 1,6</a:t>
            </a:r>
            <a:r>
              <a:rPr lang="ru-RU" sz="2800"/>
              <a:t>;</a:t>
            </a:r>
            <a:r>
              <a:rPr lang="ru-RU" sz="2400" b="1" i="1">
                <a:solidFill>
                  <a:srgbClr val="0000FF"/>
                </a:solidFill>
              </a:rPr>
              <a:t> 1</a:t>
            </a:r>
            <a:r>
              <a:rPr lang="ru-RU" sz="2800"/>
              <a:t>;</a:t>
            </a:r>
            <a:r>
              <a:rPr lang="ru-RU" sz="2400" b="1" i="1">
                <a:solidFill>
                  <a:srgbClr val="0000FF"/>
                </a:solidFill>
              </a:rPr>
              <a:t> -1</a:t>
            </a:r>
            <a:r>
              <a:rPr lang="ru-RU" sz="2800"/>
              <a:t>;</a:t>
            </a:r>
            <a:r>
              <a:rPr lang="ru-RU" sz="2400" b="1" i="1">
                <a:solidFill>
                  <a:srgbClr val="0000FF"/>
                </a:solidFill>
              </a:rPr>
              <a:t> 6/11</a:t>
            </a:r>
            <a:r>
              <a:rPr lang="ru-RU" sz="280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i="1">
              <a:solidFill>
                <a:srgbClr val="0000FF"/>
              </a:solidFill>
            </a:endParaRPr>
          </a:p>
        </p:txBody>
      </p:sp>
      <p:sp>
        <p:nvSpPr>
          <p:cNvPr id="92164" name="Line 4"/>
          <p:cNvSpPr>
            <a:spLocks noChangeShapeType="1"/>
          </p:cNvSpPr>
          <p:nvPr/>
        </p:nvSpPr>
        <p:spPr bwMode="auto">
          <a:xfrm>
            <a:off x="4859338" y="3860800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 flipH="1">
            <a:off x="3132138" y="3573463"/>
            <a:ext cx="1008062" cy="2889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166" name="Line 6"/>
          <p:cNvSpPr>
            <a:spLocks noChangeShapeType="1"/>
          </p:cNvSpPr>
          <p:nvPr/>
        </p:nvSpPr>
        <p:spPr bwMode="auto">
          <a:xfrm>
            <a:off x="5795963" y="3573463"/>
            <a:ext cx="1008062" cy="2889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167" name="AutoShape 7"/>
          <p:cNvSpPr>
            <a:spLocks noChangeArrowheads="1"/>
          </p:cNvSpPr>
          <p:nvPr/>
        </p:nvSpPr>
        <p:spPr bwMode="auto">
          <a:xfrm>
            <a:off x="3059113" y="2997200"/>
            <a:ext cx="3673475" cy="5762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7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1296194" y="188913"/>
            <a:ext cx="6551612" cy="908050"/>
          </a:xfrm>
          <a:prstGeom prst="cloudCallout">
            <a:avLst>
              <a:gd name="adj1" fmla="val -40638"/>
              <a:gd name="adj2" fmla="val 2625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Решим уравнение:</a:t>
            </a:r>
          </a:p>
          <a:p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619590" y="1556818"/>
            <a:ext cx="6481762" cy="10080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4800" b="1" i="1" dirty="0">
                <a:latin typeface="Times New Roman" pitchFamily="18" charset="0"/>
              </a:rPr>
              <a:t>(35 + у) – 15 = 31</a:t>
            </a:r>
          </a:p>
        </p:txBody>
      </p:sp>
      <p:sp>
        <p:nvSpPr>
          <p:cNvPr id="35866" name="WordArt 26"/>
          <p:cNvSpPr>
            <a:spLocks noChangeArrowheads="1" noChangeShapeType="1" noTextEdit="1"/>
          </p:cNvSpPr>
          <p:nvPr/>
        </p:nvSpPr>
        <p:spPr bwMode="auto">
          <a:xfrm>
            <a:off x="2699740" y="5013220"/>
            <a:ext cx="2016125" cy="6492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y = 11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07630" y="2708900"/>
            <a:ext cx="1603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prstClr val="black"/>
                </a:solidFill>
                <a:latin typeface="Times New Roman" pitchFamily="18" charset="0"/>
              </a:rPr>
              <a:t>35 + у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635870" y="2708900"/>
            <a:ext cx="476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i="1" kern="10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=</a:t>
            </a:r>
            <a:endParaRPr lang="ru-RU" sz="4000" b="1" i="1" kern="10" dirty="0">
              <a:ln w="1905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1950" y="2708900"/>
            <a:ext cx="7489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prstClr val="black"/>
                </a:solidFill>
                <a:latin typeface="Times New Roman" pitchFamily="18" charset="0"/>
              </a:rPr>
              <a:t>31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4060" y="2780910"/>
            <a:ext cx="476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b="1" i="1" kern="10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+</a:t>
            </a:r>
            <a:endParaRPr lang="ru-RU" sz="4000" b="1" i="1" kern="10" dirty="0">
              <a:ln w="1905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8130" y="2708900"/>
            <a:ext cx="7489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400" b="1" i="1" dirty="0" smtClean="0">
                <a:solidFill>
                  <a:prstClr val="black"/>
                </a:solidFill>
                <a:latin typeface="Times New Roman" pitchFamily="18" charset="0"/>
              </a:rPr>
              <a:t>15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051650" y="3501010"/>
            <a:ext cx="1603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prstClr val="black"/>
                </a:solidFill>
                <a:latin typeface="Times New Roman" pitchFamily="18" charset="0"/>
              </a:rPr>
              <a:t>35 + у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79890" y="3501010"/>
            <a:ext cx="476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i="1" kern="10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=</a:t>
            </a:r>
            <a:endParaRPr lang="ru-RU" sz="4000" b="1" i="1" kern="10" dirty="0">
              <a:ln w="1905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99990" y="3523679"/>
            <a:ext cx="7489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400" b="1" i="1" dirty="0" smtClean="0">
                <a:solidFill>
                  <a:prstClr val="black"/>
                </a:solidFill>
                <a:latin typeface="Times New Roman" pitchFamily="18" charset="0"/>
              </a:rPr>
              <a:t>46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339690" y="4221110"/>
            <a:ext cx="24961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400" b="1" i="1" dirty="0" smtClean="0">
                <a:solidFill>
                  <a:prstClr val="black"/>
                </a:solidFill>
                <a:latin typeface="Times New Roman" pitchFamily="18" charset="0"/>
              </a:rPr>
              <a:t>y = 46 -35</a:t>
            </a:r>
            <a:endParaRPr lang="ru-RU" sz="4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7930" y="83664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i="1" dirty="0" smtClean="0"/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1648414" y="0"/>
            <a:ext cx="7201000" cy="1988800"/>
          </a:xfrm>
          <a:prstGeom prst="cloudCallout">
            <a:avLst>
              <a:gd name="adj1" fmla="val -40638"/>
              <a:gd name="adj2" fmla="val 2625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Решить уравнение</a:t>
            </a:r>
            <a:r>
              <a:rPr lang="ru-RU" sz="2400" b="1" i="1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– это значит найти все его корни или доказать, что их нет </a:t>
            </a:r>
            <a:endParaRPr lang="ru-RU" sz="2400" b="1" i="1" dirty="0">
              <a:latin typeface="Georgia" pitchFamily="18" charset="0"/>
            </a:endParaRPr>
          </a:p>
          <a:p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75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  <p:bldP spid="35866" grpId="0" animBg="1"/>
      <p:bldP spid="27" grpId="0"/>
      <p:bldP spid="28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979640" y="3212970"/>
            <a:ext cx="4752660" cy="1078391"/>
            <a:chOff x="3419840" y="5013220"/>
            <a:chExt cx="4752660" cy="1078391"/>
          </a:xfrm>
        </p:grpSpPr>
        <p:cxnSp>
          <p:nvCxnSpPr>
            <p:cNvPr id="9" name="Прямая со стрелкой 8"/>
            <p:cNvCxnSpPr/>
            <p:nvPr/>
          </p:nvCxnSpPr>
          <p:spPr>
            <a:xfrm flipV="1">
              <a:off x="7236370" y="5013220"/>
              <a:ext cx="936130" cy="3600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563860" y="5445280"/>
              <a:ext cx="45908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Равносильные </a:t>
              </a:r>
              <a:r>
                <a:rPr lang="ru-RU" sz="36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уравнения</a:t>
              </a:r>
              <a:endPara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flipH="1" flipV="1">
              <a:off x="3419840" y="5013220"/>
              <a:ext cx="936130" cy="3600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611450" y="2564880"/>
          <a:ext cx="7835675" cy="762390"/>
        </p:xfrm>
        <a:graphic>
          <a:graphicData uri="http://schemas.openxmlformats.org/presentationml/2006/ole">
            <p:oleObj spid="_x0000_s1095" name="Формула" r:id="rId3" imgW="2349500" imgH="2286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51900" y="105267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i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29176" y="4344421"/>
            <a:ext cx="76488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Каждое уравнение имеет </a:t>
            </a:r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одни и</a:t>
            </a:r>
          </a:p>
          <a:p>
            <a:pPr algn="ctr"/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 же корни</a:t>
            </a:r>
          </a:p>
          <a:p>
            <a:pPr algn="ctr"/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/>
                <a:cs typeface="Times New Roman" pitchFamily="18" charset="0"/>
              </a:rPr>
              <a:t>₁ = 2      х₂ = 3 </a:t>
            </a:r>
            <a:endParaRPr lang="ru-RU" sz="4000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3246" y="476590"/>
            <a:ext cx="82375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Уравнения, которые имеют </a:t>
            </a:r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одни и</a:t>
            </a:r>
          </a:p>
          <a:p>
            <a:pPr algn="ctr"/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 же корни</a:t>
            </a:r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называют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равносильными.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25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88986" y="116540"/>
            <a:ext cx="964698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 решении уравнений используют  свойства: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347" y="1611945"/>
            <a:ext cx="83753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в уравнении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перенести слагаемое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одной </a:t>
            </a:r>
          </a:p>
          <a:p>
            <a:pPr marL="457200" indent="-457200"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части в другую,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изменив его знак,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получится</a:t>
            </a:r>
          </a:p>
          <a:p>
            <a:pPr marL="457200" indent="-457200"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равносильное уравнение.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420" y="3861060"/>
            <a:ext cx="83531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Если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 части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умножить или </a:t>
            </a:r>
          </a:p>
          <a:p>
            <a:pPr marL="457200" indent="-457200"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разделить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число (не равное нулю), то </a:t>
            </a:r>
          </a:p>
          <a:p>
            <a:pPr marL="457200" indent="-457200"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получится равносильное</a:t>
            </a:r>
          </a:p>
          <a:p>
            <a:pPr marL="457200" indent="-457200"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уравнение.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390" y="0"/>
            <a:ext cx="825944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уравнение</a:t>
            </a:r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и выполните проверку:</a:t>
            </a:r>
            <a:endParaRPr lang="ru-RU" sz="2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23110" y="2060809"/>
            <a:ext cx="457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 - 35 + 12 = 32;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 – 23 = 32;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 = 32 + 23;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 = 55;</a:t>
            </a:r>
          </a:p>
          <a:p>
            <a:pPr>
              <a:buNone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(55 - 35) + 12 = 32;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30 + 12 = 32;</a:t>
            </a:r>
          </a:p>
          <a:p>
            <a:pPr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32 = 32.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83710" y="730770"/>
            <a:ext cx="3724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(у - 35) + 12 = 32;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1495" y="2529997"/>
            <a:ext cx="16560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23648" y="6102848"/>
            <a:ext cx="1970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55.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993358" y="4509150"/>
            <a:ext cx="15842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4920" y="1314280"/>
            <a:ext cx="8754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уравнений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состоит в постепенной замене  более  простыми </a:t>
            </a:r>
            <a:r>
              <a:rPr lang="ru-RU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равносильными уравнениями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2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2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25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25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25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25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/>
      <p:bldP spid="13" grpId="0"/>
      <p:bldP spid="1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10198</TotalTime>
  <Words>1696</Words>
  <Application>Microsoft Office PowerPoint</Application>
  <PresentationFormat>Экран (4:3)</PresentationFormat>
  <Paragraphs>496</Paragraphs>
  <Slides>50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2" baseType="lpstr">
      <vt:lpstr>Воздушный поток</vt:lpstr>
      <vt:lpstr>Формула</vt:lpstr>
      <vt:lpstr>Линейное уравнение с одной переменной.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Квадратные уравнения. </vt:lpstr>
      <vt:lpstr>Квадратное уравнение</vt:lpstr>
      <vt:lpstr>Коэффициенты квадратного уравнения</vt:lpstr>
      <vt:lpstr>Неполное  квадратное уравнение</vt:lpstr>
      <vt:lpstr>Виды неполных квадратных уравнений и их корни</vt:lpstr>
      <vt:lpstr>Виды неполных квадратных уравнений и их корни</vt:lpstr>
      <vt:lpstr>Виды неполных квадратных уравнений и их корни</vt:lpstr>
      <vt:lpstr>Метод выделения полного квадрата</vt:lpstr>
      <vt:lpstr>Формула корней квадратного уравнения</vt:lpstr>
      <vt:lpstr>Формула корней квадратного уравнения</vt:lpstr>
      <vt:lpstr>Формула корней квадратного уравнения</vt:lpstr>
      <vt:lpstr>Формула корней квадратного уравнения</vt:lpstr>
      <vt:lpstr>Корни квадратного уравнения с четным вторым коэффициентом</vt:lpstr>
      <vt:lpstr>Корни квадратного уравнения с четным вторым коэффициентом</vt:lpstr>
      <vt:lpstr>Корни квадратного уравнения с четным вторым коэффициентом</vt:lpstr>
      <vt:lpstr>Приведенное квадратное уравнение</vt:lpstr>
      <vt:lpstr>Формула корней приведенного квадратного уравнения</vt:lpstr>
      <vt:lpstr>Теорема Виета</vt:lpstr>
      <vt:lpstr>Теорема Виета для квадратного уравнения общего вида</vt:lpstr>
      <vt:lpstr>Теорема, обратная теореме Виета</vt:lpstr>
      <vt:lpstr>Квадратный трехчлен</vt:lpstr>
      <vt:lpstr>Разложение квадратного трехчлена на линейные множители</vt:lpstr>
      <vt:lpstr>Неприводимый многочлен</vt:lpstr>
      <vt:lpstr>Уравнения, содержащие неизвестное в знаменателе</vt:lpstr>
      <vt:lpstr>Уравнения, содержащие неизвестное в знаменателе</vt:lpstr>
      <vt:lpstr>Уравнения, содержащие неизвестное в знаменателе</vt:lpstr>
      <vt:lpstr>Биквадратные уравнения</vt:lpstr>
      <vt:lpstr>Решение уравнений методом замены неизвестного</vt:lpstr>
      <vt:lpstr>Модуль</vt:lpstr>
      <vt:lpstr>Уравнения, содержащие неизвестное под знаком модуля</vt:lpstr>
      <vt:lpstr>Уравнения, содержащие неизвестное под знаком модуля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user</cp:lastModifiedBy>
  <cp:revision>1189</cp:revision>
  <dcterms:created xsi:type="dcterms:W3CDTF">2011-06-18T13:01:16Z</dcterms:created>
  <dcterms:modified xsi:type="dcterms:W3CDTF">2022-09-30T05:33:24Z</dcterms:modified>
</cp:coreProperties>
</file>