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343" r:id="rId4"/>
    <p:sldId id="339" r:id="rId5"/>
    <p:sldId id="322" r:id="rId6"/>
    <p:sldId id="337" r:id="rId7"/>
    <p:sldId id="331" r:id="rId8"/>
    <p:sldId id="327" r:id="rId9"/>
    <p:sldId id="328" r:id="rId10"/>
    <p:sldId id="330" r:id="rId11"/>
    <p:sldId id="333" r:id="rId12"/>
    <p:sldId id="329" r:id="rId13"/>
    <p:sldId id="334" r:id="rId14"/>
    <p:sldId id="325" r:id="rId15"/>
    <p:sldId id="335" r:id="rId16"/>
    <p:sldId id="326" r:id="rId17"/>
    <p:sldId id="340" r:id="rId18"/>
    <p:sldId id="324" r:id="rId19"/>
    <p:sldId id="336" r:id="rId20"/>
    <p:sldId id="341" r:id="rId21"/>
    <p:sldId id="332" r:id="rId22"/>
    <p:sldId id="338" r:id="rId23"/>
    <p:sldId id="342" r:id="rId24"/>
    <p:sldId id="312" r:id="rId25"/>
    <p:sldId id="292" r:id="rId26"/>
    <p:sldId id="31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66"/>
    <a:srgbClr val="003399"/>
    <a:srgbClr val="660066"/>
    <a:srgbClr val="990099"/>
    <a:srgbClr val="80008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65" autoAdjust="0"/>
    <p:restoredTop sz="94660"/>
  </p:normalViewPr>
  <p:slideViewPr>
    <p:cSldViewPr>
      <p:cViewPr varScale="1">
        <p:scale>
          <a:sx n="108" d="100"/>
          <a:sy n="108" d="100"/>
        </p:scale>
        <p:origin x="1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9BF752-00E2-4D7F-9B57-02FD8FEAE43F}" type="presOf" srcId="{9E53B189-0707-4064-9012-2711E3FFAF51}" destId="{5E98A81F-6172-48FF-A315-DC20E1D6D860}" srcOrd="0" destOrd="0" presId="urn:microsoft.com/office/officeart/2005/8/layout/venn3"/>
    <dgm:cxn modelId="{8B30CDEB-AFBA-4D90-A1AA-322BBC84E783}" type="presOf" srcId="{8FDD254B-A7A3-4B97-9FBB-6289B1A1C2D8}" destId="{F714F26A-66E6-47A5-BA72-4D05BE71D5ED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9FD5F12A-C3EF-4E30-8511-3D96D23C36CB}" type="presOf" srcId="{66612BEF-459C-4E4F-BD0C-352D325DEF40}" destId="{446CA65D-CB69-46F3-B3D9-11BB3C3F4571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90D979CB-02F5-4A6C-8F32-9E9CEAC6FE83}" type="presOf" srcId="{D831D0E8-FC2F-417C-8A50-B7132907CF42}" destId="{7639CDC6-C8AB-48DF-84F2-A06C8023F0E7}" srcOrd="0" destOrd="0" presId="urn:microsoft.com/office/officeart/2005/8/layout/venn3"/>
    <dgm:cxn modelId="{1D0C4C9A-5D8C-4B56-9D64-B1EEBAA542D2}" type="presOf" srcId="{EF3DA76C-D868-4446-A08E-A80CAB3A147C}" destId="{71C6594F-E037-4259-BCD1-AAD3B842C68C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D0D34E1-D504-4B80-9B8A-301A54A11672}" type="presParOf" srcId="{446CA65D-CB69-46F3-B3D9-11BB3C3F4571}" destId="{5E98A81F-6172-48FF-A315-DC20E1D6D860}" srcOrd="0" destOrd="0" presId="urn:microsoft.com/office/officeart/2005/8/layout/venn3"/>
    <dgm:cxn modelId="{B0AD5A94-FA66-43C0-A7A3-F20DB0763FE5}" type="presParOf" srcId="{446CA65D-CB69-46F3-B3D9-11BB3C3F4571}" destId="{233A0F06-B176-4222-B794-F8A2ACEF7896}" srcOrd="1" destOrd="0" presId="urn:microsoft.com/office/officeart/2005/8/layout/venn3"/>
    <dgm:cxn modelId="{7813B713-95E2-4408-8868-203BE770703D}" type="presParOf" srcId="{446CA65D-CB69-46F3-B3D9-11BB3C3F4571}" destId="{F714F26A-66E6-47A5-BA72-4D05BE71D5ED}" srcOrd="2" destOrd="0" presId="urn:microsoft.com/office/officeart/2005/8/layout/venn3"/>
    <dgm:cxn modelId="{EC48489E-AA01-49EF-A3B4-04901C69A194}" type="presParOf" srcId="{446CA65D-CB69-46F3-B3D9-11BB3C3F4571}" destId="{C1BB16E1-7DA5-48EB-B3D7-8BC424EC9F8B}" srcOrd="3" destOrd="0" presId="urn:microsoft.com/office/officeart/2005/8/layout/venn3"/>
    <dgm:cxn modelId="{B0C1C557-16B2-4649-A65C-D35CCBD7C9F7}" type="presParOf" srcId="{446CA65D-CB69-46F3-B3D9-11BB3C3F4571}" destId="{71C6594F-E037-4259-BCD1-AAD3B842C68C}" srcOrd="4" destOrd="0" presId="urn:microsoft.com/office/officeart/2005/8/layout/venn3"/>
    <dgm:cxn modelId="{7422C2C4-FCAB-45AA-B3C0-01B4613A8591}" type="presParOf" srcId="{446CA65D-CB69-46F3-B3D9-11BB3C3F4571}" destId="{DEE0814D-27E9-4EA5-92C4-69241B91B41B}" srcOrd="5" destOrd="0" presId="urn:microsoft.com/office/officeart/2005/8/layout/venn3"/>
    <dgm:cxn modelId="{D70B9432-CEE1-4053-853D-A0B6B705EF85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4700DA-CA2D-40E3-B074-1531B82479EA}" type="presOf" srcId="{CD68ACB4-957B-40B2-9AB7-BA3A4F59C6F2}" destId="{6EF1AF08-9334-480F-9092-2F9E329DD69C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A6732952-B197-4CE7-9727-26EC2F1AFC19}" type="presOf" srcId="{9B28D258-7D84-4D3E-A4D6-4DC2CAD20B9A}" destId="{218F0263-153A-4B8C-B3FB-8AB83B00CF86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BB9A7284-DF90-40E3-A2A9-59DABCDE01B1}" type="presOf" srcId="{55503469-2CDB-46B9-B6CD-6814AE157330}" destId="{6FC185DC-2AFF-4C48-ABA6-A267AA6D91B6}" srcOrd="0" destOrd="0" presId="urn:microsoft.com/office/officeart/2005/8/layout/venn3"/>
    <dgm:cxn modelId="{5E193CFA-015E-4E6D-80BA-5D39C3F90D2F}" type="presOf" srcId="{EAE1088C-D00C-4178-B118-09F4A6B86C1F}" destId="{F0D1C6A0-6AE3-4478-BCA0-1963AF8130D5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CF723A8F-0520-4497-BEDF-FCC6FDEFCDFF}" type="presOf" srcId="{3C3D1718-21F3-40E3-8073-40B31DB53FAD}" destId="{F9C5F6B0-4D31-493A-9460-1EC566C3BB84}" srcOrd="0" destOrd="0" presId="urn:microsoft.com/office/officeart/2005/8/layout/venn3"/>
    <dgm:cxn modelId="{7C04E0F1-793D-46A5-9E45-F14A21FBEC7D}" type="presParOf" srcId="{F0D1C6A0-6AE3-4478-BCA0-1963AF8130D5}" destId="{F9C5F6B0-4D31-493A-9460-1EC566C3BB84}" srcOrd="0" destOrd="0" presId="urn:microsoft.com/office/officeart/2005/8/layout/venn3"/>
    <dgm:cxn modelId="{11F1D78C-78BB-4138-AD83-4285C71262DF}" type="presParOf" srcId="{F0D1C6A0-6AE3-4478-BCA0-1963AF8130D5}" destId="{B842DF3E-E78D-462F-A5CC-E16C67B01821}" srcOrd="1" destOrd="0" presId="urn:microsoft.com/office/officeart/2005/8/layout/venn3"/>
    <dgm:cxn modelId="{D85B342D-B818-4C92-B21A-2824BC926FEB}" type="presParOf" srcId="{F0D1C6A0-6AE3-4478-BCA0-1963AF8130D5}" destId="{6EF1AF08-9334-480F-9092-2F9E329DD69C}" srcOrd="2" destOrd="0" presId="urn:microsoft.com/office/officeart/2005/8/layout/venn3"/>
    <dgm:cxn modelId="{9975E47F-4B7B-4BE3-8BAF-D18D9B5AB1B9}" type="presParOf" srcId="{F0D1C6A0-6AE3-4478-BCA0-1963AF8130D5}" destId="{B4C4B1EE-0694-4A8B-ADE2-6079FF95B405}" srcOrd="3" destOrd="0" presId="urn:microsoft.com/office/officeart/2005/8/layout/venn3"/>
    <dgm:cxn modelId="{AC482AF6-C4E2-4CF7-B668-21F8ECB25241}" type="presParOf" srcId="{F0D1C6A0-6AE3-4478-BCA0-1963AF8130D5}" destId="{6FC185DC-2AFF-4C48-ABA6-A267AA6D91B6}" srcOrd="4" destOrd="0" presId="urn:microsoft.com/office/officeart/2005/8/layout/venn3"/>
    <dgm:cxn modelId="{D08E1318-72EC-4C3D-B067-054046FC05B3}" type="presParOf" srcId="{F0D1C6A0-6AE3-4478-BCA0-1963AF8130D5}" destId="{8F737D8B-7FC9-4805-BF3E-0815E46E311C}" srcOrd="5" destOrd="0" presId="urn:microsoft.com/office/officeart/2005/8/layout/venn3"/>
    <dgm:cxn modelId="{F70B5058-1CDB-4A08-BEDC-FD8C1E7C4DF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402520"/>
            <a:satOff val="11111"/>
            <a:lumOff val="-85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402520"/>
              <a:satOff val="11111"/>
              <a:lumOff val="-85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0805041"/>
            <a:satOff val="22223"/>
            <a:lumOff val="-169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10805041"/>
              <a:satOff val="22223"/>
              <a:lumOff val="-169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16207560"/>
              <a:satOff val="33334"/>
              <a:lumOff val="-254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813646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402520"/>
            <a:satOff val="11111"/>
            <a:lumOff val="-85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402520"/>
              <a:satOff val="11111"/>
              <a:lumOff val="-85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813646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0805041"/>
            <a:satOff val="22223"/>
            <a:lumOff val="-169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10805041"/>
              <a:satOff val="22223"/>
              <a:lumOff val="-169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813646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16207560"/>
              <a:satOff val="33334"/>
              <a:lumOff val="-254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813646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86sch6-nyagan.edusite.ru/images/fgos_logo.gif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4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img0.liveinternet.ru/images/attach/c/0/52/146/52146088_nastyukhazvezdochki.gi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581128"/>
            <a:ext cx="9144000" cy="205785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 </a:t>
            </a:r>
            <a:r>
              <a:rPr lang="ru-RU" sz="7200" b="1" spc="600" dirty="0" smtClean="0">
                <a:ln w="38100"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</a:rPr>
              <a:t>Звездное небо</a:t>
            </a:r>
            <a:endParaRPr lang="ru-RU" sz="7200" b="1" spc="600" dirty="0">
              <a:ln w="38100">
                <a:noFill/>
              </a:ln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opaCyr" pitchFamily="50" charset="-52"/>
            </a:endParaRPr>
          </a:p>
        </p:txBody>
      </p:sp>
      <p:pic>
        <p:nvPicPr>
          <p:cNvPr id="1027" name="Picture 3" descr="F:\3 - МЕДИА\4 - Картинки\АНИМИРОВАННЫЕ КАРТИНКИ\71c382be23beb83b438b74744698ef4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24128" y="1412776"/>
            <a:ext cx="2968829" cy="221457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1052736"/>
            <a:ext cx="5148064" cy="1828800"/>
          </a:xfrm>
          <a:prstGeom prst="rect">
            <a:avLst/>
          </a:prstGeo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Окружающий мир</a:t>
            </a:r>
          </a:p>
          <a:p>
            <a:pPr algn="ctr" eaLnBrk="0" hangingPunct="0">
              <a:defRPr/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 класс</a:t>
            </a:r>
          </a:p>
          <a:p>
            <a:pPr algn="ctr" eaLnBrk="0" hangingPunct="0">
              <a:defRPr/>
            </a:pPr>
            <a:endParaRPr lang="ru-RU" sz="5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Картинка 39 из 1255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60040" cy="43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овш Большой Медведиц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4209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Картинка 6 из 1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6357958"/>
            <a:ext cx="2571768" cy="3571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4786322"/>
            <a:ext cx="9144000" cy="10001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Кассиопея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 Это созвездие можно найти на небе в любое время года. Его главные звёзды образуют растянутую за «ножки»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букву «М». Весной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летом эта «буква» перевёрнута.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Своё название созвездие получило по имени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царицы Кассиопеи – героини древнегреческих мифов.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643042" y="2357430"/>
            <a:ext cx="1714512" cy="928694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3357554" y="2500306"/>
            <a:ext cx="1285884" cy="785818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643438" y="2500306"/>
            <a:ext cx="1643074" cy="1143008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750727" y="2250273"/>
            <a:ext cx="1928826" cy="857256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а созвездий осеннего неб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Картинка 161 из 16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3214678" y="642918"/>
            <a:ext cx="1143008" cy="571504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4357686" y="642918"/>
            <a:ext cx="785818" cy="785818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4000496" y="2214554"/>
            <a:ext cx="1928826" cy="35719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4786314" y="3357562"/>
            <a:ext cx="571504" cy="571504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393141" y="2035959"/>
            <a:ext cx="2571768" cy="928694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786050" y="4714884"/>
            <a:ext cx="2286016" cy="428628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714744" y="5429264"/>
            <a:ext cx="2286016" cy="642942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143372" y="3357562"/>
            <a:ext cx="642942" cy="428628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214678" y="1214422"/>
            <a:ext cx="1928826" cy="214314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Заголовок 2"/>
          <p:cNvSpPr txBox="1">
            <a:spLocks/>
          </p:cNvSpPr>
          <p:nvPr/>
        </p:nvSpPr>
        <p:spPr>
          <a:xfrm>
            <a:off x="5715008" y="142852"/>
            <a:ext cx="3286116" cy="10001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Орион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 Это созвездие хорошо видно зимой. Оно необыкновенно красиво!</a:t>
            </a:r>
            <a:r>
              <a:rPr kumimoji="0" lang="ru-RU" sz="24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А названо оно по имени охотника из древнегреческих мифов. Пояс этого охотника образуют три звезды, расположенные рядом. Их так и называют – Пояс Ориона.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4929190" y="4357694"/>
            <a:ext cx="1500198" cy="642942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7 из 215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Картинка 15 из 6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4958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000232" y="1857364"/>
            <a:ext cx="2286016" cy="1000132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3357554" y="3786190"/>
            <a:ext cx="2000264" cy="142876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3643306" y="857232"/>
            <a:ext cx="4071966" cy="2714644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000232" y="3571876"/>
            <a:ext cx="1643074" cy="714356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Заголовок 2"/>
          <p:cNvSpPr txBox="1">
            <a:spLocks/>
          </p:cNvSpPr>
          <p:nvPr/>
        </p:nvSpPr>
        <p:spPr>
          <a:xfrm>
            <a:off x="5143504" y="3214686"/>
            <a:ext cx="4000496" cy="10001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Лебедь</a:t>
            </a:r>
            <a:r>
              <a:rPr lang="ru-RU" sz="2400" b="1" i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Это созвездие можно увидеть летом и осенью. Оно напоминает лебедя с широко раскинутыми крыльями. Хвост лебедя отмечен особенно яркой звездой – одной  из самых ярких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 небе.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3 из 46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118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24320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14282" y="1000108"/>
            <a:ext cx="7500990" cy="1071570"/>
          </a:xfrm>
          <a:prstGeom prst="wedgeRoundRectCallout">
            <a:avLst>
              <a:gd name="adj1" fmla="val 52429"/>
              <a:gd name="adj2" fmla="val 270839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помощью взрослых найдите на вечернем небе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эти созвездия.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196" name="Picture 4" descr="Картинка 85 из 637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7" y="2714620"/>
            <a:ext cx="5387143" cy="38205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Картинка 49 из 1180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1000108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42844" y="928670"/>
            <a:ext cx="4143404" cy="3071834"/>
          </a:xfrm>
          <a:prstGeom prst="wedgeRoundRectCallout">
            <a:avLst>
              <a:gd name="adj1" fmla="val -25739"/>
              <a:gd name="adj2" fmla="val 67347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Если бы звёзды были видны днём, мы заметили бы, что Солнце в течение года бывает «в гостях» у разных созвездий.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каждого созвездия Солнце «гостит» примерно один месяц.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46" name="Picture 2" descr="Картинка 80 из 2371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857232"/>
            <a:ext cx="4572032" cy="585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24320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14282" y="1000108"/>
            <a:ext cx="7500990" cy="1071570"/>
          </a:xfrm>
          <a:prstGeom prst="wedgeRoundRectCallout">
            <a:avLst>
              <a:gd name="adj1" fmla="val 52429"/>
              <a:gd name="adj2" fmla="val 270839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Зодиак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это пояс из созвездий, вдоль которого Солнце движется в течение года.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8" descr="Картинка 233 из 396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084" y="1000108"/>
            <a:ext cx="1285916" cy="966819"/>
          </a:xfrm>
          <a:prstGeom prst="rect">
            <a:avLst/>
          </a:prstGeom>
          <a:noFill/>
        </p:spPr>
      </p:pic>
      <p:pic>
        <p:nvPicPr>
          <p:cNvPr id="32770" name="Picture 2" descr="Картинка 34 из 23710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285992"/>
            <a:ext cx="4610077" cy="440897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F:\3 - МЕДИА\1 - Презентации\2 - Окружающий мир\2 класс\ГЕРО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00570"/>
            <a:ext cx="1408113" cy="2139950"/>
          </a:xfrm>
          <a:prstGeom prst="rect">
            <a:avLst/>
          </a:prstGeom>
          <a:noFill/>
        </p:spPr>
      </p:pic>
      <p:pic>
        <p:nvPicPr>
          <p:cNvPr id="14" name="Picture 8" descr="Картинка 215 из 118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643182"/>
            <a:ext cx="3214710" cy="4039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Скругленная прямоугольная выноска 14"/>
          <p:cNvSpPr/>
          <p:nvPr/>
        </p:nvSpPr>
        <p:spPr>
          <a:xfrm>
            <a:off x="357158" y="1000108"/>
            <a:ext cx="7358114" cy="1428760"/>
          </a:xfrm>
          <a:prstGeom prst="wedgeRoundRectCallout">
            <a:avLst>
              <a:gd name="adj1" fmla="val -32518"/>
              <a:gd name="adj2" fmla="val 224089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Вспомните, что вы знаете о Солнце и звёздах.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какими созвездиями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 познакомились в 1 классе?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42844" y="1071546"/>
            <a:ext cx="7643866" cy="857256"/>
          </a:xfrm>
          <a:prstGeom prst="wedgeRoundRectCallout">
            <a:avLst>
              <a:gd name="adj1" fmla="val -37990"/>
              <a:gd name="adj2" fmla="val 341080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Подумайте, сколько всего созвездий в зодиаке.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928670"/>
            <a:ext cx="1428760" cy="1071570"/>
          </a:xfrm>
          <a:prstGeom prst="rect">
            <a:avLst/>
          </a:prstGeom>
          <a:noFill/>
        </p:spPr>
      </p:pic>
      <p:pic>
        <p:nvPicPr>
          <p:cNvPr id="33794" name="Picture 2" descr="Картинка 162 из 2371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143116"/>
            <a:ext cx="4548193" cy="46057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1 из 661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785794"/>
            <a:ext cx="1143008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ОВЕН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571480"/>
            <a:ext cx="1143008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ТЕЛЕЦ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0"/>
            <a:ext cx="1714480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БЛИЗНЕЦЫ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142984"/>
            <a:ext cx="1000132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РАК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142852"/>
            <a:ext cx="1143008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000992" y="2357430"/>
            <a:ext cx="1143008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00992" y="4000504"/>
            <a:ext cx="1143008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ВЕСЫ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6429396"/>
            <a:ext cx="1786014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СКОРПИОН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00496" y="3714752"/>
            <a:ext cx="1500198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СТРЕЛЕЦ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86050" y="6072206"/>
            <a:ext cx="1643106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КОЗЕРОГ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4214818"/>
            <a:ext cx="1714544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ВОДОЛЕЙ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571876"/>
            <a:ext cx="1143008" cy="428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РЫБЫ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24320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14282" y="1000108"/>
            <a:ext cx="8786874" cy="1500198"/>
          </a:xfrm>
          <a:prstGeom prst="wedgeRoundRectCallout">
            <a:avLst>
              <a:gd name="adj1" fmla="val 36612"/>
              <a:gd name="adj2" fmla="val 182132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Отправимся и мы в путешествие по зодиаку.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Астрологи, наблюдая за движением планет, считают,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планеты влияют на характер людей, родившихся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 тем или иным созвездием.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4818" name="Picture 2" descr="Картинка 500 из 23710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786058"/>
            <a:ext cx="3929090" cy="379381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img.goroskop.ru/images/publish/articles/30234/canc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3324" y="666698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6" name="Picture 12" descr="http://img.goroskop.ru/images/publish/articles/30231/ar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6698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8" name="Picture 14" descr="http://img.goroskop.ru/images/publish/articles/30232/taur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666698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0" name="Picture 16" descr="http://img.goroskop.ru/images/publish/articles/30233/gemin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666698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2" name="Picture 18" descr="http://img.goroskop.ru/images/publish/articles/30235/le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809838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4" name="Picture 20" descr="http://img.goroskop.ru/images/publish/articles/30236/vir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2809838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6" name="Picture 22" descr="http://img.goroskop.ru/images/publish/articles/30237/libr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2809838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8" name="Picture 24" descr="http://img.goroskop.ru/images/publish/articles/30238/scorpi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3324" y="2809838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50" name="Picture 26" descr="http://img.goroskop.ru/images/publish/articles/30239/sagittariu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929149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52" name="Picture 28" descr="http://img.goroskop.ru/images/publish/articles/30240/capricorn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57422" y="4929149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54" name="Picture 30" descr="http://img.goroskop.ru/images/publish/articles/30241/aquariu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14876" y="4929149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56" name="Picture 32" descr="http://img.goroskop.ru/images/publish/articles/30242/pisce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73324" y="4952978"/>
            <a:ext cx="2070676" cy="1905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3 - МЕДИА\1 - Презентации\2 - Окружающий мир\1 класс\ГЕРО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19439" flipH="1">
            <a:off x="6643702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57158" y="1000108"/>
            <a:ext cx="7358114" cy="1428760"/>
          </a:xfrm>
          <a:prstGeom prst="wedgeRoundRectCallout">
            <a:avLst>
              <a:gd name="adj1" fmla="val 38010"/>
              <a:gd name="adj2" fmla="val 211623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Осенью на звёздном небе можно наблюдать созвездия Кассиопея, Орион, Лебедь.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8" descr="Картинка 233 из 396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084" y="1214422"/>
            <a:ext cx="1285916" cy="966819"/>
          </a:xfrm>
          <a:prstGeom prst="rect">
            <a:avLst/>
          </a:prstGeom>
          <a:noFill/>
        </p:spPr>
      </p:pic>
      <p:pic>
        <p:nvPicPr>
          <p:cNvPr id="5122" name="Picture 2" descr="Картинка 41 из 54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14414" y="2571744"/>
            <a:ext cx="3014667" cy="411641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2" descr="Картинка 22 из 211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57620" y="4643446"/>
            <a:ext cx="1485904" cy="153234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548680"/>
            <a:ext cx="87154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Список использованной литературы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http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://img0.liveinternet.ru/images/attach/c/0/52/146/52146088_nastyukhazvezdochki.gif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https://citatnica.ru</a:t>
            </a:r>
            <a:endParaRPr lang="ru-RU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://kosmos-x.net.ru/_nw/2/98021.jpg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http://stat17.privet.ru/lr/0a07f060f6a7a7f454a073c4465c2484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http://www.photoshop-master.ru/adds/actions/zvezda/sample.jpg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http://1nsk.ru/data/blog/img_prw/3/fq0diid1.jpg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http://astrocast.ru/wp-content/uploads/2010/03/orion_constellation-detailed.jpg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http://www.astrogalaxy.ru/foto002/orion_zaytc.gif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http://i017.radikal.ru/0903/c1/cdc7e4e34686.jpg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http://www.sunson2005.narod.ru/images/lebed.gif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http://s42.radikal.ru/i097/0904/64/dccbf83e91f2.jpg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http://content.foto.mail.ru/mail/mav-ka/_blogs/i-961.jpg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http://www.buzzle.com/img/articleImages/40630-7.jpg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http://www.100druzei.ru/upload_post/2008_08_24_12_08_58.jpg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http://wiki.vspu.ru/lib/exe/fetch.php?w=&amp;h=&amp;cache=cache&amp;media=workroom:iteach2009:tatranova:zodiak.jg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http://mylovelysite.at.ua/_nw/0/15179027.jpg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http://forum.materinstvo.ru/uploads/1232043308/post-50393-1232046682.png</a:t>
            </a:r>
            <a:endParaRPr lang="ru-RU" dirty="0">
              <a:solidFill>
                <a:schemeClr val="bg1"/>
              </a:solidFill>
              <a:latin typeface="+mj-lt"/>
              <a:hlinkClick r:id="rId2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188640"/>
            <a:ext cx="6047903" cy="2016050"/>
          </a:xfrm>
          <a:prstGeom prst="rect">
            <a:avLst/>
          </a:prstGeom>
          <a:noFill/>
          <a:ln w="38100">
            <a:noFill/>
          </a:ln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По тёмному небу рассыпан горошек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Цветной карамели из сахарной крошки,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И только тогда, когда утро настанет,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Вся карамель та внезапно растает. 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214282" y="1000108"/>
            <a:ext cx="4643470" cy="10001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Взгляни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на звёзды: много звёзд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безмолвии ночном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Горит,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блестит кругом Луны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небе голубом.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Неужели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это просто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Сосчитать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на небе звёзды?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Мы считали две недели,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Сосчитали еле-еле.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Только нам не повезло – 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Не запомнили число.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5842" name="Picture 2" descr="Картинка 200 из 106875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3929054" y="1643055"/>
            <a:ext cx="6143644" cy="4286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24320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14282" y="1000108"/>
            <a:ext cx="8786874" cy="1500198"/>
          </a:xfrm>
          <a:prstGeom prst="wedgeRoundRectCallout">
            <a:avLst>
              <a:gd name="adj1" fmla="val 36756"/>
              <a:gd name="adj2" fmla="val 181835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Звёзды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огромные раскалённые газовые шары.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Есть среди них и такие, которые больше Солнца.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же видим их как маленькие светящиеся точки, потому что они находятся на огромном расстоянии от нас.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198" name="Picture 6" descr="Картинка 145 из 10687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496"/>
            <a:ext cx="5613112" cy="37385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42844" y="1071546"/>
            <a:ext cx="4714908" cy="1785950"/>
          </a:xfrm>
          <a:prstGeom prst="wedgeRoundRectCallout">
            <a:avLst>
              <a:gd name="adj1" fmla="val -30212"/>
              <a:gd name="adj2" fmla="val 136385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Ночью звёзды загораются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в созвездья собираются.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Лишь  одна сияет днём,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Освещая всё кругом.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3796" name="Picture 4" descr="Картинка 192 из 10236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065912"/>
            <a:ext cx="5357850" cy="3673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6" descr="Картинка 49 из 1180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1500174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Картинка 17 из 479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0" y="4714884"/>
            <a:ext cx="9144000" cy="10001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Ещё в древности люди начали изучать таинственное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 прекрасное звёздное небо. Они увидели на нём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группы звёзд, которые и назвали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созвездиями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Созвездия напоминали людям различные предметы, животных, мифических героев, за что и получили свои названия.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857231"/>
            <a:ext cx="6286544" cy="58528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24320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572264" y="928670"/>
            <a:ext cx="2428892" cy="1857388"/>
          </a:xfrm>
          <a:prstGeom prst="wedgeRoundRectCallout">
            <a:avLst>
              <a:gd name="adj1" fmla="val 5246"/>
              <a:gd name="adj2" fmla="val 139420"/>
              <a:gd name="adj3" fmla="val 16667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572264" y="1928802"/>
            <a:ext cx="2428892" cy="100012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рисунке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знакомые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созвездия.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857232"/>
            <a:ext cx="157163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Орион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857232"/>
            <a:ext cx="114300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28926" y="2643182"/>
            <a:ext cx="128588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Лебедь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6072206"/>
            <a:ext cx="142876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Кассиопея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5429264"/>
            <a:ext cx="192882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Большая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Медведица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astrogalaxy.ru/fotorass/lev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886</TotalTime>
  <Words>513</Words>
  <Application>Microsoft Office PowerPoint</Application>
  <PresentationFormat>Экран (4:3)</PresentationFormat>
  <Paragraphs>95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Calibri</vt:lpstr>
      <vt:lpstr>Constantia</vt:lpstr>
      <vt:lpstr>Karmen</vt:lpstr>
      <vt:lpstr>Wingdings 2</vt:lpstr>
      <vt:lpstr>ZopaCyr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Найдите  на рисунке  знакомые  созвездия.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NK</cp:lastModifiedBy>
  <cp:revision>181</cp:revision>
  <dcterms:created xsi:type="dcterms:W3CDTF">2009-07-24T22:51:55Z</dcterms:created>
  <dcterms:modified xsi:type="dcterms:W3CDTF">2022-09-28T20:02:13Z</dcterms:modified>
</cp:coreProperties>
</file>