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3" r:id="rId3"/>
    <p:sldId id="274" r:id="rId4"/>
    <p:sldId id="275" r:id="rId5"/>
    <p:sldId id="264" r:id="rId6"/>
    <p:sldId id="276" r:id="rId7"/>
    <p:sldId id="277" r:id="rId8"/>
    <p:sldId id="278" r:id="rId9"/>
    <p:sldId id="262" r:id="rId10"/>
    <p:sldId id="279" r:id="rId11"/>
    <p:sldId id="280" r:id="rId12"/>
    <p:sldId id="261" r:id="rId13"/>
    <p:sldId id="281" r:id="rId14"/>
    <p:sldId id="260" r:id="rId15"/>
    <p:sldId id="282" r:id="rId16"/>
    <p:sldId id="283" r:id="rId17"/>
    <p:sldId id="257" r:id="rId18"/>
    <p:sldId id="284" r:id="rId19"/>
    <p:sldId id="285" r:id="rId20"/>
    <p:sldId id="286" r:id="rId21"/>
    <p:sldId id="290" r:id="rId22"/>
    <p:sldId id="287" r:id="rId23"/>
    <p:sldId id="288" r:id="rId24"/>
    <p:sldId id="28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30.09.2022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b="3125"/>
          <a:stretch>
            <a:fillRect/>
          </a:stretch>
        </p:blipFill>
        <p:spPr bwMode="auto">
          <a:xfrm>
            <a:off x="0" y="0"/>
            <a:ext cx="9144000" cy="6858000"/>
          </a:xfrm>
          <a:prstGeom prst="rect">
            <a:avLst/>
          </a:prstGeom>
          <a:noFill/>
          <a:ln w="9525">
            <a:noFill/>
            <a:miter lim="800000"/>
            <a:headEnd/>
            <a:tailEnd/>
          </a:ln>
          <a:effectLst/>
        </p:spPr>
      </p:pic>
      <p:sp>
        <p:nvSpPr>
          <p:cNvPr id="4" name="Rectangle 1"/>
          <p:cNvSpPr>
            <a:spLocks noChangeArrowheads="1"/>
          </p:cNvSpPr>
          <p:nvPr/>
        </p:nvSpPr>
        <p:spPr bwMode="auto">
          <a:xfrm>
            <a:off x="0" y="4500570"/>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bg1"/>
                </a:solidFill>
                <a:effectLst/>
                <a:latin typeface="Times New Roman" pitchFamily="18" charset="0"/>
                <a:ea typeface="Tahoma,Bold"/>
                <a:cs typeface="Times New Roman" pitchFamily="18" charset="0"/>
              </a:rPr>
              <a:t>1. Введение.</a:t>
            </a:r>
            <a:endParaRPr kumimoji="0" lang="ru-RU" sz="2400" b="1"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bg1"/>
                </a:solidFill>
                <a:effectLst/>
                <a:latin typeface="Times New Roman" pitchFamily="18" charset="0"/>
                <a:ea typeface="Tahoma,Bold"/>
                <a:cs typeface="Times New Roman" pitchFamily="18" charset="0"/>
              </a:rPr>
              <a:t>2. Техническое описание.</a:t>
            </a:r>
            <a:endParaRPr kumimoji="0" lang="ru-RU" sz="2400" b="1"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bg1"/>
                </a:solidFill>
                <a:effectLst/>
                <a:latin typeface="Times New Roman" pitchFamily="18" charset="0"/>
                <a:ea typeface="Tahoma,Bold"/>
                <a:cs typeface="Times New Roman" pitchFamily="18" charset="0"/>
              </a:rPr>
              <a:t>3. Состав изделия.</a:t>
            </a:r>
            <a:endParaRPr kumimoji="0" lang="ru-RU" sz="2400" b="1" i="0" u="none" strike="noStrike" cap="none" normalizeH="0" baseline="0" dirty="0" smtClean="0">
              <a:ln>
                <a:noFill/>
              </a:ln>
              <a:solidFill>
                <a:schemeClr val="bg1"/>
              </a:solidFill>
              <a:effectLst/>
              <a:latin typeface="Times New Roman" pitchFamily="18" charset="0"/>
              <a:cs typeface="Times New Roman" pitchFamily="18" charset="0"/>
            </a:endParaRPr>
          </a:p>
          <a:p>
            <a:pPr lvl="0" eaLnBrk="0" fontAlgn="base" hangingPunct="0">
              <a:spcBef>
                <a:spcPct val="0"/>
              </a:spcBef>
              <a:spcAft>
                <a:spcPct val="0"/>
              </a:spcAft>
            </a:pPr>
            <a:r>
              <a:rPr kumimoji="0" lang="ru-RU" sz="2400" b="1" i="0" u="none" strike="noStrike" cap="none" normalizeH="0" baseline="0" dirty="0" smtClean="0">
                <a:ln>
                  <a:noFill/>
                </a:ln>
                <a:solidFill>
                  <a:schemeClr val="bg1"/>
                </a:solidFill>
                <a:effectLst/>
                <a:latin typeface="Times New Roman" pitchFamily="18" charset="0"/>
                <a:ea typeface="Tahoma,Bold"/>
                <a:cs typeface="Times New Roman" pitchFamily="18" charset="0"/>
              </a:rPr>
              <a:t>4. </a:t>
            </a:r>
            <a:r>
              <a:rPr lang="ru-RU" sz="2400" b="1" dirty="0" smtClean="0">
                <a:solidFill>
                  <a:schemeClr val="bg1"/>
                </a:solidFill>
                <a:latin typeface="Times New Roman" pitchFamily="18" charset="0"/>
                <a:cs typeface="Times New Roman" pitchFamily="18" charset="0"/>
              </a:rPr>
              <a:t>Устройство и работа косилки и её основных частей.</a:t>
            </a:r>
          </a:p>
          <a:p>
            <a:pPr lvl="0" eaLnBrk="0" fontAlgn="base" hangingPunct="0">
              <a:spcBef>
                <a:spcPct val="0"/>
              </a:spcBef>
              <a:spcAft>
                <a:spcPct val="0"/>
              </a:spcAft>
            </a:pPr>
            <a:r>
              <a:rPr lang="ru-RU" sz="2400" b="1" dirty="0" smtClean="0">
                <a:solidFill>
                  <a:schemeClr val="bg1"/>
                </a:solidFill>
                <a:latin typeface="Times New Roman" pitchFamily="18" charset="0"/>
                <a:cs typeface="Times New Roman" pitchFamily="18" charset="0"/>
              </a:rPr>
              <a:t>5. Указания по мерам безопасности.</a:t>
            </a:r>
            <a:endParaRPr kumimoji="0" lang="ru-RU" sz="2400" b="1"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1027" name="Rectangle 3"/>
          <p:cNvSpPr>
            <a:spLocks noChangeArrowheads="1"/>
          </p:cNvSpPr>
          <p:nvPr/>
        </p:nvSpPr>
        <p:spPr bwMode="auto">
          <a:xfrm>
            <a:off x="0" y="0"/>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Устройства, назначения</a:t>
            </a:r>
            <a:r>
              <a:rPr kumimoji="0" lang="ru-RU" sz="3600" b="1"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и техника безопасность</a:t>
            </a:r>
            <a:endParaRPr kumimoji="0" lang="ru-RU" sz="3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КОСИЛКИ</a:t>
            </a:r>
            <a:r>
              <a:rPr lang="ru-RU" sz="3600" dirty="0" smtClean="0">
                <a:latin typeface="Times New Roman" pitchFamily="18" charset="0"/>
                <a:ea typeface="Times New Roman" pitchFamily="18" charset="0"/>
                <a:cs typeface="Times New Roman" pitchFamily="18" charset="0"/>
              </a:rPr>
              <a:t> </a:t>
            </a:r>
            <a:r>
              <a:rPr kumimoji="0" lang="ru-RU" sz="3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РОТАЦИОННОЙ</a:t>
            </a:r>
            <a:r>
              <a:rPr lang="ru-RU" sz="3600" dirty="0" smtClean="0">
                <a:latin typeface="Times New Roman" pitchFamily="18" charset="0"/>
                <a:ea typeface="Times New Roman" pitchFamily="18" charset="0"/>
                <a:cs typeface="Times New Roman" pitchFamily="18" charset="0"/>
              </a:rPr>
              <a:t> </a:t>
            </a:r>
            <a:r>
              <a:rPr kumimoji="0" lang="ru-RU" sz="3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ПРИЦЕПНОЙ</a:t>
            </a:r>
            <a:endParaRPr kumimoji="0" lang="ru-RU" sz="3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Times New Roman" pitchFamily="18" charset="0"/>
                <a:ea typeface="Tahoma,Bold"/>
                <a:cs typeface="Times New Roman" pitchFamily="18" charset="0"/>
              </a:rPr>
              <a:t>КРП</a:t>
            </a:r>
            <a: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-302</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3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Berkut</a:t>
            </a:r>
            <a: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3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3785652"/>
          </a:xfrm>
          <a:prstGeom prst="rect">
            <a:avLst/>
          </a:prstGeom>
        </p:spPr>
        <p:txBody>
          <a:bodyPr wrap="square">
            <a:spAutoFit/>
          </a:bodyPr>
          <a:lstStyle/>
          <a:p>
            <a:pPr algn="ctr"/>
            <a:r>
              <a:rPr lang="ru-RU" sz="2400" b="1" dirty="0" smtClean="0">
                <a:latin typeface="Times New Roman" pitchFamily="18" charset="0"/>
                <a:cs typeface="Times New Roman" pitchFamily="18" charset="0"/>
              </a:rPr>
              <a:t>4.1 Рама с ходовыми колесами</a:t>
            </a:r>
          </a:p>
          <a:p>
            <a:r>
              <a:rPr lang="ru-RU" sz="2400" dirty="0" smtClean="0">
                <a:latin typeface="Times New Roman" pitchFamily="18" charset="0"/>
                <a:cs typeface="Times New Roman" pitchFamily="18" charset="0"/>
              </a:rPr>
              <a:t>  Рама  представляет  собой  объемную  сварную  конструкцию  и  является  несущим  элементом  косилки.  К ней  крепятся,  через  механизмы  уравновешивания,  рабочие  органы  косилки(режущий  брус  и  </a:t>
            </a:r>
            <a:r>
              <a:rPr lang="ru-RU" sz="2400" dirty="0" err="1" smtClean="0">
                <a:latin typeface="Times New Roman" pitchFamily="18" charset="0"/>
                <a:cs typeface="Times New Roman" pitchFamily="18" charset="0"/>
              </a:rPr>
              <a:t>плющилка</a:t>
            </a:r>
            <a:r>
              <a:rPr lang="ru-RU" sz="2400" dirty="0" smtClean="0">
                <a:latin typeface="Times New Roman" pitchFamily="18" charset="0"/>
                <a:cs typeface="Times New Roman" pitchFamily="18" charset="0"/>
              </a:rPr>
              <a:t>). </a:t>
            </a:r>
          </a:p>
          <a:p>
            <a:r>
              <a:rPr lang="ru-RU" sz="2400" dirty="0" smtClean="0">
                <a:latin typeface="Times New Roman" pitchFamily="18" charset="0"/>
                <a:cs typeface="Times New Roman" pitchFamily="18" charset="0"/>
              </a:rPr>
              <a:t>  Рама  с  ходовыми  колесами  показана  на  рис.  3.  Ходовое  колесо  4  устанавливается  на  раму  1  при  помощи ступицы  3.  В  свою  очередь  ступица  3  крепится  к  раме  1  при  помощи  болтов  2  и  гаек  6.  Колесо прикручивается к ступице посредством шести гаек 5. Давление в шинах Р=0,3МПа, установлены бескамерные шины! </a:t>
            </a:r>
            <a:endParaRPr lang="ru-RU" sz="2400" dirty="0">
              <a:latin typeface="Times New Roman" pitchFamily="18" charset="0"/>
              <a:cs typeface="Times New Roman" pitchFamily="18" charset="0"/>
            </a:endParaRPr>
          </a:p>
        </p:txBody>
      </p:sp>
      <p:pic>
        <p:nvPicPr>
          <p:cNvPr id="5" name="Рисунок 4"/>
          <p:cNvPicPr/>
          <p:nvPr/>
        </p:nvPicPr>
        <p:blipFill>
          <a:blip r:embed="rId2"/>
          <a:srcRect/>
          <a:stretch>
            <a:fillRect/>
          </a:stretch>
        </p:blipFill>
        <p:spPr bwMode="auto">
          <a:xfrm>
            <a:off x="142844" y="3857628"/>
            <a:ext cx="4643438" cy="2714644"/>
          </a:xfrm>
          <a:prstGeom prst="rect">
            <a:avLst/>
          </a:prstGeom>
          <a:noFill/>
          <a:ln w="9525">
            <a:noFill/>
            <a:miter lim="800000"/>
            <a:headEnd/>
            <a:tailEnd/>
          </a:ln>
        </p:spPr>
      </p:pic>
      <p:sp>
        <p:nvSpPr>
          <p:cNvPr id="6" name="Rectangle 1"/>
          <p:cNvSpPr>
            <a:spLocks noChangeArrowheads="1"/>
          </p:cNvSpPr>
          <p:nvPr/>
        </p:nvSpPr>
        <p:spPr bwMode="auto">
          <a:xfrm>
            <a:off x="5072066" y="4214818"/>
            <a:ext cx="407193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3 Рама с ходовыми колесами: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 Рама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2. Болты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3. Ступица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4. Колесо ходовое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5 и 6. Гайки</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5262979"/>
          </a:xfrm>
          <a:prstGeom prst="rect">
            <a:avLst/>
          </a:prstGeom>
        </p:spPr>
        <p:txBody>
          <a:bodyPr wrap="square">
            <a:spAutoFit/>
          </a:bodyPr>
          <a:lstStyle/>
          <a:p>
            <a:pPr algn="ctr"/>
            <a:r>
              <a:rPr lang="ru-RU" sz="2400" b="1" dirty="0" smtClean="0">
                <a:latin typeface="Times New Roman" pitchFamily="18" charset="0"/>
                <a:cs typeface="Times New Roman" pitchFamily="18" charset="0"/>
              </a:rPr>
              <a:t>4.2 </a:t>
            </a:r>
            <a:r>
              <a:rPr lang="ru-RU" sz="2400" b="1" dirty="0" err="1" smtClean="0">
                <a:latin typeface="Times New Roman" pitchFamily="18" charset="0"/>
                <a:cs typeface="Times New Roman" pitchFamily="18" charset="0"/>
              </a:rPr>
              <a:t>Сница</a:t>
            </a:r>
            <a:endParaRPr lang="ru-RU" sz="2400" b="1"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Сница</a:t>
            </a:r>
            <a:r>
              <a:rPr lang="ru-RU" sz="2400" dirty="0" smtClean="0">
                <a:latin typeface="Times New Roman" pitchFamily="18" charset="0"/>
                <a:cs typeface="Times New Roman" pitchFamily="18" charset="0"/>
              </a:rPr>
              <a:t> (рис.4) представляет  собой  объемную  сварную  конструкцию  и  является  элементом  косилки  при  помощи которого  осуществляется  </a:t>
            </a:r>
            <a:r>
              <a:rPr lang="ru-RU" sz="2400" dirty="0" err="1" smtClean="0">
                <a:latin typeface="Times New Roman" pitchFamily="18" charset="0"/>
                <a:cs typeface="Times New Roman" pitchFamily="18" charset="0"/>
              </a:rPr>
              <a:t>агрегатирование</a:t>
            </a:r>
            <a:r>
              <a:rPr lang="ru-RU" sz="2400" dirty="0" smtClean="0">
                <a:latin typeface="Times New Roman" pitchFamily="18" charset="0"/>
                <a:cs typeface="Times New Roman" pitchFamily="18" charset="0"/>
              </a:rPr>
              <a:t>  косилки  с  трактором  и  передача  крутящего  момента. Несущей  частью  является  </a:t>
            </a:r>
            <a:r>
              <a:rPr lang="ru-RU" sz="2400" dirty="0" err="1" smtClean="0">
                <a:latin typeface="Times New Roman" pitchFamily="18" charset="0"/>
                <a:cs typeface="Times New Roman" pitchFamily="18" charset="0"/>
              </a:rPr>
              <a:t>сница</a:t>
            </a:r>
            <a:r>
              <a:rPr lang="ru-RU" sz="2400" dirty="0" smtClean="0">
                <a:latin typeface="Times New Roman" pitchFamily="18" charset="0"/>
                <a:cs typeface="Times New Roman" pitchFamily="18" charset="0"/>
              </a:rPr>
              <a:t>  6,  на  которой  крепятся  подшипниковая  опора  5, карданный вал 3, поворотный редуктор 11 и навеска 12. Поворотный  редуктор  закреплен  на  кронштейнах  </a:t>
            </a:r>
            <a:r>
              <a:rPr lang="ru-RU" sz="2400" dirty="0" err="1" smtClean="0">
                <a:latin typeface="Times New Roman" pitchFamily="18" charset="0"/>
                <a:cs typeface="Times New Roman" pitchFamily="18" charset="0"/>
              </a:rPr>
              <a:t>сницы</a:t>
            </a:r>
            <a:r>
              <a:rPr lang="ru-RU" sz="2400" dirty="0" smtClean="0">
                <a:latin typeface="Times New Roman" pitchFamily="18" charset="0"/>
                <a:cs typeface="Times New Roman" pitchFamily="18" charset="0"/>
              </a:rPr>
              <a:t> болтами.  К  нижней  части  поворотного редуктора  крепится  стояночная  опора  2,  которая  может  фиксироваться  в  двух  положениях  фиксатором  1.    </a:t>
            </a:r>
          </a:p>
          <a:p>
            <a:r>
              <a:rPr lang="ru-RU" sz="2400" dirty="0" smtClean="0">
                <a:latin typeface="Times New Roman" pitchFamily="18" charset="0"/>
                <a:cs typeface="Times New Roman" pitchFamily="18" charset="0"/>
              </a:rPr>
              <a:t>Карданный  вал  3  с  одной  стороны  опирается  на подшипниковую  опору  5,  а  с  другой  соединяется  с выходным валом редуктора 11. Снаружи вал закрыт кожухом 4. С рамой косилки </a:t>
            </a:r>
            <a:r>
              <a:rPr lang="ru-RU" sz="2400" dirty="0" err="1" smtClean="0">
                <a:latin typeface="Times New Roman" pitchFamily="18" charset="0"/>
                <a:cs typeface="Times New Roman" pitchFamily="18" charset="0"/>
              </a:rPr>
              <a:t>сница</a:t>
            </a:r>
            <a:r>
              <a:rPr lang="ru-RU" sz="2400" dirty="0" smtClean="0">
                <a:latin typeface="Times New Roman" pitchFamily="18" charset="0"/>
                <a:cs typeface="Times New Roman" pitchFamily="18" charset="0"/>
              </a:rPr>
              <a:t> соединяется шарнирно стопором 7, который фиксируется гайкой 10 и шайбами 8.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a:srcRect/>
          <a:stretch>
            <a:fillRect/>
          </a:stretch>
        </p:blipFill>
        <p:spPr bwMode="auto">
          <a:xfrm>
            <a:off x="285720" y="142852"/>
            <a:ext cx="4138616" cy="2571768"/>
          </a:xfrm>
          <a:prstGeom prst="rect">
            <a:avLst/>
          </a:prstGeom>
          <a:noFill/>
          <a:ln w="9525">
            <a:noFill/>
            <a:miter lim="800000"/>
            <a:headEnd/>
            <a:tailEnd/>
          </a:ln>
        </p:spPr>
      </p:pic>
      <p:sp>
        <p:nvSpPr>
          <p:cNvPr id="5122" name="Rectangle 2"/>
          <p:cNvSpPr>
            <a:spLocks noChangeArrowheads="1"/>
          </p:cNvSpPr>
          <p:nvPr/>
        </p:nvSpPr>
        <p:spPr bwMode="auto">
          <a:xfrm>
            <a:off x="4572000" y="142852"/>
            <a:ext cx="421481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4 </a:t>
            </a:r>
            <a:r>
              <a:rPr kumimoji="0" lang="ru-RU" sz="1600" b="1" i="0" u="none" strike="noStrike" cap="none" normalizeH="0" baseline="0" dirty="0" err="1" smtClean="0">
                <a:ln>
                  <a:noFill/>
                </a:ln>
                <a:solidFill>
                  <a:schemeClr val="tx1"/>
                </a:solidFill>
                <a:effectLst/>
                <a:latin typeface="Times New Roman" pitchFamily="18" charset="0"/>
                <a:ea typeface="Tahoma,Bold" charset="-128"/>
                <a:cs typeface="Times New Roman" pitchFamily="18" charset="0"/>
              </a:rPr>
              <a:t>Сница</a:t>
            </a:r>
            <a:r>
              <a:rPr kumimoji="0" lang="ru-RU" sz="1600"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 Фиксатор 2. Стояночная опора </a:t>
            </a:r>
          </a:p>
          <a:p>
            <a:pPr marL="342900" marR="0" lvl="0" indent="-342900" algn="l" defTabSz="914400" rtl="0" eaLnBrk="0" fontAlgn="base" latinLnBrk="0" hangingPunct="0">
              <a:lnSpc>
                <a:spcPct val="100000"/>
              </a:lnSpc>
              <a:spcBef>
                <a:spcPct val="0"/>
              </a:spcBef>
              <a:spcAft>
                <a:spcPct val="0"/>
              </a:spcAft>
              <a:buClrTx/>
              <a:buSzTx/>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3. Карданный вал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4. Кожух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5. Подшипниковая опора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6. </a:t>
            </a:r>
            <a:r>
              <a:rPr kumimoji="0" lang="ru-RU" sz="1600" b="0" i="0" u="none" strike="noStrike" cap="none" normalizeH="0" baseline="0" dirty="0" err="1" smtClean="0">
                <a:ln>
                  <a:noFill/>
                </a:ln>
                <a:solidFill>
                  <a:schemeClr val="tx1"/>
                </a:solidFill>
                <a:effectLst/>
                <a:latin typeface="Times New Roman" pitchFamily="18" charset="0"/>
                <a:ea typeface="Tahoma,Bold" charset="-128"/>
                <a:cs typeface="Times New Roman" pitchFamily="18" charset="0"/>
              </a:rPr>
              <a:t>Сница</a:t>
            </a: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7.Стопор 8. Шайба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 9. Стопорная шайба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10. Гайка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11. Поворотный редуктор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12. Навеска</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6" name="Прямоугольник 5"/>
          <p:cNvSpPr/>
          <p:nvPr/>
        </p:nvSpPr>
        <p:spPr>
          <a:xfrm>
            <a:off x="0" y="3072348"/>
            <a:ext cx="9144000" cy="3785652"/>
          </a:xfrm>
          <a:prstGeom prst="rect">
            <a:avLst/>
          </a:prstGeom>
        </p:spPr>
        <p:txBody>
          <a:bodyPr wrap="square">
            <a:spAutoFit/>
          </a:bodyPr>
          <a:lstStyle/>
          <a:p>
            <a:pPr algn="ctr"/>
            <a:r>
              <a:rPr lang="ru-RU" sz="2400" b="1" dirty="0" smtClean="0">
                <a:latin typeface="Times New Roman" pitchFamily="18" charset="0"/>
                <a:cs typeface="Times New Roman" pitchFamily="18" charset="0"/>
              </a:rPr>
              <a:t>4.3 </a:t>
            </a:r>
            <a:r>
              <a:rPr lang="ru-RU" sz="2400" b="1" dirty="0" err="1" smtClean="0">
                <a:latin typeface="Times New Roman" pitchFamily="18" charset="0"/>
                <a:cs typeface="Times New Roman" pitchFamily="18" charset="0"/>
              </a:rPr>
              <a:t>Плющилка</a:t>
            </a:r>
            <a:endParaRPr lang="ru-RU" sz="2400" b="1" dirty="0" smtClean="0">
              <a:latin typeface="Times New Roman" pitchFamily="18" charset="0"/>
              <a:cs typeface="Times New Roman" pitchFamily="18" charset="0"/>
            </a:endParaRPr>
          </a:p>
          <a:p>
            <a:r>
              <a:rPr lang="ru-RU" dirty="0" smtClean="0"/>
              <a:t>    </a:t>
            </a:r>
            <a:r>
              <a:rPr lang="ru-RU" sz="2400" dirty="0" err="1" smtClean="0">
                <a:latin typeface="Times New Roman" pitchFamily="18" charset="0"/>
                <a:cs typeface="Times New Roman" pitchFamily="18" charset="0"/>
              </a:rPr>
              <a:t>Плющилка</a:t>
            </a:r>
            <a:r>
              <a:rPr lang="ru-RU" sz="2400" dirty="0" smtClean="0">
                <a:latin typeface="Times New Roman" pitchFamily="18" charset="0"/>
                <a:cs typeface="Times New Roman" pitchFamily="18" charset="0"/>
              </a:rPr>
              <a:t> (рис.5.) предназначена  для  плющения  скошенной  массы  с  одновременной  укладкой  её  в  валок. </a:t>
            </a:r>
          </a:p>
          <a:p>
            <a:r>
              <a:rPr lang="ru-RU" sz="2400" dirty="0" err="1" smtClean="0">
                <a:latin typeface="Times New Roman" pitchFamily="18" charset="0"/>
                <a:cs typeface="Times New Roman" pitchFamily="18" charset="0"/>
              </a:rPr>
              <a:t>Плющилка</a:t>
            </a:r>
            <a:r>
              <a:rPr lang="ru-RU" sz="2400" dirty="0" smtClean="0">
                <a:latin typeface="Times New Roman" pitchFamily="18" charset="0"/>
                <a:cs typeface="Times New Roman" pitchFamily="18" charset="0"/>
              </a:rPr>
              <a:t>  включает  в  себя  два  обрезиненных вальца  6  и  11,  с  шевронной  поверхностью.  Валец  11  приводится  клиноременной  передачей  через  шкив  2. </a:t>
            </a:r>
          </a:p>
          <a:p>
            <a:r>
              <a:rPr lang="ru-RU" sz="2400" dirty="0" smtClean="0">
                <a:latin typeface="Times New Roman" pitchFamily="18" charset="0"/>
                <a:cs typeface="Times New Roman" pitchFamily="18" charset="0"/>
              </a:rPr>
              <a:t>   Валец 6 приводится через цепной редуктор 9. Каждый из вальцов вращается в двух подшипниковых опорах. Крылья  1  и  10  предназначены  для  формирования  валка,  и  крепятся  к </a:t>
            </a:r>
            <a:r>
              <a:rPr lang="ru-RU" sz="2400" dirty="0" err="1" smtClean="0">
                <a:latin typeface="Times New Roman" pitchFamily="18" charset="0"/>
                <a:cs typeface="Times New Roman" pitchFamily="18" charset="0"/>
              </a:rPr>
              <a:t>плющилке</a:t>
            </a:r>
            <a:r>
              <a:rPr lang="ru-RU" sz="2400" dirty="0" smtClean="0">
                <a:latin typeface="Times New Roman" pitchFamily="18" charset="0"/>
                <a:cs typeface="Times New Roman" pitchFamily="18" charset="0"/>
              </a:rPr>
              <a:t>  шарнирно  осями  5  и  8.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4154984"/>
          </a:xfrm>
          <a:prstGeom prst="rect">
            <a:avLst/>
          </a:prstGeom>
        </p:spPr>
        <p:txBody>
          <a:bodyPr wrap="square">
            <a:spAutoFit/>
          </a:bodyPr>
          <a:lstStyle/>
          <a:p>
            <a:r>
              <a:rPr lang="ru-RU" sz="2400" dirty="0" smtClean="0">
                <a:latin typeface="Times New Roman" pitchFamily="18" charset="0"/>
                <a:cs typeface="Times New Roman" pitchFamily="18" charset="0"/>
              </a:rPr>
              <a:t>  Поворачивая  крылья  можно  изменять  ширину  валка.  </a:t>
            </a:r>
            <a:r>
              <a:rPr lang="ru-RU" sz="2400" dirty="0" err="1" smtClean="0">
                <a:latin typeface="Times New Roman" pitchFamily="18" charset="0"/>
                <a:cs typeface="Times New Roman" pitchFamily="18" charset="0"/>
              </a:rPr>
              <a:t>Плющилка</a:t>
            </a:r>
            <a:r>
              <a:rPr lang="ru-RU" sz="2400" dirty="0" smtClean="0">
                <a:latin typeface="Times New Roman" pitchFamily="18" charset="0"/>
                <a:cs typeface="Times New Roman" pitchFamily="18" charset="0"/>
              </a:rPr>
              <a:t>,  в  свою  очередь,  крепится  к  балке режущего бруса площадками 4 и 7. Регулировка силы плющения скошенной массы выполняется при помощи гайки 1(рис. 6), которая через пружину  2  и  рычаг  3  изменяют  положение  нижнего  вальца,  регулируя  при  этом  величину  зазора  между вальцами. Необходимо  установить  такое  усилие  воздействия  вальцов  на  скошенную  массу,  чтобы  во  время плющения  не  происходило  заедание  </a:t>
            </a:r>
            <a:r>
              <a:rPr lang="ru-RU" sz="2400" dirty="0" err="1" smtClean="0">
                <a:latin typeface="Times New Roman" pitchFamily="18" charset="0"/>
                <a:cs typeface="Times New Roman" pitchFamily="18" charset="0"/>
              </a:rPr>
              <a:t>вальцев</a:t>
            </a:r>
            <a:r>
              <a:rPr lang="ru-RU" sz="2400" dirty="0" smtClean="0">
                <a:latin typeface="Times New Roman" pitchFamily="18" charset="0"/>
                <a:cs typeface="Times New Roman" pitchFamily="18" charset="0"/>
              </a:rPr>
              <a:t>  и  соответственно,  ременной  передачи.  Увеличение  зазора</a:t>
            </a:r>
          </a:p>
          <a:p>
            <a:r>
              <a:rPr lang="ru-RU" sz="2400" dirty="0" smtClean="0">
                <a:latin typeface="Times New Roman" pitchFamily="18" charset="0"/>
                <a:cs typeface="Times New Roman" pitchFamily="18" charset="0"/>
              </a:rPr>
              <a:t>должно быть пропорционально увеличению объема скашиваемой массы.</a:t>
            </a:r>
            <a:endParaRPr lang="ru-RU" sz="2400" dirty="0">
              <a:latin typeface="Times New Roman" pitchFamily="18" charset="0"/>
              <a:cs typeface="Times New Roman" pitchFamily="18" charset="0"/>
            </a:endParaRPr>
          </a:p>
        </p:txBody>
      </p:sp>
      <p:pic>
        <p:nvPicPr>
          <p:cNvPr id="5" name="Рисунок 4"/>
          <p:cNvPicPr/>
          <p:nvPr/>
        </p:nvPicPr>
        <p:blipFill>
          <a:blip r:embed="rId2"/>
          <a:srcRect/>
          <a:stretch>
            <a:fillRect/>
          </a:stretch>
        </p:blipFill>
        <p:spPr bwMode="auto">
          <a:xfrm>
            <a:off x="214282" y="4286256"/>
            <a:ext cx="4214842" cy="2286040"/>
          </a:xfrm>
          <a:prstGeom prst="rect">
            <a:avLst/>
          </a:prstGeom>
          <a:noFill/>
          <a:ln w="9525">
            <a:noFill/>
            <a:miter lim="800000"/>
            <a:headEnd/>
            <a:tailEnd/>
          </a:ln>
        </p:spPr>
      </p:pic>
      <p:sp>
        <p:nvSpPr>
          <p:cNvPr id="6" name="Rectangle 1"/>
          <p:cNvSpPr>
            <a:spLocks noChangeArrowheads="1"/>
          </p:cNvSpPr>
          <p:nvPr/>
        </p:nvSpPr>
        <p:spPr bwMode="auto">
          <a:xfrm>
            <a:off x="5072066" y="4286256"/>
            <a:ext cx="385765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5 </a:t>
            </a:r>
            <a:r>
              <a:rPr kumimoji="0" lang="ru-RU" b="1" i="0" u="none" strike="noStrike" cap="none" normalizeH="0" baseline="0" dirty="0" err="1" smtClean="0">
                <a:ln>
                  <a:noFill/>
                </a:ln>
                <a:solidFill>
                  <a:schemeClr val="tx1"/>
                </a:solidFill>
                <a:effectLst/>
                <a:latin typeface="Times New Roman" pitchFamily="18" charset="0"/>
                <a:ea typeface="Tahoma,Bold" charset="-128"/>
                <a:cs typeface="Times New Roman" pitchFamily="18" charset="0"/>
              </a:rPr>
              <a:t>Плющилка</a:t>
            </a:r>
            <a:r>
              <a:rPr kumimoji="0" lang="ru-RU"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 Крыло левое 2. Шкив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3. Пружина 4. Площадка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5. Ось 6. Валец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7. Площадка 8. Ось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9. Цепной редуктор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10. Крыло правое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11. Валец</a:t>
            </a:r>
            <a:r>
              <a:rPr kumimoji="0" lang="ru-RU"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a:srcRect/>
          <a:stretch>
            <a:fillRect/>
          </a:stretch>
        </p:blipFill>
        <p:spPr bwMode="auto">
          <a:xfrm>
            <a:off x="714348" y="142852"/>
            <a:ext cx="2786082" cy="2500330"/>
          </a:xfrm>
          <a:prstGeom prst="rect">
            <a:avLst/>
          </a:prstGeom>
          <a:noFill/>
          <a:ln w="9525">
            <a:noFill/>
            <a:miter lim="800000"/>
            <a:headEnd/>
            <a:tailEnd/>
          </a:ln>
        </p:spPr>
      </p:pic>
      <p:sp>
        <p:nvSpPr>
          <p:cNvPr id="4098" name="Rectangle 2"/>
          <p:cNvSpPr>
            <a:spLocks noChangeArrowheads="1"/>
          </p:cNvSpPr>
          <p:nvPr/>
        </p:nvSpPr>
        <p:spPr bwMode="auto">
          <a:xfrm>
            <a:off x="4214810" y="357166"/>
            <a:ext cx="342902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6 Регулировка силы плющения: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 Гайка 2. Пружина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3. Рычаг</a:t>
            </a:r>
            <a:r>
              <a:rPr kumimoji="0" lang="ru-RU"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6" name="Прямоугольник 5"/>
          <p:cNvSpPr/>
          <p:nvPr/>
        </p:nvSpPr>
        <p:spPr>
          <a:xfrm>
            <a:off x="0" y="2610683"/>
            <a:ext cx="9144000" cy="3785652"/>
          </a:xfrm>
          <a:prstGeom prst="rect">
            <a:avLst/>
          </a:prstGeom>
        </p:spPr>
        <p:txBody>
          <a:bodyPr wrap="square">
            <a:spAutoFit/>
          </a:bodyPr>
          <a:lstStyle/>
          <a:p>
            <a:pPr algn="ctr"/>
            <a:r>
              <a:rPr lang="ru-RU" sz="2400" b="1" dirty="0" smtClean="0">
                <a:latin typeface="Times New Roman" pitchFamily="18" charset="0"/>
                <a:cs typeface="Times New Roman" pitchFamily="18" charset="0"/>
              </a:rPr>
              <a:t>4.4 Брус</a:t>
            </a:r>
          </a:p>
          <a:p>
            <a:r>
              <a:rPr lang="ru-RU" sz="2400" dirty="0" smtClean="0">
                <a:latin typeface="Times New Roman" pitchFamily="18" charset="0"/>
                <a:cs typeface="Times New Roman" pitchFamily="18" charset="0"/>
              </a:rPr>
              <a:t>  Режущий брус (рис.7.) является основным рабочим органом косилки. Режущий брус 1 включает в себя восемь роторов 2, на каждом из которых, шарнирно закреплено по два скашивающих  ножа  3.  При  вращении  роторов  во  время  работы  косилки  под  действием  центробежных  сил ножи  </a:t>
            </a:r>
            <a:r>
              <a:rPr lang="ru-RU" sz="2400" dirty="0" err="1" smtClean="0">
                <a:latin typeface="Times New Roman" pitchFamily="18" charset="0"/>
                <a:cs typeface="Times New Roman" pitchFamily="18" charset="0"/>
              </a:rPr>
              <a:t>самоустанавливаются</a:t>
            </a:r>
            <a:r>
              <a:rPr lang="ru-RU" sz="2400" dirty="0" smtClean="0">
                <a:latin typeface="Times New Roman" pitchFamily="18" charset="0"/>
                <a:cs typeface="Times New Roman" pitchFamily="18" charset="0"/>
              </a:rPr>
              <a:t>  в  рабочее  положение.  Несущим  элементом  режущего  бруса  является  балка  5,  к которой  также  крепятся  редуктор  7,  щит  </a:t>
            </a:r>
            <a:r>
              <a:rPr lang="ru-RU" sz="2400" dirty="0" err="1" smtClean="0">
                <a:latin typeface="Times New Roman" pitchFamily="18" charset="0"/>
                <a:cs typeface="Times New Roman" pitchFamily="18" charset="0"/>
              </a:rPr>
              <a:t>валкообразователя</a:t>
            </a:r>
            <a:r>
              <a:rPr lang="ru-RU" sz="2400" dirty="0" smtClean="0">
                <a:latin typeface="Times New Roman" pitchFamily="18" charset="0"/>
                <a:cs typeface="Times New Roman" pitchFamily="18" charset="0"/>
              </a:rPr>
              <a:t>  6,  механизм  натяжения  клиноременной</a:t>
            </a:r>
          </a:p>
          <a:p>
            <a:r>
              <a:rPr lang="ru-RU" sz="2400" dirty="0" smtClean="0">
                <a:latin typeface="Times New Roman" pitchFamily="18" charset="0"/>
                <a:cs typeface="Times New Roman" pitchFamily="18" charset="0"/>
              </a:rPr>
              <a:t>передачи  8.</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2677656"/>
          </a:xfrm>
          <a:prstGeom prst="rect">
            <a:avLst/>
          </a:prstGeom>
        </p:spPr>
        <p:txBody>
          <a:bodyPr wrap="square">
            <a:spAutoFit/>
          </a:bodyPr>
          <a:lstStyle/>
          <a:p>
            <a:r>
              <a:rPr lang="ru-RU" sz="2400" dirty="0" smtClean="0">
                <a:latin typeface="Times New Roman" pitchFamily="18" charset="0"/>
                <a:cs typeface="Times New Roman" pitchFamily="18" charset="0"/>
              </a:rPr>
              <a:t> Вся  конструкция  соединяется  с  рамой  косилки  через  механизмы  уравновешивания кронштейнами 4. Привод режущего бруса осуществляется от редуктора через карданный шарнир 9.     </a:t>
            </a:r>
          </a:p>
          <a:p>
            <a:r>
              <a:rPr lang="ru-RU" sz="2400" b="1" dirty="0" smtClean="0">
                <a:latin typeface="Times New Roman" pitchFamily="18" charset="0"/>
                <a:cs typeface="Times New Roman" pitchFamily="18" charset="0"/>
              </a:rPr>
              <a:t>   Необходимо  постоянно  следить  за  состоянием  скашивающих  ножей  и  наличием  смазки  в редукторе  и  режущем  брусе.  Отсутствие  смазки  может  привести  к  перегреву  бруса  и  редуктора и выходу их из строя! </a:t>
            </a:r>
            <a:endParaRPr lang="ru-RU" sz="2400" b="1" dirty="0"/>
          </a:p>
        </p:txBody>
      </p:sp>
      <p:pic>
        <p:nvPicPr>
          <p:cNvPr id="5" name="Рисунок 4"/>
          <p:cNvPicPr/>
          <p:nvPr/>
        </p:nvPicPr>
        <p:blipFill>
          <a:blip r:embed="rId2"/>
          <a:srcRect/>
          <a:stretch>
            <a:fillRect/>
          </a:stretch>
        </p:blipFill>
        <p:spPr bwMode="auto">
          <a:xfrm>
            <a:off x="1000100" y="2786058"/>
            <a:ext cx="7072362" cy="3000396"/>
          </a:xfrm>
          <a:prstGeom prst="rect">
            <a:avLst/>
          </a:prstGeom>
          <a:noFill/>
          <a:ln w="9525">
            <a:noFill/>
            <a:miter lim="800000"/>
            <a:headEnd/>
            <a:tailEnd/>
          </a:ln>
        </p:spPr>
      </p:pic>
      <p:sp>
        <p:nvSpPr>
          <p:cNvPr id="6" name="Rectangle 1"/>
          <p:cNvSpPr>
            <a:spLocks noChangeArrowheads="1"/>
          </p:cNvSpPr>
          <p:nvPr/>
        </p:nvSpPr>
        <p:spPr bwMode="auto">
          <a:xfrm>
            <a:off x="1000100" y="5857892"/>
            <a:ext cx="81439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7 Режущий брус:</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 Режущий брус 2. Ротор 3. Нож </a:t>
            </a:r>
            <a:r>
              <a:rPr lang="ru-RU" sz="1600" dirty="0" smtClean="0">
                <a:latin typeface="Times New Roman" pitchFamily="18" charset="0"/>
                <a:ea typeface="Tahoma,Bold" charset="-128"/>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4. Кронштейны 5. Балка 6. Щит </a:t>
            </a:r>
            <a:r>
              <a:rPr lang="ru-RU" sz="1600" dirty="0" smtClean="0">
                <a:latin typeface="Times New Roman" pitchFamily="18" charset="0"/>
                <a:ea typeface="Tahoma,Bold" charset="-128"/>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7. Редуктор</a:t>
            </a:r>
          </a:p>
          <a:p>
            <a:pPr marL="342900" marR="0" lvl="0" indent="-342900" algn="l" defTabSz="914400" rtl="0" eaLnBrk="0" fontAlgn="base" latinLnBrk="0" hangingPunct="0">
              <a:lnSpc>
                <a:spcPct val="100000"/>
              </a:lnSpc>
              <a:spcBef>
                <a:spcPct val="0"/>
              </a:spcBef>
              <a:spcAft>
                <a:spcPct val="0"/>
              </a:spcAft>
              <a:buClrTx/>
              <a:buSzTx/>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8. Механизм натяжения</a:t>
            </a:r>
            <a:r>
              <a:rPr lang="ru-RU" sz="1600" dirty="0" smtClean="0">
                <a:latin typeface="Times New Roman" pitchFamily="18" charset="0"/>
                <a:ea typeface="Tahoma,Bold" charset="-128"/>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клиноременной передачи</a:t>
            </a:r>
            <a:r>
              <a:rPr kumimoji="0" lang="ru-RU" sz="1600" b="0" i="0" u="none" strike="noStrike" cap="none" normalizeH="0" dirty="0" smtClean="0">
                <a:ln>
                  <a:noFill/>
                </a:ln>
                <a:solidFill>
                  <a:schemeClr val="tx1"/>
                </a:solidFill>
                <a:effectLst/>
                <a:latin typeface="Times New Roman" pitchFamily="18" charset="0"/>
                <a:ea typeface="Tahoma,Bold" charset="-128"/>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9. Шарнир карданный 10. Шкив</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2308324"/>
          </a:xfrm>
          <a:prstGeom prst="rect">
            <a:avLst/>
          </a:prstGeom>
        </p:spPr>
        <p:txBody>
          <a:bodyPr wrap="square">
            <a:spAutoFit/>
          </a:bodyPr>
          <a:lstStyle/>
          <a:p>
            <a:pPr algn="ctr"/>
            <a:r>
              <a:rPr lang="ru-RU" sz="2400" b="1" dirty="0" smtClean="0">
                <a:latin typeface="Times New Roman" pitchFamily="18" charset="0"/>
                <a:cs typeface="Times New Roman" pitchFamily="18" charset="0"/>
              </a:rPr>
              <a:t>4.5 Механизм натяжения клиноременной передачи</a:t>
            </a:r>
          </a:p>
          <a:p>
            <a:r>
              <a:rPr lang="ru-RU" sz="2400" dirty="0" smtClean="0">
                <a:latin typeface="Times New Roman" pitchFamily="18" charset="0"/>
                <a:cs typeface="Times New Roman" pitchFamily="18" charset="0"/>
              </a:rPr>
              <a:t>  Механизм  представлен  на  рис.  8.  Натяжение  клиноременной  передачи  осуществляется  пружиной  4, усилие которой, через ось 6, передается на кронштейн 7, а кронштейне закреплен натяжной шкив 8, через который создается натяжение ремней 1. Длина ремня L=1650мм. Натяжение ремней регулируется гайкой 5. </a:t>
            </a:r>
          </a:p>
        </p:txBody>
      </p:sp>
      <p:pic>
        <p:nvPicPr>
          <p:cNvPr id="5" name="Рисунок 4"/>
          <p:cNvPicPr/>
          <p:nvPr/>
        </p:nvPicPr>
        <p:blipFill>
          <a:blip r:embed="rId2"/>
          <a:srcRect/>
          <a:stretch>
            <a:fillRect/>
          </a:stretch>
        </p:blipFill>
        <p:spPr bwMode="auto">
          <a:xfrm>
            <a:off x="214282" y="3000372"/>
            <a:ext cx="4357718" cy="3000396"/>
          </a:xfrm>
          <a:prstGeom prst="rect">
            <a:avLst/>
          </a:prstGeom>
          <a:noFill/>
          <a:ln w="9525">
            <a:noFill/>
            <a:miter lim="800000"/>
            <a:headEnd/>
            <a:tailEnd/>
          </a:ln>
        </p:spPr>
      </p:pic>
      <p:sp>
        <p:nvSpPr>
          <p:cNvPr id="6" name="Rectangle 2"/>
          <p:cNvSpPr>
            <a:spLocks noChangeArrowheads="1"/>
          </p:cNvSpPr>
          <p:nvPr/>
        </p:nvSpPr>
        <p:spPr bwMode="auto">
          <a:xfrm>
            <a:off x="4786314" y="3214686"/>
            <a:ext cx="421481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8 Механизм натяжения клиноременной передачи: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 Ремни клиновые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2. Шкив обводной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3. Ведущий шкив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4. Пружина 5. Гайка 6. Ось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7. Рычаг 8. Шкив натяжной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9. Шкив привода </a:t>
            </a:r>
            <a:r>
              <a:rPr kumimoji="0" lang="ru-RU" sz="1600" b="0" i="0" u="none" strike="noStrike" cap="none" normalizeH="0" baseline="0" dirty="0" err="1" smtClean="0">
                <a:ln>
                  <a:noFill/>
                </a:ln>
                <a:solidFill>
                  <a:schemeClr val="tx1"/>
                </a:solidFill>
                <a:effectLst/>
                <a:latin typeface="Times New Roman" pitchFamily="18" charset="0"/>
                <a:ea typeface="Tahoma,Bold" charset="-128"/>
                <a:cs typeface="Times New Roman" pitchFamily="18" charset="0"/>
              </a:rPr>
              <a:t>плющилки</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p:nvPr/>
        </p:nvPicPr>
        <p:blipFill>
          <a:blip r:embed="rId2"/>
          <a:srcRect/>
          <a:stretch>
            <a:fillRect/>
          </a:stretch>
        </p:blipFill>
        <p:spPr bwMode="auto">
          <a:xfrm>
            <a:off x="142844" y="4071942"/>
            <a:ext cx="4500594" cy="2786059"/>
          </a:xfrm>
          <a:prstGeom prst="rect">
            <a:avLst/>
          </a:prstGeom>
          <a:noFill/>
          <a:ln w="9525">
            <a:noFill/>
            <a:miter lim="800000"/>
            <a:headEnd/>
            <a:tailEnd/>
          </a:ln>
        </p:spPr>
      </p:pic>
      <p:sp>
        <p:nvSpPr>
          <p:cNvPr id="3075" name="Rectangle 3"/>
          <p:cNvSpPr>
            <a:spLocks noChangeArrowheads="1"/>
          </p:cNvSpPr>
          <p:nvPr/>
        </p:nvSpPr>
        <p:spPr bwMode="auto">
          <a:xfrm>
            <a:off x="4786314" y="4572008"/>
            <a:ext cx="435768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9 Механизм уравновешивания: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1. Брус 2. Тяга 3. Пружины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4. Гидроцилиндр 5. Тяга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6. Кронштейн 7. Рама косилки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8. Упор 9. Пружины двойные</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7" name="Прямоугольник 6"/>
          <p:cNvSpPr/>
          <p:nvPr/>
        </p:nvSpPr>
        <p:spPr>
          <a:xfrm>
            <a:off x="0" y="0"/>
            <a:ext cx="9144000" cy="4154984"/>
          </a:xfrm>
          <a:prstGeom prst="rect">
            <a:avLst/>
          </a:prstGeom>
        </p:spPr>
        <p:txBody>
          <a:bodyPr wrap="square">
            <a:spAutoFit/>
          </a:bodyPr>
          <a:lstStyle/>
          <a:p>
            <a:pPr algn="ctr"/>
            <a:r>
              <a:rPr lang="ru-RU" sz="2400" b="1" dirty="0" smtClean="0">
                <a:latin typeface="Times New Roman" pitchFamily="18" charset="0"/>
                <a:cs typeface="Times New Roman" pitchFamily="18" charset="0"/>
              </a:rPr>
              <a:t>4.6 Механизм уравновешивания</a:t>
            </a:r>
          </a:p>
          <a:p>
            <a:r>
              <a:rPr lang="ru-RU" sz="2400" dirty="0" smtClean="0">
                <a:latin typeface="Times New Roman" pitchFamily="18" charset="0"/>
                <a:cs typeface="Times New Roman" pitchFamily="18" charset="0"/>
              </a:rPr>
              <a:t>  Брус  соединяется  с  рамой  косилки  посредством  двух  механизмов  уравновешивания.  Механизм уравновешивания (рис.9)  предназначен  для  регулирования  величины  давления  на  почву  режущего  бруса  по  всей площади  днища  панели  бруса,  а  также  для  копирования  им  неровностей  рельефа  почвы. Он представляет  собой  систему  тяг  и рычагов  и  включает  в  себя:  две  пружины  3,  тягу  2,  кронштейн  6,  упор  8,  тягу  5.  Вся  конструкция соединяется с рамой косилки 7 и брусом 1 осями. </a:t>
            </a:r>
          </a:p>
          <a:p>
            <a:r>
              <a:rPr lang="ru-RU" sz="2400" dirty="0" smtClean="0">
                <a:latin typeface="Times New Roman" pitchFamily="18" charset="0"/>
                <a:cs typeface="Times New Roman" pitchFamily="18" charset="0"/>
              </a:rPr>
              <a:t>Пружины  9  двойные(усиленные),  т.к.  большая  часть  массы  косилки  приходится  на  левую  сторону машины.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4524315"/>
          </a:xfrm>
          <a:prstGeom prst="rect">
            <a:avLst/>
          </a:prstGeom>
        </p:spPr>
        <p:txBody>
          <a:bodyPr wrap="square">
            <a:spAutoFit/>
          </a:bodyPr>
          <a:lstStyle/>
          <a:p>
            <a:r>
              <a:rPr lang="ru-RU" sz="2400" dirty="0" smtClean="0">
                <a:latin typeface="Times New Roman" pitchFamily="18" charset="0"/>
                <a:cs typeface="Times New Roman" pitchFamily="18" charset="0"/>
              </a:rPr>
              <a:t>Регулировкой  натяжения  пружин  3  и  9  осуществляется изменение  давления  башмаков  режущего  бруса</a:t>
            </a:r>
          </a:p>
          <a:p>
            <a:r>
              <a:rPr lang="ru-RU" sz="2400" dirty="0" smtClean="0">
                <a:latin typeface="Times New Roman" pitchFamily="18" charset="0"/>
                <a:cs typeface="Times New Roman" pitchFamily="18" charset="0"/>
              </a:rPr>
              <a:t>на почву.  Регулировка  высоты  среза  производится  посредством  прокручивания  упоров  8. Гидроцилиндрами 4 косилка приводится в транспортное и рабочее положения. </a:t>
            </a:r>
          </a:p>
          <a:p>
            <a:endParaRPr lang="ru-RU" sz="2400"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4.7 Привод</a:t>
            </a:r>
          </a:p>
          <a:p>
            <a:r>
              <a:rPr lang="ru-RU" sz="2400" dirty="0" smtClean="0">
                <a:latin typeface="Times New Roman" pitchFamily="18" charset="0"/>
                <a:cs typeface="Times New Roman" pitchFamily="18" charset="0"/>
              </a:rPr>
              <a:t>  Передача  мощности  от  вала  отбора  мощности(ВОМ)  трактора  осуществляется  через  карданные  валы, поворотный  редуктор,  редуктор  привода  режущего  бруса,  шарнирный  кардан  и  клиноременную  передачу привода </a:t>
            </a:r>
            <a:r>
              <a:rPr lang="ru-RU" sz="2400" dirty="0" err="1" smtClean="0">
                <a:latin typeface="Times New Roman" pitchFamily="18" charset="0"/>
                <a:cs typeface="Times New Roman" pitchFamily="18" charset="0"/>
              </a:rPr>
              <a:t>плющилка</a:t>
            </a:r>
            <a:r>
              <a:rPr lang="ru-RU" sz="2400" dirty="0" smtClean="0">
                <a:latin typeface="Times New Roman" pitchFamily="18" charset="0"/>
                <a:cs typeface="Times New Roman" pitchFamily="18" charset="0"/>
              </a:rPr>
              <a:t>. </a:t>
            </a:r>
          </a:p>
          <a:p>
            <a:r>
              <a:rPr lang="ru-RU" sz="2400" dirty="0" smtClean="0">
                <a:latin typeface="Times New Roman" pitchFamily="18" charset="0"/>
                <a:cs typeface="Times New Roman" pitchFamily="18" charset="0"/>
              </a:rPr>
              <a:t>Частота вращения вала отбора мощности трактора n=1000 об/мин.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t="4811" b="8580"/>
          <a:stretch>
            <a:fillRect/>
          </a:stretch>
        </p:blipFill>
        <p:spPr bwMode="auto">
          <a:xfrm>
            <a:off x="785786" y="0"/>
            <a:ext cx="7643866"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1. </a:t>
            </a:r>
            <a:r>
              <a:rPr kumimoji="0" lang="ru-RU" sz="2400" b="1" i="0" u="none" strike="noStrike" cap="none" normalizeH="0" baseline="0" dirty="0" smtClean="0">
                <a:ln>
                  <a:noFill/>
                </a:ln>
                <a:solidFill>
                  <a:srgbClr val="FF0000"/>
                </a:solidFill>
                <a:effectLst/>
                <a:latin typeface="Times New Roman" pitchFamily="18" charset="0"/>
                <a:ea typeface="Tahoma,Bold" charset="-128"/>
                <a:cs typeface="Times New Roman" pitchFamily="18" charset="0"/>
              </a:rPr>
              <a:t>Введение.</a:t>
            </a:r>
            <a:endParaRPr kumimoji="0" lang="ru-RU" sz="24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Косилка ротационная прицепная КРП-302 (далее - косилка) предназначена для скашивания высокоурожайных и полеглых трав (урожайность свыше 50ц/га) на повышенных поступательных скоростях (9-15км/ч) с одновременным плющением скошенной массы и укладкой её в валок.</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Косилка применяется во всех зонах равнинного землепользования на полях с выровненным рельефом.</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Агрегатируется</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 тракторами тягового класса 1,4.</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Основные узлы косилки представлены на рис. 1 и 2.</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3416320"/>
          </a:xfrm>
          <a:prstGeom prst="rect">
            <a:avLst/>
          </a:prstGeom>
        </p:spPr>
        <p:txBody>
          <a:bodyPr wrap="square">
            <a:spAutoFit/>
          </a:bodyPr>
          <a:lstStyle/>
          <a:p>
            <a:pPr algn="ctr"/>
            <a:r>
              <a:rPr lang="ru-RU" sz="2400" b="1" dirty="0" smtClean="0">
                <a:latin typeface="Times New Roman" pitchFamily="18" charset="0"/>
                <a:cs typeface="Times New Roman" pitchFamily="18" charset="0"/>
              </a:rPr>
              <a:t>4.8 </a:t>
            </a:r>
            <a:r>
              <a:rPr lang="ru-RU" sz="2400" b="1" dirty="0" err="1" smtClean="0">
                <a:latin typeface="Times New Roman" pitchFamily="18" charset="0"/>
                <a:cs typeface="Times New Roman" pitchFamily="18" charset="0"/>
              </a:rPr>
              <a:t>Гидросистема</a:t>
            </a:r>
            <a:endParaRPr lang="ru-RU" sz="2400" b="1"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  Гидравлическая  система  предназначена  для  подъема  и  опускания  бруса  относительно  рамы  косилки,  а также  для  поворота  </a:t>
            </a:r>
            <a:r>
              <a:rPr lang="ru-RU" sz="2400" dirty="0" err="1" smtClean="0">
                <a:latin typeface="Times New Roman" pitchFamily="18" charset="0"/>
                <a:cs typeface="Times New Roman" pitchFamily="18" charset="0"/>
              </a:rPr>
              <a:t>сницы</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Гидросистема</a:t>
            </a:r>
            <a:r>
              <a:rPr lang="ru-RU" sz="2400" dirty="0" smtClean="0">
                <a:latin typeface="Times New Roman" pitchFamily="18" charset="0"/>
                <a:cs typeface="Times New Roman" pitchFamily="18" charset="0"/>
              </a:rPr>
              <a:t>  включает  в  себя  три  Ц1,Ц2,Ц3 гидроцилиндра(рис.  11),  РВД 1- 8,  разрывные  муфты  МР1-МР3,  соединение  9  и  маслопроводы  10.  Управление гидроцилиндрами осуществляется из кабины, </a:t>
            </a:r>
            <a:r>
              <a:rPr lang="ru-RU" sz="2400" dirty="0" err="1" smtClean="0">
                <a:latin typeface="Times New Roman" pitchFamily="18" charset="0"/>
                <a:cs typeface="Times New Roman" pitchFamily="18" charset="0"/>
              </a:rPr>
              <a:t>гидрораспределителем</a:t>
            </a:r>
            <a:r>
              <a:rPr lang="ru-RU" sz="2400" dirty="0" smtClean="0">
                <a:latin typeface="Times New Roman" pitchFamily="18" charset="0"/>
                <a:cs typeface="Times New Roman" pitchFamily="18" charset="0"/>
              </a:rPr>
              <a:t> трактора.  В качестве рабочей жидкости в </a:t>
            </a:r>
            <a:r>
              <a:rPr lang="ru-RU" sz="2400" dirty="0" err="1" smtClean="0">
                <a:latin typeface="Times New Roman" pitchFamily="18" charset="0"/>
                <a:cs typeface="Times New Roman" pitchFamily="18" charset="0"/>
              </a:rPr>
              <a:t>гидросистеме</a:t>
            </a:r>
            <a:r>
              <a:rPr lang="ru-RU" sz="2400" dirty="0" smtClean="0">
                <a:latin typeface="Times New Roman" pitchFamily="18" charset="0"/>
                <a:cs typeface="Times New Roman" pitchFamily="18" charset="0"/>
              </a:rPr>
              <a:t> косилки используется масло, применяемое в </a:t>
            </a:r>
            <a:r>
              <a:rPr lang="ru-RU" sz="2400" dirty="0" err="1" smtClean="0">
                <a:latin typeface="Times New Roman" pitchFamily="18" charset="0"/>
                <a:cs typeface="Times New Roman" pitchFamily="18" charset="0"/>
              </a:rPr>
              <a:t>гидросистеме</a:t>
            </a:r>
            <a:r>
              <a:rPr lang="ru-RU" sz="2400" dirty="0" smtClean="0">
                <a:latin typeface="Times New Roman" pitchFamily="18" charset="0"/>
                <a:cs typeface="Times New Roman" pitchFamily="18" charset="0"/>
              </a:rPr>
              <a:t> трактора. </a:t>
            </a:r>
            <a:endParaRPr lang="ru-RU" sz="2400" dirty="0">
              <a:latin typeface="Times New Roman" pitchFamily="18" charset="0"/>
              <a:cs typeface="Times New Roman" pitchFamily="18" charset="0"/>
            </a:endParaRPr>
          </a:p>
        </p:txBody>
      </p:sp>
      <p:pic>
        <p:nvPicPr>
          <p:cNvPr id="5" name="Рисунок 4"/>
          <p:cNvPicPr/>
          <p:nvPr/>
        </p:nvPicPr>
        <p:blipFill>
          <a:blip r:embed="rId2"/>
          <a:srcRect/>
          <a:stretch>
            <a:fillRect/>
          </a:stretch>
        </p:blipFill>
        <p:spPr bwMode="auto">
          <a:xfrm>
            <a:off x="142844" y="3357562"/>
            <a:ext cx="5940425" cy="3218093"/>
          </a:xfrm>
          <a:prstGeom prst="rect">
            <a:avLst/>
          </a:prstGeom>
          <a:noFill/>
          <a:ln w="9525">
            <a:noFill/>
            <a:miter lim="800000"/>
            <a:headEnd/>
            <a:tailEnd/>
          </a:ln>
        </p:spPr>
      </p:pic>
      <p:sp>
        <p:nvSpPr>
          <p:cNvPr id="6" name="Rectangle 1"/>
          <p:cNvSpPr>
            <a:spLocks noChangeArrowheads="1"/>
          </p:cNvSpPr>
          <p:nvPr/>
        </p:nvSpPr>
        <p:spPr bwMode="auto">
          <a:xfrm>
            <a:off x="3000364" y="6357958"/>
            <a:ext cx="592932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ahoma,Bold" charset="-128"/>
                <a:cs typeface="Times New Roman" pitchFamily="18" charset="0"/>
              </a:rPr>
              <a:t>Рисунок 11 Схема гидравлическая принципиальная КРП-302.</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8929718" cy="39290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740307"/>
          </a:xfrm>
          <a:prstGeom prst="rect">
            <a:avLst/>
          </a:prstGeom>
        </p:spPr>
        <p:txBody>
          <a:bodyPr wrap="square">
            <a:spAutoFit/>
          </a:bodyPr>
          <a:lstStyle/>
          <a:p>
            <a:pPr algn="ctr"/>
            <a:r>
              <a:rPr lang="ru-RU" sz="2400" b="1" dirty="0" smtClean="0">
                <a:solidFill>
                  <a:srgbClr val="FF0000"/>
                </a:solidFill>
                <a:latin typeface="Times New Roman" pitchFamily="18" charset="0"/>
                <a:cs typeface="Times New Roman" pitchFamily="18" charset="0"/>
              </a:rPr>
              <a:t>5. Указания по мерам безопасности</a:t>
            </a:r>
          </a:p>
          <a:p>
            <a:r>
              <a:rPr lang="ru-RU" sz="2400" b="1" dirty="0" smtClean="0">
                <a:solidFill>
                  <a:srgbClr val="FF0000"/>
                </a:solidFill>
                <a:latin typeface="Times New Roman" pitchFamily="18" charset="0"/>
                <a:cs typeface="Times New Roman" pitchFamily="18" charset="0"/>
              </a:rPr>
              <a:t>ВНИМАНИЕ! </a:t>
            </a:r>
          </a:p>
          <a:p>
            <a:r>
              <a:rPr lang="ru-RU" sz="2400" dirty="0" smtClean="0">
                <a:latin typeface="Times New Roman" pitchFamily="18" charset="0"/>
                <a:cs typeface="Times New Roman" pitchFamily="18" charset="0"/>
              </a:rPr>
              <a:t> Косилка имеет вращающиеся рабочие органы повышенной опасности, в связи с этим необходимо строго соблюдать следующие меры безопасности при подготовке косилки к работе и во время работы. Допускаются  к  обслуживанию  машины  только  механизаторы,  тщательно  изучившие  техническое описание и руководство по эксплуатации косилки. Перед  пуском  в  работу косилки необходимо  убедиться  в  надёжности крепления  скашивающих ножей во избежание их самопроизвольного отрыва при работе. Проверяйте крепление ножей режущего аппарата через каждые 4 часа работы косилки. </a:t>
            </a:r>
          </a:p>
          <a:p>
            <a:r>
              <a:rPr lang="ru-RU" sz="2400" dirty="0" smtClean="0">
                <a:latin typeface="Times New Roman" pitchFamily="18" charset="0"/>
                <a:cs typeface="Times New Roman" pitchFamily="18" charset="0"/>
              </a:rPr>
              <a:t>Проверяйте надёжность крепления роторов. </a:t>
            </a:r>
          </a:p>
          <a:p>
            <a:r>
              <a:rPr lang="ru-RU" sz="2400" dirty="0" smtClean="0">
                <a:latin typeface="Times New Roman" pitchFamily="18" charset="0"/>
                <a:cs typeface="Times New Roman" pitchFamily="18" charset="0"/>
              </a:rPr>
              <a:t>Проверяйте пространство под роторами на отсутствие посторонних предметов. </a:t>
            </a:r>
          </a:p>
          <a:p>
            <a:r>
              <a:rPr lang="ru-RU" sz="2400" dirty="0" smtClean="0">
                <a:latin typeface="Times New Roman" pitchFamily="18" charset="0"/>
                <a:cs typeface="Times New Roman" pitchFamily="18" charset="0"/>
              </a:rPr>
              <a:t>Перед  каждым  пуском  в  эксплуатацию  </a:t>
            </a:r>
            <a:r>
              <a:rPr lang="ru-RU" sz="2400" dirty="0" err="1" smtClean="0">
                <a:latin typeface="Times New Roman" pitchFamily="18" charset="0"/>
                <a:cs typeface="Times New Roman" pitchFamily="18" charset="0"/>
              </a:rPr>
              <a:t>пpовеpять</a:t>
            </a:r>
            <a:r>
              <a:rPr lang="ru-RU" sz="2400" dirty="0" smtClean="0">
                <a:latin typeface="Times New Roman" pitchFamily="18" charset="0"/>
                <a:cs typeface="Times New Roman" pitchFamily="18" charset="0"/>
              </a:rPr>
              <a:t>  износ  рукавов  высокого  давления.  Немедленно заменять  изношенные  или  поврежденные  рукава.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740307"/>
          </a:xfrm>
          <a:prstGeom prst="rect">
            <a:avLst/>
          </a:prstGeom>
        </p:spPr>
        <p:txBody>
          <a:bodyPr wrap="square">
            <a:spAutoFit/>
          </a:bodyPr>
          <a:lstStyle/>
          <a:p>
            <a:r>
              <a:rPr lang="ru-RU" sz="2400" dirty="0" smtClean="0">
                <a:latin typeface="Times New Roman" pitchFamily="18" charset="0"/>
                <a:cs typeface="Times New Roman" pitchFamily="18" charset="0"/>
              </a:rPr>
              <a:t>Марка  новых  рукавов  должна  соответствовать  марке</a:t>
            </a:r>
          </a:p>
          <a:p>
            <a:r>
              <a:rPr lang="ru-RU" sz="2400" dirty="0" smtClean="0">
                <a:latin typeface="Times New Roman" pitchFamily="18" charset="0"/>
                <a:cs typeface="Times New Roman" pitchFamily="18" charset="0"/>
              </a:rPr>
              <a:t>замененных(см. п.2.3.8 </a:t>
            </a:r>
            <a:r>
              <a:rPr lang="ru-RU" sz="2400" dirty="0" err="1" smtClean="0">
                <a:latin typeface="Times New Roman" pitchFamily="18" charset="0"/>
                <a:cs typeface="Times New Roman" pitchFamily="18" charset="0"/>
              </a:rPr>
              <a:t>Гидросистема</a:t>
            </a:r>
            <a:r>
              <a:rPr lang="ru-RU" sz="2400" dirty="0" smtClean="0">
                <a:latin typeface="Times New Roman" pitchFamily="18" charset="0"/>
                <a:cs typeface="Times New Roman" pitchFamily="18" charset="0"/>
              </a:rPr>
              <a:t>). </a:t>
            </a:r>
          </a:p>
          <a:p>
            <a:r>
              <a:rPr lang="ru-RU" sz="2400" dirty="0" smtClean="0">
                <a:latin typeface="Times New Roman" pitchFamily="18" charset="0"/>
                <a:cs typeface="Times New Roman" pitchFamily="18" charset="0"/>
              </a:rPr>
              <a:t>Во  время  опробования,  запуска  и  последующей  работы,  запрещается  нахождение  посторонних  лиц  на расстоянии менее 50м от косилки.  Закрывайте  двери  кабины  трактора при  работе  косилки в  условиях,  вызывающих  запыление  атмосферы на рабочем месте тракториста. После приведения косилки в транспортное положение обязательно закрывать шаровые запорные краны на гидроцилиндрах. </a:t>
            </a:r>
          </a:p>
          <a:p>
            <a:r>
              <a:rPr lang="ru-RU" sz="2400" dirty="0" smtClean="0">
                <a:latin typeface="Times New Roman" pitchFamily="18" charset="0"/>
                <a:cs typeface="Times New Roman" pitchFamily="18" charset="0"/>
              </a:rPr>
              <a:t>В  транспортном  положении  режущий  брус  и  </a:t>
            </a:r>
            <a:r>
              <a:rPr lang="ru-RU" sz="2400" dirty="0" err="1" smtClean="0">
                <a:latin typeface="Times New Roman" pitchFamily="18" charset="0"/>
                <a:cs typeface="Times New Roman" pitchFamily="18" charset="0"/>
              </a:rPr>
              <a:t>сница</a:t>
            </a:r>
            <a:r>
              <a:rPr lang="ru-RU" sz="2400" dirty="0" smtClean="0">
                <a:latin typeface="Times New Roman" pitchFamily="18" charset="0"/>
                <a:cs typeface="Times New Roman" pitchFamily="18" charset="0"/>
              </a:rPr>
              <a:t>  косилки  должны  быть  ОБЯЗАТЕЛЬНО зафиксированы  механическими  фиксаторами(см.  рис.  13).  Случайное  срабатывание  гидроцилиндров  может привести к выносу косилки на встречную полосу или тротуар. </a:t>
            </a:r>
          </a:p>
          <a:p>
            <a:r>
              <a:rPr lang="ru-RU" sz="2400" dirty="0" smtClean="0">
                <a:solidFill>
                  <a:srgbClr val="FF0000"/>
                </a:solidFill>
                <a:latin typeface="Times New Roman" pitchFamily="18" charset="0"/>
                <a:cs typeface="Times New Roman" pitchFamily="18" charset="0"/>
              </a:rPr>
              <a:t>ЗАПРЕЩАЕТСЯ</a:t>
            </a:r>
            <a:r>
              <a:rPr lang="ru-RU" sz="2400" dirty="0" smtClean="0">
                <a:latin typeface="Times New Roman" pitchFamily="18" charset="0"/>
                <a:cs typeface="Times New Roman" pitchFamily="18" charset="0"/>
              </a:rPr>
              <a:t>  осматривать,  проводить  техническое  обслуживание,  регулировать  и  ремонтировать</a:t>
            </a:r>
          </a:p>
          <a:p>
            <a:r>
              <a:rPr lang="ru-RU" sz="2400" dirty="0" smtClean="0">
                <a:latin typeface="Times New Roman" pitchFamily="18" charset="0"/>
                <a:cs typeface="Times New Roman" pitchFamily="18" charset="0"/>
              </a:rPr>
              <a:t>косилку с включенным двигателем трактора и не отсоединенным карданным валом косилки.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4524315"/>
          </a:xfrm>
          <a:prstGeom prst="rect">
            <a:avLst/>
          </a:prstGeom>
        </p:spPr>
        <p:txBody>
          <a:bodyPr wrap="square">
            <a:spAutoFit/>
          </a:bodyPr>
          <a:lstStyle/>
          <a:p>
            <a:r>
              <a:rPr lang="ru-RU" sz="2400" dirty="0" smtClean="0">
                <a:latin typeface="Times New Roman" pitchFamily="18" charset="0"/>
                <a:cs typeface="Times New Roman" pitchFamily="18" charset="0"/>
              </a:rPr>
              <a:t>Превышать, установленные для этой машины, рабочую и транспортную скорости движения. </a:t>
            </a:r>
          </a:p>
          <a:p>
            <a:r>
              <a:rPr lang="ru-RU" sz="2400" dirty="0" smtClean="0">
                <a:latin typeface="Times New Roman" pitchFamily="18" charset="0"/>
                <a:cs typeface="Times New Roman" pitchFamily="18" charset="0"/>
              </a:rPr>
              <a:t>Меры противопожарной безопасности: </a:t>
            </a:r>
          </a:p>
          <a:p>
            <a:r>
              <a:rPr lang="ru-RU" sz="2400" dirty="0" smtClean="0">
                <a:latin typeface="Times New Roman" pitchFamily="18" charset="0"/>
                <a:cs typeface="Times New Roman" pitchFamily="18" charset="0"/>
              </a:rPr>
              <a:t>·  соблюдайте правила противопожарной безопасности; </a:t>
            </a:r>
          </a:p>
          <a:p>
            <a:r>
              <a:rPr lang="ru-RU" sz="2400" dirty="0" smtClean="0">
                <a:latin typeface="Times New Roman" pitchFamily="18" charset="0"/>
                <a:cs typeface="Times New Roman" pitchFamily="18" charset="0"/>
              </a:rPr>
              <a:t>·  следите за тем, чтобы трактор, на котором вы работаете, был оборудован огнетушителем; </a:t>
            </a:r>
          </a:p>
          <a:p>
            <a:r>
              <a:rPr lang="ru-RU" sz="2400" dirty="0" smtClean="0">
                <a:latin typeface="Times New Roman" pitchFamily="18" charset="0"/>
                <a:cs typeface="Times New Roman" pitchFamily="18" charset="0"/>
              </a:rPr>
              <a:t>·  не проливайте масло на косилку при смазке; </a:t>
            </a:r>
          </a:p>
          <a:p>
            <a:r>
              <a:rPr lang="ru-RU" sz="2400" b="1" dirty="0" smtClean="0">
                <a:solidFill>
                  <a:srgbClr val="FF0000"/>
                </a:solidFill>
                <a:latin typeface="Times New Roman" pitchFamily="18" charset="0"/>
                <a:cs typeface="Times New Roman" pitchFamily="18" charset="0"/>
              </a:rPr>
              <a:t>ВНИМАНИЕ! </a:t>
            </a:r>
          </a:p>
          <a:p>
            <a:r>
              <a:rPr lang="ru-RU" sz="2400" dirty="0" smtClean="0">
                <a:latin typeface="Times New Roman" pitchFamily="18" charset="0"/>
                <a:cs typeface="Times New Roman" pitchFamily="18" charset="0"/>
              </a:rPr>
              <a:t>При  работе и  обслуживании  косилки необходимо  обращать  внимание  на предупредительные  символы и обеспечить их соблюдение. Места и значения предупредительных символов приведены в таблице 3 и на рис. 14.</a:t>
            </a:r>
            <a:endParaRPr lang="ru-RU" sz="24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5214942" y="4214818"/>
            <a:ext cx="3643338" cy="2643182"/>
          </a:xfrm>
          <a:prstGeom prst="rect">
            <a:avLst/>
          </a:prstGeom>
          <a:noFill/>
          <a:ln w="9525">
            <a:noFill/>
            <a:miter lim="800000"/>
            <a:headEnd/>
            <a:tailEnd/>
          </a:ln>
          <a:effectLst/>
        </p:spPr>
      </p:pic>
      <p:sp>
        <p:nvSpPr>
          <p:cNvPr id="6" name="Прямоугольник 5"/>
          <p:cNvSpPr/>
          <p:nvPr/>
        </p:nvSpPr>
        <p:spPr>
          <a:xfrm>
            <a:off x="428596" y="4643446"/>
            <a:ext cx="4572000" cy="2031325"/>
          </a:xfrm>
          <a:prstGeom prst="rect">
            <a:avLst/>
          </a:prstGeom>
        </p:spPr>
        <p:txBody>
          <a:bodyPr>
            <a:spAutoFit/>
          </a:bodyPr>
          <a:lstStyle/>
          <a:p>
            <a:r>
              <a:rPr lang="ru-RU" dirty="0" smtClean="0">
                <a:latin typeface="Times New Roman" pitchFamily="18" charset="0"/>
                <a:cs typeface="Times New Roman" pitchFamily="18" charset="0"/>
              </a:rPr>
              <a:t>Рисунок 13 Фиксация косилки в транспортном положении</a:t>
            </a:r>
          </a:p>
          <a:p>
            <a:r>
              <a:rPr lang="ru-RU" dirty="0" smtClean="0">
                <a:latin typeface="Times New Roman" pitchFamily="18" charset="0"/>
                <a:cs typeface="Times New Roman" pitchFamily="18" charset="0"/>
              </a:rPr>
              <a:t>1.  </a:t>
            </a:r>
            <a:r>
              <a:rPr lang="ru-RU" dirty="0" err="1" smtClean="0">
                <a:latin typeface="Times New Roman" pitchFamily="18" charset="0"/>
                <a:cs typeface="Times New Roman" pitchFamily="18" charset="0"/>
              </a:rPr>
              <a:t>Гидрокран</a:t>
            </a:r>
            <a:r>
              <a:rPr lang="ru-RU" dirty="0" smtClean="0">
                <a:latin typeface="Times New Roman" pitchFamily="18" charset="0"/>
                <a:cs typeface="Times New Roman" pitchFamily="18" charset="0"/>
              </a:rPr>
              <a:t>  гидроцилиндра  поворота  </a:t>
            </a:r>
            <a:r>
              <a:rPr lang="ru-RU" dirty="0" err="1" smtClean="0">
                <a:latin typeface="Times New Roman" pitchFamily="18" charset="0"/>
                <a:cs typeface="Times New Roman" pitchFamily="18" charset="0"/>
              </a:rPr>
              <a:t>сницы</a:t>
            </a:r>
            <a:r>
              <a:rPr lang="ru-RU" dirty="0" smtClean="0">
                <a:latin typeface="Times New Roman" pitchFamily="18" charset="0"/>
                <a:cs typeface="Times New Roman" pitchFamily="18" charset="0"/>
              </a:rPr>
              <a:t>  2.  Механический  фиксатор  </a:t>
            </a:r>
            <a:r>
              <a:rPr lang="ru-RU" dirty="0" err="1" smtClean="0">
                <a:latin typeface="Times New Roman" pitchFamily="18" charset="0"/>
                <a:cs typeface="Times New Roman" pitchFamily="18" charset="0"/>
              </a:rPr>
              <a:t>сницы</a:t>
            </a:r>
            <a:r>
              <a:rPr lang="ru-RU" dirty="0" smtClean="0">
                <a:latin typeface="Times New Roman" pitchFamily="18" charset="0"/>
                <a:cs typeface="Times New Roman" pitchFamily="18" charset="0"/>
              </a:rPr>
              <a:t>  3.  Механический</a:t>
            </a:r>
          </a:p>
          <a:p>
            <a:r>
              <a:rPr lang="ru-RU" dirty="0" smtClean="0">
                <a:latin typeface="Times New Roman" pitchFamily="18" charset="0"/>
                <a:cs typeface="Times New Roman" pitchFamily="18" charset="0"/>
              </a:rPr>
              <a:t>фиксатор режущего бруса 4. </a:t>
            </a:r>
            <a:r>
              <a:rPr lang="ru-RU" dirty="0" err="1" smtClean="0">
                <a:latin typeface="Times New Roman" pitchFamily="18" charset="0"/>
                <a:cs typeface="Times New Roman" pitchFamily="18" charset="0"/>
              </a:rPr>
              <a:t>Гидрокран</a:t>
            </a:r>
            <a:r>
              <a:rPr lang="ru-RU" dirty="0" smtClean="0">
                <a:latin typeface="Times New Roman" pitchFamily="18" charset="0"/>
                <a:cs typeface="Times New Roman" pitchFamily="18" charset="0"/>
              </a:rPr>
              <a:t> гидроцилиндра подъёма бруса</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71670" y="0"/>
            <a:ext cx="4572000" cy="461665"/>
          </a:xfrm>
          <a:prstGeom prst="rect">
            <a:avLst/>
          </a:prstGeom>
        </p:spPr>
        <p:txBody>
          <a:bodyPr>
            <a:spAutoFit/>
          </a:bodyPr>
          <a:lstStyle/>
          <a:p>
            <a:pPr algn="ctr"/>
            <a:r>
              <a:rPr lang="ru-RU" sz="2400" b="1" dirty="0" smtClean="0">
                <a:solidFill>
                  <a:srgbClr val="FF0000"/>
                </a:solidFill>
                <a:latin typeface="Times New Roman" pitchFamily="18" charset="0"/>
                <a:cs typeface="Times New Roman" pitchFamily="18" charset="0"/>
              </a:rPr>
              <a:t>2. Техническое описание</a:t>
            </a:r>
            <a:r>
              <a:rPr lang="ru-RU" sz="2400" b="1" dirty="0">
                <a:solidFill>
                  <a:srgbClr val="FF0000"/>
                </a:solidFill>
                <a:latin typeface="Times New Roman" pitchFamily="18" charset="0"/>
                <a:cs typeface="Times New Roman" pitchFamily="18" charset="0"/>
              </a:rPr>
              <a:t>.</a:t>
            </a:r>
            <a:endParaRPr lang="ru-RU" sz="2400" b="1" dirty="0" smtClean="0">
              <a:solidFill>
                <a:srgbClr val="FF0000"/>
              </a:solidFill>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142844" y="500042"/>
          <a:ext cx="8858312" cy="5943600"/>
        </p:xfrm>
        <a:graphic>
          <a:graphicData uri="http://schemas.openxmlformats.org/drawingml/2006/table">
            <a:tbl>
              <a:tblPr firstRow="1" bandRow="1">
                <a:tableStyleId>{0505E3EF-67EA-436B-97B2-0124C06EBD24}</a:tableStyleId>
              </a:tblPr>
              <a:tblGrid>
                <a:gridCol w="5786478"/>
                <a:gridCol w="3071834"/>
              </a:tblGrid>
              <a:tr h="370840">
                <a:tc>
                  <a:txBody>
                    <a:bodyPr/>
                    <a:lstStyle/>
                    <a:p>
                      <a:pPr algn="ctr"/>
                      <a:r>
                        <a:rPr lang="ru-RU" sz="2400" dirty="0" smtClean="0">
                          <a:latin typeface="Times New Roman" pitchFamily="18" charset="0"/>
                          <a:cs typeface="Times New Roman" pitchFamily="18" charset="0"/>
                        </a:rPr>
                        <a:t>Наименование</a:t>
                      </a:r>
                      <a:endParaRPr lang="ru-RU" sz="2400" dirty="0">
                        <a:latin typeface="Times New Roman" pitchFamily="18" charset="0"/>
                        <a:cs typeface="Times New Roman" pitchFamily="18" charset="0"/>
                      </a:endParaRPr>
                    </a:p>
                  </a:txBody>
                  <a:tcPr/>
                </a:tc>
                <a:tc>
                  <a:txBody>
                    <a:bodyPr/>
                    <a:lstStyle/>
                    <a:p>
                      <a:pPr algn="ctr"/>
                      <a:r>
                        <a:rPr lang="ru-RU" sz="2400" dirty="0" smtClean="0">
                          <a:latin typeface="Times New Roman" pitchFamily="18" charset="0"/>
                          <a:cs typeface="Times New Roman" pitchFamily="18" charset="0"/>
                        </a:rPr>
                        <a:t>Значение</a:t>
                      </a:r>
                      <a:endParaRPr lang="ru-RU" sz="2400" dirty="0">
                        <a:latin typeface="Times New Roman" pitchFamily="18" charset="0"/>
                        <a:cs typeface="Times New Roman" pitchFamily="18" charset="0"/>
                      </a:endParaRPr>
                    </a:p>
                  </a:txBody>
                  <a:tcPr/>
                </a:tc>
              </a:tr>
              <a:tr h="370840">
                <a:tc>
                  <a:txBody>
                    <a:bodyPr/>
                    <a:lstStyle/>
                    <a:p>
                      <a:r>
                        <a:rPr lang="ru-RU" sz="2400" dirty="0" smtClean="0">
                          <a:latin typeface="Times New Roman" pitchFamily="18" charset="0"/>
                          <a:cs typeface="Times New Roman" pitchFamily="18" charset="0"/>
                        </a:rPr>
                        <a:t>Марка</a:t>
                      </a:r>
                    </a:p>
                  </a:txBody>
                  <a:tcPr/>
                </a:tc>
                <a:tc>
                  <a:txBody>
                    <a:bodyPr/>
                    <a:lstStyle/>
                    <a:p>
                      <a:pPr algn="ctr"/>
                      <a:r>
                        <a:rPr lang="ru-RU" sz="2400" dirty="0" smtClean="0">
                          <a:latin typeface="Times New Roman" pitchFamily="18" charset="0"/>
                          <a:cs typeface="Times New Roman" pitchFamily="18" charset="0"/>
                        </a:rPr>
                        <a:t>КРП-302</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Тип</a:t>
                      </a:r>
                    </a:p>
                  </a:txBody>
                  <a:tcPr/>
                </a:tc>
                <a:tc>
                  <a:txBody>
                    <a:bodyPr/>
                    <a:lstStyle/>
                    <a:p>
                      <a:pPr algn="ctr"/>
                      <a:r>
                        <a:rPr lang="ru-RU" sz="2400" dirty="0" smtClean="0">
                          <a:latin typeface="Times New Roman" pitchFamily="18" charset="0"/>
                          <a:cs typeface="Times New Roman" pitchFamily="18" charset="0"/>
                        </a:rPr>
                        <a:t>полуприцепная</a:t>
                      </a:r>
                      <a:endParaRPr lang="ru-RU" sz="2400" dirty="0">
                        <a:latin typeface="Times New Roman" pitchFamily="18" charset="0"/>
                        <a:cs typeface="Times New Roman" pitchFamily="18" charset="0"/>
                      </a:endParaRPr>
                    </a:p>
                  </a:txBody>
                  <a:tcPr/>
                </a:tc>
              </a:tr>
              <a:tr h="370840">
                <a:tc>
                  <a:txBody>
                    <a:bodyPr/>
                    <a:lstStyle/>
                    <a:p>
                      <a:r>
                        <a:rPr lang="ru-RU" sz="2400" dirty="0" smtClean="0">
                          <a:latin typeface="Times New Roman" pitchFamily="18" charset="0"/>
                          <a:cs typeface="Times New Roman" pitchFamily="18" charset="0"/>
                        </a:rPr>
                        <a:t>Производительность за час, га/ ч, до </a:t>
                      </a:r>
                      <a:endParaRPr lang="ru-RU" sz="2400" dirty="0">
                        <a:latin typeface="Times New Roman" pitchFamily="18" charset="0"/>
                        <a:cs typeface="Times New Roman" pitchFamily="18" charset="0"/>
                      </a:endParaRPr>
                    </a:p>
                  </a:txBody>
                  <a:tcPr/>
                </a:tc>
                <a:tc>
                  <a:txBody>
                    <a:bodyPr/>
                    <a:lstStyle/>
                    <a:p>
                      <a:pPr algn="ctr"/>
                      <a:r>
                        <a:rPr lang="ru-RU" sz="2400" dirty="0" smtClean="0">
                          <a:latin typeface="Times New Roman" pitchFamily="18" charset="0"/>
                          <a:cs typeface="Times New Roman" pitchFamily="18" charset="0"/>
                        </a:rPr>
                        <a:t>4,5</a:t>
                      </a:r>
                      <a:endParaRPr lang="ru-RU" sz="2400" dirty="0">
                        <a:latin typeface="Times New Roman" pitchFamily="18" charset="0"/>
                        <a:cs typeface="Times New Roman" pitchFamily="18" charset="0"/>
                      </a:endParaRPr>
                    </a:p>
                  </a:txBody>
                  <a:tcPr/>
                </a:tc>
              </a:tr>
              <a:tr h="370840">
                <a:tc>
                  <a:txBody>
                    <a:bodyPr/>
                    <a:lstStyle/>
                    <a:p>
                      <a:r>
                        <a:rPr lang="ru-RU" sz="2400" dirty="0" smtClean="0">
                          <a:latin typeface="Times New Roman" pitchFamily="18" charset="0"/>
                          <a:cs typeface="Times New Roman" pitchFamily="18" charset="0"/>
                        </a:rPr>
                        <a:t>Ширина захвата конструкционная, м</a:t>
                      </a:r>
                    </a:p>
                  </a:txBody>
                  <a:tcPr/>
                </a:tc>
                <a:tc>
                  <a:txBody>
                    <a:bodyPr/>
                    <a:lstStyle/>
                    <a:p>
                      <a:pPr algn="ctr"/>
                      <a:r>
                        <a:rPr lang="ru-RU" sz="2400" dirty="0" smtClean="0">
                          <a:latin typeface="Times New Roman" pitchFamily="18" charset="0"/>
                          <a:cs typeface="Times New Roman" pitchFamily="18" charset="0"/>
                        </a:rPr>
                        <a:t>3,2</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Рабочая скорость, км/ ч, до</a:t>
                      </a:r>
                    </a:p>
                  </a:txBody>
                  <a:tcPr/>
                </a:tc>
                <a:tc>
                  <a:txBody>
                    <a:bodyPr/>
                    <a:lstStyle/>
                    <a:p>
                      <a:pPr algn="ctr"/>
                      <a:r>
                        <a:rPr lang="ru-RU" sz="2400" dirty="0" smtClean="0">
                          <a:latin typeface="Times New Roman" pitchFamily="18" charset="0"/>
                          <a:cs typeface="Times New Roman" pitchFamily="18" charset="0"/>
                        </a:rPr>
                        <a:t>15 </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Транспортная скорость, км/ ч, не более</a:t>
                      </a:r>
                    </a:p>
                  </a:txBody>
                  <a:tcPr/>
                </a:tc>
                <a:tc>
                  <a:txBody>
                    <a:bodyPr/>
                    <a:lstStyle/>
                    <a:p>
                      <a:pPr algn="ctr"/>
                      <a:r>
                        <a:rPr lang="ru-RU" sz="2400" dirty="0" smtClean="0">
                          <a:latin typeface="Times New Roman" pitchFamily="18" charset="0"/>
                          <a:cs typeface="Times New Roman" pitchFamily="18" charset="0"/>
                        </a:rPr>
                        <a:t>20</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Масса косилки, кг, не более</a:t>
                      </a:r>
                    </a:p>
                  </a:txBody>
                  <a:tcPr/>
                </a:tc>
                <a:tc>
                  <a:txBody>
                    <a:bodyPr/>
                    <a:lstStyle/>
                    <a:p>
                      <a:pPr algn="ctr"/>
                      <a:r>
                        <a:rPr lang="ru-RU" sz="2400" dirty="0" smtClean="0">
                          <a:latin typeface="Times New Roman" pitchFamily="18" charset="0"/>
                          <a:cs typeface="Times New Roman" pitchFamily="18" charset="0"/>
                        </a:rPr>
                        <a:t>1500±50 </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Число оборотов ВОМ трактора, об/мин</a:t>
                      </a:r>
                    </a:p>
                  </a:txBody>
                  <a:tcPr/>
                </a:tc>
                <a:tc>
                  <a:txBody>
                    <a:bodyPr/>
                    <a:lstStyle/>
                    <a:p>
                      <a:pPr algn="ctr"/>
                      <a:r>
                        <a:rPr lang="ru-RU" sz="2400" dirty="0" smtClean="0">
                          <a:latin typeface="Times New Roman" pitchFamily="18" charset="0"/>
                          <a:cs typeface="Times New Roman" pitchFamily="18" charset="0"/>
                        </a:rPr>
                        <a:t>1000 </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Число оборотов роторов, об/ мин, до</a:t>
                      </a:r>
                    </a:p>
                  </a:txBody>
                  <a:tcPr/>
                </a:tc>
                <a:tc>
                  <a:txBody>
                    <a:bodyPr/>
                    <a:lstStyle/>
                    <a:p>
                      <a:pPr algn="ctr"/>
                      <a:r>
                        <a:rPr lang="ru-RU" sz="2400" dirty="0" smtClean="0">
                          <a:latin typeface="Times New Roman" pitchFamily="18" charset="0"/>
                          <a:cs typeface="Times New Roman" pitchFamily="18" charset="0"/>
                        </a:rPr>
                        <a:t>3000</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Ширина колеи трактора, мм</a:t>
                      </a:r>
                    </a:p>
                  </a:txBody>
                  <a:tcPr/>
                </a:tc>
                <a:tc>
                  <a:txBody>
                    <a:bodyPr/>
                    <a:lstStyle/>
                    <a:p>
                      <a:pPr algn="ctr"/>
                      <a:r>
                        <a:rPr lang="ru-RU" sz="2400" dirty="0" smtClean="0">
                          <a:latin typeface="Times New Roman" pitchFamily="18" charset="0"/>
                          <a:cs typeface="Times New Roman" pitchFamily="18" charset="0"/>
                        </a:rPr>
                        <a:t>1600</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Высота среза растений, ±2см</a:t>
                      </a:r>
                    </a:p>
                  </a:txBody>
                  <a:tcPr/>
                </a:tc>
                <a:tc>
                  <a:txBody>
                    <a:bodyPr/>
                    <a:lstStyle/>
                    <a:p>
                      <a:pPr algn="ctr"/>
                      <a:r>
                        <a:rPr lang="ru-RU" sz="2400" dirty="0" smtClean="0">
                          <a:latin typeface="Times New Roman" pitchFamily="18" charset="0"/>
                          <a:cs typeface="Times New Roman" pitchFamily="18" charset="0"/>
                        </a:rPr>
                        <a:t>4...10 </a:t>
                      </a:r>
                      <a:endParaRPr lang="ru-RU" sz="2400" dirty="0">
                        <a:latin typeface="Times New Roman" pitchFamily="18" charset="0"/>
                        <a:cs typeface="Times New Roman" pitchFamily="18" charset="0"/>
                      </a:endParaRPr>
                    </a:p>
                  </a:txBody>
                  <a:tcPr/>
                </a:tc>
              </a:tr>
              <a:tr h="370840">
                <a:tc>
                  <a:txBody>
                    <a:bodyPr/>
                    <a:lstStyle/>
                    <a:p>
                      <a:pPr algn="l"/>
                      <a:r>
                        <a:rPr lang="ru-RU" sz="2400" b="0" dirty="0" smtClean="0">
                          <a:latin typeface="Times New Roman" pitchFamily="18" charset="0"/>
                          <a:cs typeface="Times New Roman" pitchFamily="18" charset="0"/>
                        </a:rPr>
                        <a:t>Полнота среза, %, не менее</a:t>
                      </a:r>
                      <a:endParaRPr lang="ru-RU" sz="2400" b="0" dirty="0">
                        <a:latin typeface="Times New Roman" pitchFamily="18" charset="0"/>
                        <a:cs typeface="Times New Roman" pitchFamily="18" charset="0"/>
                      </a:endParaRPr>
                    </a:p>
                  </a:txBody>
                  <a:tcPr/>
                </a:tc>
                <a:tc>
                  <a:txBody>
                    <a:bodyPr/>
                    <a:lstStyle/>
                    <a:p>
                      <a:pPr algn="ctr"/>
                      <a:r>
                        <a:rPr lang="ru-RU" sz="2400" b="0" dirty="0" smtClean="0">
                          <a:latin typeface="Times New Roman" pitchFamily="18" charset="0"/>
                          <a:cs typeface="Times New Roman" pitchFamily="18" charset="0"/>
                        </a:rPr>
                        <a:t> 98</a:t>
                      </a:r>
                      <a:endParaRPr lang="ru-RU" sz="2400" b="0" dirty="0">
                        <a:latin typeface="Times New Roman" pitchFamily="18" charset="0"/>
                        <a:cs typeface="Times New Roman" pitchFamily="18" charset="0"/>
                      </a:endParaRPr>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42852"/>
          <a:ext cx="8858312" cy="1828800"/>
        </p:xfrm>
        <a:graphic>
          <a:graphicData uri="http://schemas.openxmlformats.org/drawingml/2006/table">
            <a:tbl>
              <a:tblPr firstRow="1" bandRow="1">
                <a:tableStyleId>{0505E3EF-67EA-436B-97B2-0124C06EBD24}</a:tableStyleId>
              </a:tblPr>
              <a:tblGrid>
                <a:gridCol w="5786478"/>
                <a:gridCol w="3071834"/>
              </a:tblGrid>
              <a:tr h="370840">
                <a:tc>
                  <a:txBody>
                    <a:bodyPr/>
                    <a:lstStyle/>
                    <a:p>
                      <a:r>
                        <a:rPr lang="ru-RU" sz="2400" b="0" dirty="0" smtClean="0">
                          <a:latin typeface="Times New Roman" pitchFamily="18" charset="0"/>
                          <a:cs typeface="Times New Roman" pitchFamily="18" charset="0"/>
                        </a:rPr>
                        <a:t>Срок службы, лет</a:t>
                      </a:r>
                    </a:p>
                  </a:txBody>
                  <a:tcPr/>
                </a:tc>
                <a:tc>
                  <a:txBody>
                    <a:bodyPr/>
                    <a:lstStyle/>
                    <a:p>
                      <a:pPr algn="ctr"/>
                      <a:r>
                        <a:rPr lang="ru-RU" sz="2400" dirty="0" smtClean="0">
                          <a:latin typeface="Times New Roman" pitchFamily="18" charset="0"/>
                          <a:cs typeface="Times New Roman" pitchFamily="18" charset="0"/>
                        </a:rPr>
                        <a:t>7 </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Наработка на отказ, ч., не менее</a:t>
                      </a:r>
                    </a:p>
                  </a:txBody>
                  <a:tcPr/>
                </a:tc>
                <a:tc>
                  <a:txBody>
                    <a:bodyPr/>
                    <a:lstStyle/>
                    <a:p>
                      <a:pPr algn="ctr"/>
                      <a:r>
                        <a:rPr lang="ru-RU" sz="2400" dirty="0" smtClean="0">
                          <a:latin typeface="Times New Roman" pitchFamily="18" charset="0"/>
                          <a:cs typeface="Times New Roman" pitchFamily="18" charset="0"/>
                        </a:rPr>
                        <a:t>70</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Ширина валка за </a:t>
                      </a:r>
                      <a:r>
                        <a:rPr lang="ru-RU" sz="2400" dirty="0" err="1" smtClean="0">
                          <a:latin typeface="Times New Roman" pitchFamily="18" charset="0"/>
                          <a:cs typeface="Times New Roman" pitchFamily="18" charset="0"/>
                        </a:rPr>
                        <a:t>плющилкой</a:t>
                      </a:r>
                      <a:r>
                        <a:rPr lang="ru-RU" sz="2400" dirty="0" smtClean="0">
                          <a:latin typeface="Times New Roman" pitchFamily="18" charset="0"/>
                          <a:cs typeface="Times New Roman" pitchFamily="18" charset="0"/>
                        </a:rPr>
                        <a:t> мм, не менее</a:t>
                      </a:r>
                    </a:p>
                  </a:txBody>
                  <a:tcPr/>
                </a:tc>
                <a:tc>
                  <a:txBody>
                    <a:bodyPr/>
                    <a:lstStyle/>
                    <a:p>
                      <a:pPr algn="ctr"/>
                      <a:r>
                        <a:rPr lang="ru-RU" sz="2400" dirty="0" smtClean="0">
                          <a:latin typeface="Times New Roman" pitchFamily="18" charset="0"/>
                          <a:cs typeface="Times New Roman" pitchFamily="18" charset="0"/>
                        </a:rPr>
                        <a:t>800 </a:t>
                      </a:r>
                      <a:endParaRPr lang="ru-RU" sz="240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Давление в шинах, МПа</a:t>
                      </a:r>
                    </a:p>
                  </a:txBody>
                  <a:tcPr/>
                </a:tc>
                <a:tc>
                  <a:txBody>
                    <a:bodyPr/>
                    <a:lstStyle/>
                    <a:p>
                      <a:pPr algn="ctr"/>
                      <a:r>
                        <a:rPr lang="ru-RU" sz="2400" dirty="0" smtClean="0">
                          <a:latin typeface="Times New Roman" pitchFamily="18" charset="0"/>
                          <a:cs typeface="Times New Roman" pitchFamily="18" charset="0"/>
                        </a:rPr>
                        <a:t>0,3</a:t>
                      </a:r>
                      <a:endParaRPr lang="ru-RU" sz="2400" dirty="0">
                        <a:latin typeface="Times New Roman" pitchFamily="18" charset="0"/>
                        <a:cs typeface="Times New Roman" pitchFamily="18" charset="0"/>
                      </a:endParaRPr>
                    </a:p>
                  </a:txBody>
                  <a:tcPr/>
                </a:tc>
              </a:tr>
            </a:tbl>
          </a:graphicData>
        </a:graphic>
      </p:graphicFrame>
      <p:sp>
        <p:nvSpPr>
          <p:cNvPr id="5" name="Прямоугольник 4"/>
          <p:cNvSpPr/>
          <p:nvPr/>
        </p:nvSpPr>
        <p:spPr>
          <a:xfrm>
            <a:off x="0" y="2214554"/>
            <a:ext cx="9144000" cy="4078039"/>
          </a:xfrm>
          <a:prstGeom prst="rect">
            <a:avLst/>
          </a:prstGeom>
        </p:spPr>
        <p:txBody>
          <a:bodyPr wrap="square">
            <a:spAutoFit/>
          </a:bodyPr>
          <a:lstStyle/>
          <a:p>
            <a:pPr lvl="0" algn="ctr" fontAlgn="base">
              <a:spcBef>
                <a:spcPct val="0"/>
              </a:spcBef>
              <a:spcAft>
                <a:spcPct val="0"/>
              </a:spcAft>
            </a:pPr>
            <a:r>
              <a:rPr lang="ru-RU" sz="2400" b="1" dirty="0" smtClean="0">
                <a:solidFill>
                  <a:srgbClr val="FF0000"/>
                </a:solidFill>
                <a:latin typeface="Times New Roman" pitchFamily="18" charset="0"/>
                <a:ea typeface="Times New Roman" pitchFamily="18" charset="0"/>
                <a:cs typeface="Times New Roman" pitchFamily="18" charset="0"/>
              </a:rPr>
              <a:t>3. </a:t>
            </a:r>
            <a:r>
              <a:rPr lang="ru-RU" sz="2400" b="1" dirty="0" smtClean="0">
                <a:solidFill>
                  <a:srgbClr val="FF0000"/>
                </a:solidFill>
                <a:latin typeface="Times New Roman" pitchFamily="18" charset="0"/>
                <a:ea typeface="Tahoma,Bold" charset="-128"/>
                <a:cs typeface="Times New Roman" pitchFamily="18" charset="0"/>
              </a:rPr>
              <a:t>Состав изделия.</a:t>
            </a:r>
            <a:endParaRPr lang="ru-RU" sz="2400" dirty="0" smtClean="0">
              <a:solidFill>
                <a:srgbClr val="FF0000"/>
              </a:solidFill>
              <a:latin typeface="Times New Roman" pitchFamily="18" charset="0"/>
              <a:cs typeface="Times New Roman" pitchFamily="18" charset="0"/>
            </a:endParaRPr>
          </a:p>
          <a:p>
            <a:pPr lvl="0" eaLnBrk="0" fontAlgn="base" hangingPunct="0">
              <a:spcBef>
                <a:spcPct val="0"/>
              </a:spcBef>
              <a:spcAft>
                <a:spcPct val="0"/>
              </a:spcAft>
            </a:pPr>
            <a:r>
              <a:rPr lang="ru-RU" sz="2350" dirty="0" smtClean="0">
                <a:latin typeface="Times New Roman" pitchFamily="18" charset="0"/>
                <a:ea typeface="Times New Roman" pitchFamily="18" charset="0"/>
                <a:cs typeface="Times New Roman" pitchFamily="18" charset="0"/>
              </a:rPr>
              <a:t>      Косилка является полуприцепной машиной без рабочего места оператора, управляется и обслуживается механизатором.</a:t>
            </a:r>
            <a:endParaRPr lang="ru-RU" sz="2350" dirty="0" smtClean="0">
              <a:latin typeface="Times New Roman" pitchFamily="18" charset="0"/>
              <a:cs typeface="Times New Roman" pitchFamily="18" charset="0"/>
            </a:endParaRPr>
          </a:p>
          <a:p>
            <a:pPr lvl="0" eaLnBrk="0" fontAlgn="base" hangingPunct="0">
              <a:spcBef>
                <a:spcPct val="0"/>
              </a:spcBef>
              <a:spcAft>
                <a:spcPct val="0"/>
              </a:spcAft>
            </a:pPr>
            <a:r>
              <a:rPr lang="ru-RU" sz="2350" dirty="0" smtClean="0">
                <a:latin typeface="Times New Roman" pitchFamily="18" charset="0"/>
                <a:ea typeface="Times New Roman" pitchFamily="18" charset="0"/>
                <a:cs typeface="Times New Roman" pitchFamily="18" charset="0"/>
              </a:rPr>
              <a:t>    Рабочими органами косилки - </a:t>
            </a:r>
            <a:r>
              <a:rPr lang="ru-RU" sz="2350" dirty="0" err="1" smtClean="0">
                <a:latin typeface="Times New Roman" pitchFamily="18" charset="0"/>
                <a:ea typeface="Times New Roman" pitchFamily="18" charset="0"/>
                <a:cs typeface="Times New Roman" pitchFamily="18" charset="0"/>
              </a:rPr>
              <a:t>плющилки</a:t>
            </a:r>
            <a:r>
              <a:rPr lang="ru-RU" sz="2350" dirty="0" smtClean="0">
                <a:latin typeface="Times New Roman" pitchFamily="18" charset="0"/>
                <a:ea typeface="Times New Roman" pitchFamily="18" charset="0"/>
                <a:cs typeface="Times New Roman" pitchFamily="18" charset="0"/>
              </a:rPr>
              <a:t> являются режущий брус 18 (рис. 1), предназначенный для среза травы, и </a:t>
            </a:r>
            <a:r>
              <a:rPr lang="ru-RU" sz="2350" dirty="0" err="1" smtClean="0">
                <a:latin typeface="Times New Roman" pitchFamily="18" charset="0"/>
                <a:ea typeface="Times New Roman" pitchFamily="18" charset="0"/>
                <a:cs typeface="Times New Roman" pitchFamily="18" charset="0"/>
              </a:rPr>
              <a:t>плющилка</a:t>
            </a:r>
            <a:r>
              <a:rPr lang="ru-RU" sz="2350" dirty="0" smtClean="0">
                <a:latin typeface="Times New Roman" pitchFamily="18" charset="0"/>
                <a:ea typeface="Times New Roman" pitchFamily="18" charset="0"/>
                <a:cs typeface="Times New Roman" pitchFamily="18" charset="0"/>
              </a:rPr>
              <a:t> 16, которая служит для плющения травяной массы с последующей укладкой её в валок. Режущий брус имеет 8 вращающихся роторов, на которых шарнирно закреплено по 2 режущих ножа.</a:t>
            </a:r>
          </a:p>
          <a:p>
            <a:pPr lvl="0" eaLnBrk="0" fontAlgn="base" hangingPunct="0">
              <a:spcBef>
                <a:spcPct val="0"/>
              </a:spcBef>
              <a:spcAft>
                <a:spcPct val="0"/>
              </a:spcAft>
            </a:pPr>
            <a:r>
              <a:rPr lang="ru-RU" sz="2350" dirty="0" smtClean="0">
                <a:latin typeface="Times New Roman" pitchFamily="18" charset="0"/>
                <a:ea typeface="Times New Roman" pitchFamily="18" charset="0"/>
                <a:cs typeface="Times New Roman" pitchFamily="18" charset="0"/>
              </a:rPr>
              <a:t>   Несущим элементом рабочих органов является рама 9, к которой крепятся брус, включающий в себя балку 15, режущий брус 18, </a:t>
            </a:r>
            <a:r>
              <a:rPr lang="ru-RU" sz="2350" dirty="0" err="1" smtClean="0">
                <a:latin typeface="Times New Roman" pitchFamily="18" charset="0"/>
                <a:ea typeface="Times New Roman" pitchFamily="18" charset="0"/>
                <a:cs typeface="Times New Roman" pitchFamily="18" charset="0"/>
              </a:rPr>
              <a:t>плющилку</a:t>
            </a:r>
            <a:r>
              <a:rPr lang="ru-RU" sz="2350" dirty="0" smtClean="0">
                <a:latin typeface="Times New Roman" pitchFamily="18" charset="0"/>
                <a:ea typeface="Times New Roman" pitchFamily="18" charset="0"/>
                <a:cs typeface="Times New Roman" pitchFamily="18" charset="0"/>
              </a:rPr>
              <a:t> 16 и щиты. Опирается косилка на два ходовых колеса 12. </a:t>
            </a:r>
            <a:endParaRPr lang="ru-RU" sz="2350"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a:srcRect l="10585" r="3918"/>
          <a:stretch>
            <a:fillRect/>
          </a:stretch>
        </p:blipFill>
        <p:spPr bwMode="auto">
          <a:xfrm rot="5400000">
            <a:off x="2045485" y="-1454937"/>
            <a:ext cx="5053030" cy="91440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657207"/>
          </a:xfrm>
          <a:prstGeom prst="rect">
            <a:avLst/>
          </a:prstGeom>
        </p:spPr>
        <p:txBody>
          <a:bodyPr wrap="square">
            <a:spAutoFit/>
          </a:bodyPr>
          <a:lstStyle/>
          <a:p>
            <a:r>
              <a:rPr lang="ru-RU" sz="2360" dirty="0" smtClean="0">
                <a:latin typeface="Times New Roman" pitchFamily="18" charset="0"/>
                <a:cs typeface="Times New Roman" pitchFamily="18" charset="0"/>
              </a:rPr>
              <a:t>   </a:t>
            </a:r>
            <a:r>
              <a:rPr lang="ru-RU" sz="2390" dirty="0" smtClean="0">
                <a:latin typeface="Times New Roman" pitchFamily="18" charset="0"/>
                <a:cs typeface="Times New Roman" pitchFamily="18" charset="0"/>
              </a:rPr>
              <a:t>Брус крепится к раме с помощью системы тяг и двух механизмов уравновешивания 8 и 10, которые обеспечивают копирование рельефа почвы рабочими органами при работе косилки. К балке бруса крепятся </a:t>
            </a:r>
            <a:r>
              <a:rPr lang="ru-RU" sz="2390" dirty="0" err="1" smtClean="0">
                <a:latin typeface="Times New Roman" pitchFamily="18" charset="0"/>
                <a:cs typeface="Times New Roman" pitchFamily="18" charset="0"/>
              </a:rPr>
              <a:t>плющилка</a:t>
            </a:r>
            <a:r>
              <a:rPr lang="ru-RU" sz="2390" dirty="0" smtClean="0">
                <a:latin typeface="Times New Roman" pitchFamily="18" charset="0"/>
                <a:cs typeface="Times New Roman" pitchFamily="18" charset="0"/>
              </a:rPr>
              <a:t> 16, задний щит 13 и щит 19. К щиту крепится тент 20. </a:t>
            </a:r>
          </a:p>
          <a:p>
            <a:r>
              <a:rPr lang="ru-RU" sz="2390" dirty="0" smtClean="0">
                <a:latin typeface="Times New Roman" pitchFamily="18" charset="0"/>
                <a:cs typeface="Times New Roman" pitchFamily="18" charset="0"/>
              </a:rPr>
              <a:t>  </a:t>
            </a:r>
            <a:r>
              <a:rPr lang="ru-RU" sz="2390" dirty="0" err="1" smtClean="0">
                <a:latin typeface="Times New Roman" pitchFamily="18" charset="0"/>
                <a:cs typeface="Times New Roman" pitchFamily="18" charset="0"/>
              </a:rPr>
              <a:t>Агрегатируется</a:t>
            </a:r>
            <a:r>
              <a:rPr lang="ru-RU" sz="2390" dirty="0" smtClean="0">
                <a:latin typeface="Times New Roman" pitchFamily="18" charset="0"/>
                <a:cs typeface="Times New Roman" pitchFamily="18" charset="0"/>
              </a:rPr>
              <a:t>  косилка  с  трактором  посредством  навески  5  и  </a:t>
            </a:r>
            <a:r>
              <a:rPr lang="ru-RU" sz="2390" dirty="0" err="1" smtClean="0">
                <a:latin typeface="Times New Roman" pitchFamily="18" charset="0"/>
                <a:cs typeface="Times New Roman" pitchFamily="18" charset="0"/>
              </a:rPr>
              <a:t>сницы</a:t>
            </a:r>
            <a:r>
              <a:rPr lang="ru-RU" sz="2390" dirty="0" smtClean="0">
                <a:latin typeface="Times New Roman" pitchFamily="18" charset="0"/>
                <a:cs typeface="Times New Roman" pitchFamily="18" charset="0"/>
              </a:rPr>
              <a:t>  2,  которая  имеет  возможность поворачиваться  в горизонтальной  плоскости  за  счет  системы  шарниров,  для  перевода  косилки  из транспортного положения в рабочее, и обратно. </a:t>
            </a:r>
          </a:p>
          <a:p>
            <a:r>
              <a:rPr lang="ru-RU" sz="2390" dirty="0" smtClean="0">
                <a:latin typeface="Times New Roman" pitchFamily="18" charset="0"/>
                <a:cs typeface="Times New Roman" pitchFamily="18" charset="0"/>
              </a:rPr>
              <a:t>  Передача  мощности  от  вала  отбора  мощности(ВОМ)  трактора  осуществляется  через  карданные  валы  1 и  6,  поворотный  редуктор  4,  редуктор  привода  режущего  бруса  21, клиноременную  передачу  17  привода </a:t>
            </a:r>
            <a:r>
              <a:rPr lang="ru-RU" sz="2390" dirty="0" err="1" smtClean="0">
                <a:latin typeface="Times New Roman" pitchFamily="18" charset="0"/>
                <a:cs typeface="Times New Roman" pitchFamily="18" charset="0"/>
              </a:rPr>
              <a:t>плющилки</a:t>
            </a:r>
            <a:r>
              <a:rPr lang="ru-RU" sz="2390" dirty="0" smtClean="0">
                <a:latin typeface="Times New Roman" pitchFamily="18" charset="0"/>
                <a:cs typeface="Times New Roman" pitchFamily="18" charset="0"/>
              </a:rPr>
              <a:t>. Для защиты клиноремённой передачи на машине установлены защитные кожухи. </a:t>
            </a:r>
          </a:p>
          <a:p>
            <a:r>
              <a:rPr lang="ru-RU" sz="2390" dirty="0" smtClean="0">
                <a:latin typeface="Times New Roman" pitchFamily="18" charset="0"/>
                <a:cs typeface="Times New Roman" pitchFamily="18" charset="0"/>
              </a:rPr>
              <a:t>  </a:t>
            </a:r>
            <a:r>
              <a:rPr lang="ru-RU" sz="2390" dirty="0" err="1" smtClean="0">
                <a:latin typeface="Times New Roman" pitchFamily="18" charset="0"/>
                <a:cs typeface="Times New Roman" pitchFamily="18" charset="0"/>
              </a:rPr>
              <a:t>Гидросистема</a:t>
            </a:r>
            <a:r>
              <a:rPr lang="ru-RU" sz="2390" dirty="0" smtClean="0">
                <a:latin typeface="Times New Roman" pitchFamily="18" charset="0"/>
                <a:cs typeface="Times New Roman" pitchFamily="18" charset="0"/>
              </a:rPr>
              <a:t>  включает  в  себя  систему  </a:t>
            </a:r>
            <a:r>
              <a:rPr lang="ru-RU" sz="2390" dirty="0" err="1" smtClean="0">
                <a:latin typeface="Times New Roman" pitchFamily="18" charset="0"/>
                <a:cs typeface="Times New Roman" pitchFamily="18" charset="0"/>
              </a:rPr>
              <a:t>гидропроводов</a:t>
            </a:r>
            <a:r>
              <a:rPr lang="ru-RU" sz="2390" dirty="0" smtClean="0">
                <a:latin typeface="Times New Roman" pitchFamily="18" charset="0"/>
                <a:cs typeface="Times New Roman" pitchFamily="18" charset="0"/>
              </a:rPr>
              <a:t>,  рукавов  высокого  давления,  два  </a:t>
            </a:r>
            <a:r>
              <a:rPr lang="ru-RU" sz="2390" dirty="0" err="1" smtClean="0">
                <a:latin typeface="Times New Roman" pitchFamily="18" charset="0"/>
                <a:cs typeface="Times New Roman" pitchFamily="18" charset="0"/>
              </a:rPr>
              <a:t>гидрокрана</a:t>
            </a:r>
            <a:r>
              <a:rPr lang="ru-RU" sz="2390" dirty="0" smtClean="0">
                <a:latin typeface="Times New Roman" pitchFamily="18" charset="0"/>
                <a:cs typeface="Times New Roman" pitchFamily="18" charset="0"/>
              </a:rPr>
              <a:t>  и три гидроцилиндра – один поворота </a:t>
            </a:r>
            <a:r>
              <a:rPr lang="ru-RU" sz="2390" dirty="0" err="1" smtClean="0">
                <a:latin typeface="Times New Roman" pitchFamily="18" charset="0"/>
                <a:cs typeface="Times New Roman" pitchFamily="18" charset="0"/>
              </a:rPr>
              <a:t>сницы</a:t>
            </a:r>
            <a:r>
              <a:rPr lang="ru-RU" sz="2390" dirty="0" smtClean="0">
                <a:latin typeface="Times New Roman" pitchFamily="18" charset="0"/>
                <a:cs typeface="Times New Roman" pitchFamily="18" charset="0"/>
              </a:rPr>
              <a:t> 7, и два подъема и опускания косилки 11. </a:t>
            </a:r>
            <a:endParaRPr lang="ru-RU" sz="239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740307"/>
          </a:xfrm>
          <a:prstGeom prst="rect">
            <a:avLst/>
          </a:prstGeom>
        </p:spPr>
        <p:txBody>
          <a:bodyPr wrap="square">
            <a:spAutoFit/>
          </a:bodyPr>
          <a:lstStyle/>
          <a:p>
            <a:pPr algn="ctr"/>
            <a:r>
              <a:rPr lang="ru-RU" sz="2400" b="1" dirty="0" smtClean="0">
                <a:solidFill>
                  <a:srgbClr val="FF0000"/>
                </a:solidFill>
                <a:latin typeface="Times New Roman" pitchFamily="18" charset="0"/>
                <a:cs typeface="Times New Roman" pitchFamily="18" charset="0"/>
              </a:rPr>
              <a:t>4. Устройство и работа косилки и её основных частей.</a:t>
            </a:r>
          </a:p>
          <a:p>
            <a:r>
              <a:rPr lang="ru-RU" sz="2400" dirty="0" smtClean="0">
                <a:latin typeface="Times New Roman" pitchFamily="18" charset="0"/>
                <a:cs typeface="Times New Roman" pitchFamily="18" charset="0"/>
              </a:rPr>
              <a:t>  Для  работы  косилки используется  тяговое  усилие трактора.  Привод  рабочих органов осуществляется  от вала  отбора  мощности  трактора  через  карданный  вал  6(рис.  1).  При  этом  привод  режущего  бруса осуществляется  карданным  шарниром  от  редуктора  21  через  карданный  вал  1,  а  привод  </a:t>
            </a:r>
            <a:r>
              <a:rPr lang="ru-RU" sz="2400" dirty="0" err="1" smtClean="0">
                <a:latin typeface="Times New Roman" pitchFamily="18" charset="0"/>
                <a:cs typeface="Times New Roman" pitchFamily="18" charset="0"/>
              </a:rPr>
              <a:t>плющилки</a:t>
            </a:r>
            <a:r>
              <a:rPr lang="ru-RU" sz="2400" dirty="0" smtClean="0">
                <a:latin typeface="Times New Roman" pitchFamily="18" charset="0"/>
                <a:cs typeface="Times New Roman" pitchFamily="18" charset="0"/>
              </a:rPr>
              <a:t>  через</a:t>
            </a:r>
          </a:p>
          <a:p>
            <a:r>
              <a:rPr lang="ru-RU" sz="2400" dirty="0" smtClean="0">
                <a:latin typeface="Times New Roman" pitchFamily="18" charset="0"/>
                <a:cs typeface="Times New Roman" pitchFamily="18" charset="0"/>
              </a:rPr>
              <a:t>клиноременную  передачу  17.  В  рабочем  положении  косилки  навеска  трактора  должна  быть  опущена  в нижнее положение, при этом </a:t>
            </a:r>
            <a:r>
              <a:rPr lang="ru-RU" sz="2400" dirty="0" err="1" smtClean="0">
                <a:latin typeface="Times New Roman" pitchFamily="18" charset="0"/>
                <a:cs typeface="Times New Roman" pitchFamily="18" charset="0"/>
              </a:rPr>
              <a:t>сница</a:t>
            </a:r>
            <a:r>
              <a:rPr lang="ru-RU" sz="2400" dirty="0" smtClean="0">
                <a:latin typeface="Times New Roman" pitchFamily="18" charset="0"/>
                <a:cs typeface="Times New Roman" pitchFamily="18" charset="0"/>
              </a:rPr>
              <a:t> косилки должна быть параллельна поверхности земли. </a:t>
            </a:r>
          </a:p>
          <a:p>
            <a:r>
              <a:rPr lang="ru-RU" sz="2400" dirty="0" smtClean="0">
                <a:latin typeface="Times New Roman" pitchFamily="18" charset="0"/>
                <a:cs typeface="Times New Roman" pitchFamily="18" charset="0"/>
              </a:rPr>
              <a:t>  Для  защиты  косилки  от  перегрузок  в  момент  ее  запуска  и  в  процессе  работы(например,  забивание </a:t>
            </a:r>
            <a:r>
              <a:rPr lang="ru-RU" sz="2400" dirty="0" err="1" smtClean="0">
                <a:latin typeface="Times New Roman" pitchFamily="18" charset="0"/>
                <a:cs typeface="Times New Roman" pitchFamily="18" charset="0"/>
              </a:rPr>
              <a:t>плющилки</a:t>
            </a:r>
            <a:r>
              <a:rPr lang="ru-RU" sz="2400" dirty="0" smtClean="0">
                <a:latin typeface="Times New Roman" pitchFamily="18" charset="0"/>
                <a:cs typeface="Times New Roman" pitchFamily="18" charset="0"/>
              </a:rPr>
              <a:t>  массой)  в  конструкции  предусмотрена  предохранительная  муфта,  совмещенная  с  карданным валом привода редуктора бруса и </a:t>
            </a:r>
            <a:r>
              <a:rPr lang="ru-RU" sz="2400" dirty="0" err="1" smtClean="0">
                <a:latin typeface="Times New Roman" pitchFamily="18" charset="0"/>
                <a:cs typeface="Times New Roman" pitchFamily="18" charset="0"/>
              </a:rPr>
              <a:t>плющилки</a:t>
            </a:r>
            <a:r>
              <a:rPr lang="ru-RU" sz="2400" dirty="0" smtClean="0">
                <a:latin typeface="Times New Roman" pitchFamily="18" charset="0"/>
                <a:cs typeface="Times New Roman" pitchFamily="18" charset="0"/>
              </a:rPr>
              <a:t>, с моментом срабатывания 560Н м. </a:t>
            </a:r>
          </a:p>
          <a:p>
            <a:r>
              <a:rPr lang="ru-RU" sz="2400" dirty="0" smtClean="0">
                <a:latin typeface="Times New Roman" pitchFamily="18" charset="0"/>
                <a:cs typeface="Times New Roman" pitchFamily="18" charset="0"/>
              </a:rPr>
              <a:t>  Срезание  стеблей  растений  осуществляется  с  помощью  пластинчатых  ножей,  шарнирно  установленных на  роторах  режущего  бруса  1,  вращающихся  с  частотой  вращения  n=3000об/мин  навстречу  друг  другу.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9144000" cy="4524315"/>
          </a:xfrm>
          <a:prstGeom prst="rect">
            <a:avLst/>
          </a:prstGeom>
        </p:spPr>
        <p:txBody>
          <a:bodyPr wrap="square">
            <a:spAutoFit/>
          </a:bodyPr>
          <a:lstStyle/>
          <a:p>
            <a:r>
              <a:rPr lang="ru-RU"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Ножи срезают траву по принципу </a:t>
            </a:r>
            <a:r>
              <a:rPr lang="ru-RU" sz="2400" dirty="0" err="1" smtClean="0">
                <a:latin typeface="Times New Roman" pitchFamily="18" charset="0"/>
                <a:cs typeface="Times New Roman" pitchFamily="18" charset="0"/>
              </a:rPr>
              <a:t>безопорного</a:t>
            </a:r>
            <a:r>
              <a:rPr lang="ru-RU" sz="2400" dirty="0" smtClean="0">
                <a:latin typeface="Times New Roman" pitchFamily="18" charset="0"/>
                <a:cs typeface="Times New Roman" pitchFamily="18" charset="0"/>
              </a:rPr>
              <a:t> среза, подхватывают её и выносят из зоны среза, перемещая над  режущим  брусом.  Траектории  движения  ножей  соседних  роторов  взаимно  перекрываются,  благодаря чему обеспечивается качественный прокос. </a:t>
            </a:r>
          </a:p>
          <a:p>
            <a:r>
              <a:rPr lang="ru-RU" sz="2400" dirty="0" smtClean="0">
                <a:latin typeface="Times New Roman" pitchFamily="18" charset="0"/>
                <a:cs typeface="Times New Roman" pitchFamily="18" charset="0"/>
              </a:rPr>
              <a:t>Скошенная  трава  ножами  отбрасывается  на  вальцы  </a:t>
            </a:r>
            <a:r>
              <a:rPr lang="ru-RU" sz="2400" dirty="0" err="1" smtClean="0">
                <a:latin typeface="Times New Roman" pitchFamily="18" charset="0"/>
                <a:cs typeface="Times New Roman" pitchFamily="18" charset="0"/>
              </a:rPr>
              <a:t>плющилки</a:t>
            </a:r>
            <a:r>
              <a:rPr lang="ru-RU" sz="2400" dirty="0" smtClean="0">
                <a:latin typeface="Times New Roman" pitchFamily="18" charset="0"/>
                <a:cs typeface="Times New Roman" pitchFamily="18" charset="0"/>
              </a:rPr>
              <a:t>  2,  где  она  плющится,  после  чего  с помощью  крыльев  </a:t>
            </a:r>
            <a:r>
              <a:rPr lang="ru-RU" sz="2400" dirty="0" err="1" smtClean="0">
                <a:latin typeface="Times New Roman" pitchFamily="18" charset="0"/>
                <a:cs typeface="Times New Roman" pitchFamily="18" charset="0"/>
              </a:rPr>
              <a:t>валкообразователя</a:t>
            </a:r>
            <a:r>
              <a:rPr lang="ru-RU" sz="2400" dirty="0" smtClean="0">
                <a:latin typeface="Times New Roman" pitchFamily="18" charset="0"/>
                <a:cs typeface="Times New Roman" pitchFamily="18" charset="0"/>
              </a:rPr>
              <a:t>  3  формируется  в  валок,  освобождая  место  для  прохождения  колёс трактора при последующем проходе. Ширину валка регулируем, перемещая крылья по пазам верхнего щита </a:t>
            </a:r>
            <a:r>
              <a:rPr lang="ru-RU" sz="2400" dirty="0" err="1" smtClean="0">
                <a:latin typeface="Times New Roman" pitchFamily="18" charset="0"/>
                <a:cs typeface="Times New Roman" pitchFamily="18" charset="0"/>
              </a:rPr>
              <a:t>валкообразователя</a:t>
            </a:r>
            <a:r>
              <a:rPr lang="ru-RU" sz="2400" dirty="0" smtClean="0">
                <a:latin typeface="Times New Roman" pitchFamily="18" charset="0"/>
                <a:cs typeface="Times New Roman" pitchFamily="18" charset="0"/>
              </a:rPr>
              <a:t>.</a:t>
            </a:r>
          </a:p>
          <a:p>
            <a:r>
              <a:rPr lang="ru-RU" sz="2400" dirty="0" smtClean="0">
                <a:latin typeface="Times New Roman" pitchFamily="18" charset="0"/>
                <a:cs typeface="Times New Roman" pitchFamily="18" charset="0"/>
              </a:rPr>
              <a:t>Рабочий процесс косилки показан на рис. 2.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rcRect/>
          <a:stretch>
            <a:fillRect/>
          </a:stretch>
        </p:blipFill>
        <p:spPr bwMode="auto">
          <a:xfrm>
            <a:off x="0" y="0"/>
            <a:ext cx="4429124" cy="3071810"/>
          </a:xfrm>
          <a:prstGeom prst="rect">
            <a:avLst/>
          </a:prstGeom>
          <a:noFill/>
          <a:ln w="9525">
            <a:noFill/>
            <a:miter lim="800000"/>
            <a:headEnd/>
            <a:tailEnd/>
          </a:ln>
        </p:spPr>
      </p:pic>
      <p:pic>
        <p:nvPicPr>
          <p:cNvPr id="3" name="Рисунок 2"/>
          <p:cNvPicPr/>
          <p:nvPr/>
        </p:nvPicPr>
        <p:blipFill>
          <a:blip r:embed="rId3"/>
          <a:srcRect/>
          <a:stretch>
            <a:fillRect/>
          </a:stretch>
        </p:blipFill>
        <p:spPr bwMode="auto">
          <a:xfrm>
            <a:off x="4643438" y="0"/>
            <a:ext cx="4500562" cy="2971800"/>
          </a:xfrm>
          <a:prstGeom prst="rect">
            <a:avLst/>
          </a:prstGeom>
          <a:noFill/>
          <a:ln w="9525">
            <a:noFill/>
            <a:miter lim="800000"/>
            <a:headEnd/>
            <a:tailEnd/>
          </a:ln>
        </p:spPr>
      </p:pic>
      <p:sp>
        <p:nvSpPr>
          <p:cNvPr id="6145" name="Rectangle 1"/>
          <p:cNvSpPr>
            <a:spLocks noChangeArrowheads="1"/>
          </p:cNvSpPr>
          <p:nvPr/>
        </p:nvSpPr>
        <p:spPr bwMode="auto">
          <a:xfrm>
            <a:off x="1428728" y="3286124"/>
            <a:ext cx="6827638"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ahoma,Bold"/>
                <a:cs typeface="Times New Roman" pitchFamily="18" charset="0"/>
              </a:rPr>
              <a:t>Рисунок 2 Рабочий процесс косилки ротационной прицепной КРП-302:</a:t>
            </a:r>
            <a:endParaRPr kumimoji="0" lang="ru-RU" sz="1600" b="0" i="0" u="none" strike="noStrike" cap="none" normalizeH="0" baseline="0" dirty="0" smtClean="0">
              <a:ln>
                <a:noFill/>
              </a:ln>
              <a:solidFill>
                <a:schemeClr val="tx1"/>
              </a:solidFill>
              <a:effectLst/>
              <a:latin typeface="Times New Roman" pitchFamily="18" charset="0"/>
              <a:ea typeface="Tahoma,Bold"/>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ahoma,Bold"/>
                <a:cs typeface="Times New Roman" pitchFamily="18" charset="0"/>
              </a:rPr>
              <a:t>1. Брус режущий 2. </a:t>
            </a:r>
            <a:r>
              <a:rPr kumimoji="0" lang="ru-RU" sz="1600" b="0" i="0" u="none" strike="noStrike" cap="none" normalizeH="0" baseline="0" dirty="0" err="1" smtClean="0">
                <a:ln>
                  <a:noFill/>
                </a:ln>
                <a:solidFill>
                  <a:schemeClr val="tx1"/>
                </a:solidFill>
                <a:effectLst/>
                <a:latin typeface="Times New Roman" pitchFamily="18" charset="0"/>
                <a:ea typeface="Tahoma,Bold"/>
                <a:cs typeface="Times New Roman" pitchFamily="18" charset="0"/>
              </a:rPr>
              <a:t>Плющилка</a:t>
            </a:r>
            <a:r>
              <a:rPr kumimoji="0" lang="ru-RU" sz="1600" b="0" i="0" u="none" strike="noStrike" cap="none" normalizeH="0" baseline="0" dirty="0" smtClean="0">
                <a:ln>
                  <a:noFill/>
                </a:ln>
                <a:solidFill>
                  <a:schemeClr val="tx1"/>
                </a:solidFill>
                <a:effectLst/>
                <a:latin typeface="Times New Roman" pitchFamily="18" charset="0"/>
                <a:ea typeface="Tahoma,Bold"/>
                <a:cs typeface="Times New Roman" pitchFamily="18" charset="0"/>
              </a:rPr>
              <a:t> 3. Крылья </a:t>
            </a:r>
            <a:r>
              <a:rPr kumimoji="0" lang="ru-RU" sz="1600" b="0" i="0" u="none" strike="noStrike" cap="none" normalizeH="0" baseline="0" dirty="0" err="1" smtClean="0">
                <a:ln>
                  <a:noFill/>
                </a:ln>
                <a:solidFill>
                  <a:schemeClr val="tx1"/>
                </a:solidFill>
                <a:effectLst/>
                <a:latin typeface="Times New Roman" pitchFamily="18" charset="0"/>
                <a:ea typeface="Tahoma,Bold"/>
                <a:cs typeface="Times New Roman" pitchFamily="18" charset="0"/>
              </a:rPr>
              <a:t>валкообразователя</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5" name="Picture 3"/>
          <p:cNvPicPr>
            <a:picLocks noChangeAspect="1" noChangeArrowheads="1"/>
          </p:cNvPicPr>
          <p:nvPr/>
        </p:nvPicPr>
        <p:blipFill>
          <a:blip r:embed="rId4"/>
          <a:srcRect t="35279"/>
          <a:stretch>
            <a:fillRect/>
          </a:stretch>
        </p:blipFill>
        <p:spPr bwMode="auto">
          <a:xfrm>
            <a:off x="2214546" y="3929066"/>
            <a:ext cx="4214802" cy="29289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2191</Words>
  <PresentationFormat>Экран (4:3)</PresentationFormat>
  <Paragraphs>163</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Ray</cp:lastModifiedBy>
  <cp:revision>29</cp:revision>
  <dcterms:modified xsi:type="dcterms:W3CDTF">2022-09-30T05:35:05Z</dcterms:modified>
</cp:coreProperties>
</file>