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972" r:id="rId3"/>
  </p:sldMasterIdLst>
  <p:notesMasterIdLst>
    <p:notesMasterId r:id="rId17"/>
  </p:notesMasterIdLst>
  <p:sldIdLst>
    <p:sldId id="347" r:id="rId4"/>
    <p:sldId id="263" r:id="rId5"/>
    <p:sldId id="348" r:id="rId6"/>
    <p:sldId id="349" r:id="rId7"/>
    <p:sldId id="350" r:id="rId8"/>
    <p:sldId id="351" r:id="rId9"/>
    <p:sldId id="355" r:id="rId10"/>
    <p:sldId id="356" r:id="rId11"/>
    <p:sldId id="353" r:id="rId12"/>
    <p:sldId id="352" r:id="rId13"/>
    <p:sldId id="354" r:id="rId14"/>
    <p:sldId id="358" r:id="rId15"/>
    <p:sldId id="35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era" initials="V" lastIdx="1" clrIdx="0">
    <p:extLst>
      <p:ext uri="{19B8F6BF-5375-455C-9EA6-DF929625EA0E}">
        <p15:presenceInfo xmlns:p15="http://schemas.microsoft.com/office/powerpoint/2012/main" userId="Ver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  <a:srgbClr val="0091EA"/>
    <a:srgbClr val="FF0000"/>
    <a:srgbClr val="00B415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49" autoAdjust="0"/>
    <p:restoredTop sz="94660"/>
  </p:normalViewPr>
  <p:slideViewPr>
    <p:cSldViewPr>
      <p:cViewPr varScale="1">
        <p:scale>
          <a:sx n="73" d="100"/>
          <a:sy n="73" d="100"/>
        </p:scale>
        <p:origin x="139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BE64B3-BC60-4656-9EC5-3BFD10CC5D44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A927FD2A-7E7C-456A-9534-AE450D724DAC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НАВЫКИ</a:t>
          </a:r>
        </a:p>
      </dgm:t>
    </dgm:pt>
    <dgm:pt modelId="{46AFD04F-A029-4119-BABE-FC114B7871A2}" type="parTrans" cxnId="{CF0A029A-8E38-42F3-AE06-F8B0FB4128CA}">
      <dgm:prSet/>
      <dgm:spPr/>
      <dgm:t>
        <a:bodyPr/>
        <a:lstStyle/>
        <a:p>
          <a:endParaRPr lang="ru-RU"/>
        </a:p>
      </dgm:t>
    </dgm:pt>
    <dgm:pt modelId="{A7195B5A-C24A-4DCB-8FAF-FA6A34FA7216}" type="sibTrans" cxnId="{CF0A029A-8E38-42F3-AE06-F8B0FB4128CA}">
      <dgm:prSet/>
      <dgm:spPr/>
      <dgm:t>
        <a:bodyPr/>
        <a:lstStyle/>
        <a:p>
          <a:endParaRPr lang="ru-RU"/>
        </a:p>
      </dgm:t>
    </dgm:pt>
    <dgm:pt modelId="{3AAE754D-067A-4E9B-A834-D7AD300E83CF}">
      <dgm:prSet phldrT="[Текст]" custT="1"/>
      <dgm:spPr/>
      <dgm:t>
        <a:bodyPr/>
        <a:lstStyle/>
        <a:p>
          <a:r>
            <a:rPr lang="en-US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Skill</a:t>
          </a:r>
          <a:r>
            <a:rPr lang="ru-RU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AA72F16A-E901-49B1-91B3-F3DD1A4CEF21}" type="parTrans" cxnId="{3D3AF272-3C63-4AFC-BFC8-C4E4D269A252}">
      <dgm:prSet/>
      <dgm:spPr/>
      <dgm:t>
        <a:bodyPr/>
        <a:lstStyle/>
        <a:p>
          <a:endParaRPr lang="ru-RU"/>
        </a:p>
      </dgm:t>
    </dgm:pt>
    <dgm:pt modelId="{7E75BE73-813D-41C4-811D-B0B1DB8C9985}" type="sibTrans" cxnId="{3D3AF272-3C63-4AFC-BFC8-C4E4D269A252}">
      <dgm:prSet/>
      <dgm:spPr/>
      <dgm:t>
        <a:bodyPr/>
        <a:lstStyle/>
        <a:p>
          <a:endParaRPr lang="ru-RU"/>
        </a:p>
      </dgm:t>
    </dgm:pt>
    <dgm:pt modelId="{251E15CF-9076-46B9-99C2-DFF46B2CDDA8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КОМПЕТЕНЦИИ</a:t>
          </a:r>
        </a:p>
      </dgm:t>
    </dgm:pt>
    <dgm:pt modelId="{3ABDF042-EB84-4C21-94E5-53F08D489AE2}" type="parTrans" cxnId="{62409F87-542B-4F46-AC1B-562ECFD0B922}">
      <dgm:prSet/>
      <dgm:spPr/>
      <dgm:t>
        <a:bodyPr/>
        <a:lstStyle/>
        <a:p>
          <a:endParaRPr lang="ru-RU"/>
        </a:p>
      </dgm:t>
    </dgm:pt>
    <dgm:pt modelId="{20593F14-57A5-4F6B-9C3E-05CEEF311029}" type="sibTrans" cxnId="{62409F87-542B-4F46-AC1B-562ECFD0B922}">
      <dgm:prSet/>
      <dgm:spPr/>
      <dgm:t>
        <a:bodyPr/>
        <a:lstStyle/>
        <a:p>
          <a:endParaRPr lang="ru-RU"/>
        </a:p>
      </dgm:t>
    </dgm:pt>
    <dgm:pt modelId="{F2CF9741-9DDD-4661-9BCF-79EE8548E8D7}" type="pres">
      <dgm:prSet presAssocID="{28BE64B3-BC60-4656-9EC5-3BFD10CC5D44}" presName="CompostProcess" presStyleCnt="0">
        <dgm:presLayoutVars>
          <dgm:dir/>
          <dgm:resizeHandles val="exact"/>
        </dgm:presLayoutVars>
      </dgm:prSet>
      <dgm:spPr/>
    </dgm:pt>
    <dgm:pt modelId="{0241257B-B749-434F-AF85-B2703D245941}" type="pres">
      <dgm:prSet presAssocID="{28BE64B3-BC60-4656-9EC5-3BFD10CC5D44}" presName="arrow" presStyleLbl="bgShp" presStyleIdx="0" presStyleCnt="1"/>
      <dgm:spPr/>
    </dgm:pt>
    <dgm:pt modelId="{ADC7B773-3CA1-4EB3-A818-7AF569B8E1C2}" type="pres">
      <dgm:prSet presAssocID="{28BE64B3-BC60-4656-9EC5-3BFD10CC5D44}" presName="linearProcess" presStyleCnt="0"/>
      <dgm:spPr/>
    </dgm:pt>
    <dgm:pt modelId="{BBD8F85A-069C-45FA-ACD9-6BC8C7E5F31F}" type="pres">
      <dgm:prSet presAssocID="{A927FD2A-7E7C-456A-9534-AE450D724DAC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FC0BDD-700E-4FD3-A4C3-466043F641FA}" type="pres">
      <dgm:prSet presAssocID="{A7195B5A-C24A-4DCB-8FAF-FA6A34FA7216}" presName="sibTrans" presStyleCnt="0"/>
      <dgm:spPr/>
    </dgm:pt>
    <dgm:pt modelId="{C3C88327-F023-4C71-9B14-DC357AAC5260}" type="pres">
      <dgm:prSet presAssocID="{3AAE754D-067A-4E9B-A834-D7AD300E83CF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FEFB08-C2F6-4652-986F-18F41653D408}" type="pres">
      <dgm:prSet presAssocID="{7E75BE73-813D-41C4-811D-B0B1DB8C9985}" presName="sibTrans" presStyleCnt="0"/>
      <dgm:spPr/>
    </dgm:pt>
    <dgm:pt modelId="{ED0F436E-7C6B-4F18-9416-C05A727D9F47}" type="pres">
      <dgm:prSet presAssocID="{251E15CF-9076-46B9-99C2-DFF46B2CDDA8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409F87-542B-4F46-AC1B-562ECFD0B922}" srcId="{28BE64B3-BC60-4656-9EC5-3BFD10CC5D44}" destId="{251E15CF-9076-46B9-99C2-DFF46B2CDDA8}" srcOrd="2" destOrd="0" parTransId="{3ABDF042-EB84-4C21-94E5-53F08D489AE2}" sibTransId="{20593F14-57A5-4F6B-9C3E-05CEEF311029}"/>
    <dgm:cxn modelId="{4752FF80-7C19-4747-BEFA-FC9475E09EA8}" type="presOf" srcId="{251E15CF-9076-46B9-99C2-DFF46B2CDDA8}" destId="{ED0F436E-7C6B-4F18-9416-C05A727D9F47}" srcOrd="0" destOrd="0" presId="urn:microsoft.com/office/officeart/2005/8/layout/hProcess9"/>
    <dgm:cxn modelId="{3D3AF272-3C63-4AFC-BFC8-C4E4D269A252}" srcId="{28BE64B3-BC60-4656-9EC5-3BFD10CC5D44}" destId="{3AAE754D-067A-4E9B-A834-D7AD300E83CF}" srcOrd="1" destOrd="0" parTransId="{AA72F16A-E901-49B1-91B3-F3DD1A4CEF21}" sibTransId="{7E75BE73-813D-41C4-811D-B0B1DB8C9985}"/>
    <dgm:cxn modelId="{CE42DB3D-4D12-450C-B0E2-48226E1ECFDD}" type="presOf" srcId="{A927FD2A-7E7C-456A-9534-AE450D724DAC}" destId="{BBD8F85A-069C-45FA-ACD9-6BC8C7E5F31F}" srcOrd="0" destOrd="0" presId="urn:microsoft.com/office/officeart/2005/8/layout/hProcess9"/>
    <dgm:cxn modelId="{CF0A029A-8E38-42F3-AE06-F8B0FB4128CA}" srcId="{28BE64B3-BC60-4656-9EC5-3BFD10CC5D44}" destId="{A927FD2A-7E7C-456A-9534-AE450D724DAC}" srcOrd="0" destOrd="0" parTransId="{46AFD04F-A029-4119-BABE-FC114B7871A2}" sibTransId="{A7195B5A-C24A-4DCB-8FAF-FA6A34FA7216}"/>
    <dgm:cxn modelId="{4F6DB596-6C7C-487B-A250-1DD00243A96D}" type="presOf" srcId="{28BE64B3-BC60-4656-9EC5-3BFD10CC5D44}" destId="{F2CF9741-9DDD-4661-9BCF-79EE8548E8D7}" srcOrd="0" destOrd="0" presId="urn:microsoft.com/office/officeart/2005/8/layout/hProcess9"/>
    <dgm:cxn modelId="{09C81DF1-C8DC-4F98-829F-2146F4B591D5}" type="presOf" srcId="{3AAE754D-067A-4E9B-A834-D7AD300E83CF}" destId="{C3C88327-F023-4C71-9B14-DC357AAC5260}" srcOrd="0" destOrd="0" presId="urn:microsoft.com/office/officeart/2005/8/layout/hProcess9"/>
    <dgm:cxn modelId="{5D420A24-5128-43B5-A0BF-836C32EE7AE9}" type="presParOf" srcId="{F2CF9741-9DDD-4661-9BCF-79EE8548E8D7}" destId="{0241257B-B749-434F-AF85-B2703D245941}" srcOrd="0" destOrd="0" presId="urn:microsoft.com/office/officeart/2005/8/layout/hProcess9"/>
    <dgm:cxn modelId="{EBD8567A-247E-489D-92C3-F4C827525429}" type="presParOf" srcId="{F2CF9741-9DDD-4661-9BCF-79EE8548E8D7}" destId="{ADC7B773-3CA1-4EB3-A818-7AF569B8E1C2}" srcOrd="1" destOrd="0" presId="urn:microsoft.com/office/officeart/2005/8/layout/hProcess9"/>
    <dgm:cxn modelId="{9595E463-A959-49DD-A8D1-C86ED91AD407}" type="presParOf" srcId="{ADC7B773-3CA1-4EB3-A818-7AF569B8E1C2}" destId="{BBD8F85A-069C-45FA-ACD9-6BC8C7E5F31F}" srcOrd="0" destOrd="0" presId="urn:microsoft.com/office/officeart/2005/8/layout/hProcess9"/>
    <dgm:cxn modelId="{1392FB29-75B5-465C-9FB3-D11111E85649}" type="presParOf" srcId="{ADC7B773-3CA1-4EB3-A818-7AF569B8E1C2}" destId="{91FC0BDD-700E-4FD3-A4C3-466043F641FA}" srcOrd="1" destOrd="0" presId="urn:microsoft.com/office/officeart/2005/8/layout/hProcess9"/>
    <dgm:cxn modelId="{209F26CD-22C3-498F-BB71-E762463248A2}" type="presParOf" srcId="{ADC7B773-3CA1-4EB3-A818-7AF569B8E1C2}" destId="{C3C88327-F023-4C71-9B14-DC357AAC5260}" srcOrd="2" destOrd="0" presId="urn:microsoft.com/office/officeart/2005/8/layout/hProcess9"/>
    <dgm:cxn modelId="{4AF76B0F-3C9F-4FBF-A384-59F90CFF0592}" type="presParOf" srcId="{ADC7B773-3CA1-4EB3-A818-7AF569B8E1C2}" destId="{FCFEFB08-C2F6-4652-986F-18F41653D408}" srcOrd="3" destOrd="0" presId="urn:microsoft.com/office/officeart/2005/8/layout/hProcess9"/>
    <dgm:cxn modelId="{B11655CC-A0AA-4238-A626-987D99F0EDCE}" type="presParOf" srcId="{ADC7B773-3CA1-4EB3-A818-7AF569B8E1C2}" destId="{ED0F436E-7C6B-4F18-9416-C05A727D9F47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9FF829-FEAE-4125-BFFD-ADB3F712A476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CB2E3D5-B790-49B3-95B0-BF78F66C4E6A}">
      <dgm:prSet phldrT="[Текст]"/>
      <dgm:spPr/>
      <dgm:t>
        <a:bodyPr/>
        <a:lstStyle/>
        <a:p>
          <a:r>
            <a:rPr lang="ru-RU" dirty="0"/>
            <a:t>Пользовательские цифровые навыки</a:t>
          </a:r>
        </a:p>
      </dgm:t>
    </dgm:pt>
    <dgm:pt modelId="{075A7A89-2275-4801-976F-0D6BDA0A5EE0}" type="parTrans" cxnId="{372B9081-5688-4281-AE1D-84B105BE4630}">
      <dgm:prSet/>
      <dgm:spPr/>
      <dgm:t>
        <a:bodyPr/>
        <a:lstStyle/>
        <a:p>
          <a:endParaRPr lang="ru-RU"/>
        </a:p>
      </dgm:t>
    </dgm:pt>
    <dgm:pt modelId="{8115050E-C699-409F-A29E-D67C8391BB66}" type="sibTrans" cxnId="{372B9081-5688-4281-AE1D-84B105BE4630}">
      <dgm:prSet/>
      <dgm:spPr/>
      <dgm:t>
        <a:bodyPr/>
        <a:lstStyle/>
        <a:p>
          <a:endParaRPr lang="ru-RU"/>
        </a:p>
      </dgm:t>
    </dgm:pt>
    <dgm:pt modelId="{924CD718-181F-4A20-81E0-8F7329FD074D}">
      <dgm:prSet phldrT="[Текст]" custT="1"/>
      <dgm:spPr/>
      <dgm:t>
        <a:bodyPr/>
        <a:lstStyle/>
        <a:p>
          <a:pPr algn="l">
            <a:buNone/>
          </a:pPr>
          <a:r>
            <a: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Базовые. </a:t>
          </a:r>
        </a:p>
        <a:p>
          <a:pPr algn="l">
            <a:buFont typeface="Wingdings" panose="05000000000000000000" pitchFamily="2" charset="2"/>
            <a:buChar char="v"/>
          </a:pPr>
          <a:r>
            <a: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Умение работать с различными техническими устройствами, файлами, Интернетом, онлайн-сервисами, приложениями, умение печатать на клавиатуре.</a:t>
          </a:r>
        </a:p>
      </dgm:t>
    </dgm:pt>
    <dgm:pt modelId="{0181007E-6678-454B-BBE4-864144ACBF42}" type="parTrans" cxnId="{5114D4C7-22CE-41F9-A321-382C047D6526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FE92F9DF-70C2-419A-ABBF-60AFFFEEC2F9}" type="sibTrans" cxnId="{5114D4C7-22CE-41F9-A321-382C047D6526}">
      <dgm:prSet/>
      <dgm:spPr/>
      <dgm:t>
        <a:bodyPr/>
        <a:lstStyle/>
        <a:p>
          <a:endParaRPr lang="ru-RU"/>
        </a:p>
      </dgm:t>
    </dgm:pt>
    <dgm:pt modelId="{514F6C6E-6B9A-470D-8972-8418A9619350}">
      <dgm:prSet phldrT="[Текст]" custT="1"/>
      <dgm:spPr/>
      <dgm:t>
        <a:bodyPr/>
        <a:lstStyle/>
        <a:p>
          <a:pPr algn="just">
            <a:spcAft>
              <a:spcPts val="0"/>
            </a:spcAft>
          </a:pPr>
          <a:r>
            <a: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Производственные.</a:t>
          </a:r>
        </a:p>
        <a:p>
          <a:pPr algn="just">
            <a:spcAft>
              <a:spcPts val="0"/>
            </a:spcAft>
          </a:pPr>
          <a:r>
            <a: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Творческие навыки в работе в онлайн-приложениях и цифровых сервисах (социальных сетях, мессенджерах, информационных порталах)</a:t>
          </a:r>
        </a:p>
        <a:p>
          <a:pPr algn="just">
            <a:spcAft>
              <a:spcPts val="0"/>
            </a:spcAft>
          </a:pPr>
          <a:r>
            <a: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Способность создавать цифровой</a:t>
          </a:r>
        </a:p>
        <a:p>
          <a:pPr algn="just">
            <a:spcAft>
              <a:spcPts val="0"/>
            </a:spcAft>
          </a:pPr>
          <a:r>
            <a: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контент и в целом умение работать с информацией</a:t>
          </a:r>
        </a:p>
      </dgm:t>
    </dgm:pt>
    <dgm:pt modelId="{AE5FDCD2-DAC8-46D4-B698-B3988480C6B0}" type="parTrans" cxnId="{410AD8E9-4F80-42A9-B299-5A310F83B9B5}">
      <dgm:prSet/>
      <dgm:spPr/>
      <dgm:t>
        <a:bodyPr/>
        <a:lstStyle/>
        <a:p>
          <a:endParaRPr lang="ru-RU"/>
        </a:p>
      </dgm:t>
    </dgm:pt>
    <dgm:pt modelId="{33B93304-0A38-419D-8EBC-4039B054CD19}" type="sibTrans" cxnId="{410AD8E9-4F80-42A9-B299-5A310F83B9B5}">
      <dgm:prSet/>
      <dgm:spPr/>
      <dgm:t>
        <a:bodyPr/>
        <a:lstStyle/>
        <a:p>
          <a:endParaRPr lang="ru-RU"/>
        </a:p>
      </dgm:t>
    </dgm:pt>
    <dgm:pt modelId="{6993CB7D-F0F0-4DD2-87AC-5F8781EDB379}">
      <dgm:prSet phldrT="[Текст]"/>
      <dgm:spPr/>
      <dgm:t>
        <a:bodyPr/>
        <a:lstStyle/>
        <a:p>
          <a:r>
            <a:rPr lang="ru-RU" dirty="0"/>
            <a:t>Профессиональные</a:t>
          </a:r>
        </a:p>
        <a:p>
          <a:r>
            <a:rPr lang="ru-RU" dirty="0"/>
            <a:t>цифровые навыки</a:t>
          </a:r>
        </a:p>
      </dgm:t>
    </dgm:pt>
    <dgm:pt modelId="{2946220A-DEFA-4619-BE8E-15B2032A8B77}" type="parTrans" cxnId="{D42A062A-DCB0-4F5A-A60E-4A5D9F456FFF}">
      <dgm:prSet/>
      <dgm:spPr/>
      <dgm:t>
        <a:bodyPr/>
        <a:lstStyle/>
        <a:p>
          <a:endParaRPr lang="ru-RU"/>
        </a:p>
      </dgm:t>
    </dgm:pt>
    <dgm:pt modelId="{42032D14-8A75-4B0A-A3F9-08DE2D120C9A}" type="sibTrans" cxnId="{D42A062A-DCB0-4F5A-A60E-4A5D9F456FFF}">
      <dgm:prSet/>
      <dgm:spPr/>
      <dgm:t>
        <a:bodyPr/>
        <a:lstStyle/>
        <a:p>
          <a:endParaRPr lang="ru-RU"/>
        </a:p>
      </dgm:t>
    </dgm:pt>
    <dgm:pt modelId="{E04B48BA-FFB9-4C36-9CB8-294748D27EF7}">
      <dgm:prSet phldrT="[Текст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навыки, лежащие в основе высокотехнологичных профессий (программисты, разработчики, </a:t>
          </a:r>
          <a:r>
            <a:rPr lang="en-US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web</a:t>
          </a:r>
          <a:r>
            <a: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дизайнеры, аналитики больших данных и т.д.).</a:t>
          </a:r>
        </a:p>
      </dgm:t>
    </dgm:pt>
    <dgm:pt modelId="{A08598C9-1A4F-4DAE-80C2-49F2136C8FAB}" type="parTrans" cxnId="{46565C10-91EA-4C52-8BFD-87F5A2C331D0}">
      <dgm:prSet/>
      <dgm:spPr/>
      <dgm:t>
        <a:bodyPr/>
        <a:lstStyle/>
        <a:p>
          <a:endParaRPr lang="ru-RU"/>
        </a:p>
      </dgm:t>
    </dgm:pt>
    <dgm:pt modelId="{84C2C8AC-D5A3-41F3-AD48-5D53CCCD7CEC}" type="sibTrans" cxnId="{46565C10-91EA-4C52-8BFD-87F5A2C331D0}">
      <dgm:prSet/>
      <dgm:spPr/>
      <dgm:t>
        <a:bodyPr/>
        <a:lstStyle/>
        <a:p>
          <a:endParaRPr lang="ru-RU"/>
        </a:p>
      </dgm:t>
    </dgm:pt>
    <dgm:pt modelId="{7CCF8B56-B1AD-4C5C-8AE1-326A2B00F711}">
      <dgm:prSet phldrT="[Текст]" custT="1"/>
      <dgm:spPr/>
      <dgm:t>
        <a:bodyPr/>
        <a:lstStyle/>
        <a:p>
          <a:pPr algn="l"/>
          <a:r>
            <a: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умение работать в</a:t>
          </a:r>
        </a:p>
        <a:p>
          <a:pPr algn="l"/>
          <a:r>
            <a: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команде, креативность,</a:t>
          </a:r>
        </a:p>
        <a:p>
          <a:pPr algn="l"/>
          <a:r>
            <a: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критическое мышление</a:t>
          </a:r>
        </a:p>
      </dgm:t>
    </dgm:pt>
    <dgm:pt modelId="{54C5B226-1061-444E-AEDB-77114A70F9A1}" type="parTrans" cxnId="{1135D21C-0D3C-4B8D-B836-43363D0D53A5}">
      <dgm:prSet/>
      <dgm:spPr/>
      <dgm:t>
        <a:bodyPr/>
        <a:lstStyle/>
        <a:p>
          <a:endParaRPr lang="ru-RU"/>
        </a:p>
      </dgm:t>
    </dgm:pt>
    <dgm:pt modelId="{6AF11651-993A-40DC-A06B-0970A383F01D}" type="sibTrans" cxnId="{1135D21C-0D3C-4B8D-B836-43363D0D53A5}">
      <dgm:prSet/>
      <dgm:spPr/>
      <dgm:t>
        <a:bodyPr/>
        <a:lstStyle/>
        <a:p>
          <a:endParaRPr lang="ru-RU"/>
        </a:p>
      </dgm:t>
    </dgm:pt>
    <dgm:pt modelId="{D5444AAD-979E-4648-877E-ED5B4FF85DEF}" type="pres">
      <dgm:prSet presAssocID="{FC9FF829-FEAE-4125-BFFD-ADB3F712A47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E2112AA-BA15-4FC9-A5DC-EA3A1E02C0BB}" type="pres">
      <dgm:prSet presAssocID="{BCB2E3D5-B790-49B3-95B0-BF78F66C4E6A}" presName="vertFlow" presStyleCnt="0"/>
      <dgm:spPr/>
    </dgm:pt>
    <dgm:pt modelId="{3A2F7B74-778B-4A87-8C96-D5DA8C8A7B01}" type="pres">
      <dgm:prSet presAssocID="{BCB2E3D5-B790-49B3-95B0-BF78F66C4E6A}" presName="header" presStyleLbl="node1" presStyleIdx="0" presStyleCnt="2" custLinFactNeighborX="-33" custLinFactNeighborY="-90031"/>
      <dgm:spPr/>
      <dgm:t>
        <a:bodyPr/>
        <a:lstStyle/>
        <a:p>
          <a:endParaRPr lang="ru-RU"/>
        </a:p>
      </dgm:t>
    </dgm:pt>
    <dgm:pt modelId="{FA6A10CF-A4CE-464B-90E7-B0025FED4C48}" type="pres">
      <dgm:prSet presAssocID="{0181007E-6678-454B-BBE4-864144ACBF42}" presName="parTrans" presStyleLbl="sibTrans2D1" presStyleIdx="0" presStyleCnt="4"/>
      <dgm:spPr/>
      <dgm:t>
        <a:bodyPr/>
        <a:lstStyle/>
        <a:p>
          <a:endParaRPr lang="ru-RU"/>
        </a:p>
      </dgm:t>
    </dgm:pt>
    <dgm:pt modelId="{90E0AB25-DBE3-4153-B08E-F9CADC4CD07C}" type="pres">
      <dgm:prSet presAssocID="{924CD718-181F-4A20-81E0-8F7329FD074D}" presName="child" presStyleLbl="alignAccFollowNode1" presStyleIdx="0" presStyleCnt="4" custScaleX="98143" custScaleY="1412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807042-9D38-4FA4-857F-83847F366757}" type="pres">
      <dgm:prSet presAssocID="{FE92F9DF-70C2-419A-ABBF-60AFFFEEC2F9}" presName="sibTrans" presStyleLbl="sibTrans2D1" presStyleIdx="1" presStyleCnt="4"/>
      <dgm:spPr/>
      <dgm:t>
        <a:bodyPr/>
        <a:lstStyle/>
        <a:p>
          <a:endParaRPr lang="ru-RU"/>
        </a:p>
      </dgm:t>
    </dgm:pt>
    <dgm:pt modelId="{558A0346-D7B3-45D1-9298-84303B71D74D}" type="pres">
      <dgm:prSet presAssocID="{514F6C6E-6B9A-470D-8972-8418A9619350}" presName="child" presStyleLbl="alignAccFollowNode1" presStyleIdx="1" presStyleCnt="4" custScaleY="19612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B2C398-6D6A-4317-B1C0-C98926BB28B6}" type="pres">
      <dgm:prSet presAssocID="{BCB2E3D5-B790-49B3-95B0-BF78F66C4E6A}" presName="hSp" presStyleCnt="0"/>
      <dgm:spPr/>
    </dgm:pt>
    <dgm:pt modelId="{8E4E5EE8-1D5A-4907-978C-F0C97731CE9B}" type="pres">
      <dgm:prSet presAssocID="{6993CB7D-F0F0-4DD2-87AC-5F8781EDB379}" presName="vertFlow" presStyleCnt="0"/>
      <dgm:spPr/>
    </dgm:pt>
    <dgm:pt modelId="{0B36C052-6394-45D5-9D4B-FD255F0E5E3A}" type="pres">
      <dgm:prSet presAssocID="{6993CB7D-F0F0-4DD2-87AC-5F8781EDB379}" presName="header" presStyleLbl="node1" presStyleIdx="1" presStyleCnt="2" custLinFactNeighborX="965" custLinFactNeighborY="-90031"/>
      <dgm:spPr/>
      <dgm:t>
        <a:bodyPr/>
        <a:lstStyle/>
        <a:p>
          <a:endParaRPr lang="ru-RU"/>
        </a:p>
      </dgm:t>
    </dgm:pt>
    <dgm:pt modelId="{6C42BFCC-9BE2-48FF-A6C7-149CCE4602CD}" type="pres">
      <dgm:prSet presAssocID="{A08598C9-1A4F-4DAE-80C2-49F2136C8FAB}" presName="parTrans" presStyleLbl="sibTrans2D1" presStyleIdx="2" presStyleCnt="4"/>
      <dgm:spPr/>
      <dgm:t>
        <a:bodyPr/>
        <a:lstStyle/>
        <a:p>
          <a:endParaRPr lang="ru-RU"/>
        </a:p>
      </dgm:t>
    </dgm:pt>
    <dgm:pt modelId="{C0607752-C248-477C-BE1C-2456E9E0BB0F}" type="pres">
      <dgm:prSet presAssocID="{E04B48BA-FFB9-4C36-9CB8-294748D27EF7}" presName="child" presStyleLbl="alignAccFollowNode1" presStyleIdx="2" presStyleCnt="4" custScaleX="103907" custScaleY="1308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E7A3A1-8477-418A-9913-1616476A14D2}" type="pres">
      <dgm:prSet presAssocID="{84C2C8AC-D5A3-41F3-AD48-5D53CCCD7CEC}" presName="sibTrans" presStyleLbl="sibTrans2D1" presStyleIdx="3" presStyleCnt="4"/>
      <dgm:spPr/>
      <dgm:t>
        <a:bodyPr/>
        <a:lstStyle/>
        <a:p>
          <a:endParaRPr lang="ru-RU"/>
        </a:p>
      </dgm:t>
    </dgm:pt>
    <dgm:pt modelId="{810FF58A-B516-4F7F-83D8-4F4BECD804EB}" type="pres">
      <dgm:prSet presAssocID="{7CCF8B56-B1AD-4C5C-8AE1-326A2B00F711}" presName="child" presStyleLbl="alignAccFollow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6565C10-91EA-4C52-8BFD-87F5A2C331D0}" srcId="{6993CB7D-F0F0-4DD2-87AC-5F8781EDB379}" destId="{E04B48BA-FFB9-4C36-9CB8-294748D27EF7}" srcOrd="0" destOrd="0" parTransId="{A08598C9-1A4F-4DAE-80C2-49F2136C8FAB}" sibTransId="{84C2C8AC-D5A3-41F3-AD48-5D53CCCD7CEC}"/>
    <dgm:cxn modelId="{372B9081-5688-4281-AE1D-84B105BE4630}" srcId="{FC9FF829-FEAE-4125-BFFD-ADB3F712A476}" destId="{BCB2E3D5-B790-49B3-95B0-BF78F66C4E6A}" srcOrd="0" destOrd="0" parTransId="{075A7A89-2275-4801-976F-0D6BDA0A5EE0}" sibTransId="{8115050E-C699-409F-A29E-D67C8391BB66}"/>
    <dgm:cxn modelId="{D42A062A-DCB0-4F5A-A60E-4A5D9F456FFF}" srcId="{FC9FF829-FEAE-4125-BFFD-ADB3F712A476}" destId="{6993CB7D-F0F0-4DD2-87AC-5F8781EDB379}" srcOrd="1" destOrd="0" parTransId="{2946220A-DEFA-4619-BE8E-15B2032A8B77}" sibTransId="{42032D14-8A75-4B0A-A3F9-08DE2D120C9A}"/>
    <dgm:cxn modelId="{410AD8E9-4F80-42A9-B299-5A310F83B9B5}" srcId="{BCB2E3D5-B790-49B3-95B0-BF78F66C4E6A}" destId="{514F6C6E-6B9A-470D-8972-8418A9619350}" srcOrd="1" destOrd="0" parTransId="{AE5FDCD2-DAC8-46D4-B698-B3988480C6B0}" sibTransId="{33B93304-0A38-419D-8EBC-4039B054CD19}"/>
    <dgm:cxn modelId="{13FDCCF9-3292-4F54-8216-783FDD7E3CAB}" type="presOf" srcId="{514F6C6E-6B9A-470D-8972-8418A9619350}" destId="{558A0346-D7B3-45D1-9298-84303B71D74D}" srcOrd="0" destOrd="0" presId="urn:microsoft.com/office/officeart/2005/8/layout/lProcess1"/>
    <dgm:cxn modelId="{9CB5FC35-CD9E-4A02-B80C-AA306A4BEA9A}" type="presOf" srcId="{FE92F9DF-70C2-419A-ABBF-60AFFFEEC2F9}" destId="{66807042-9D38-4FA4-857F-83847F366757}" srcOrd="0" destOrd="0" presId="urn:microsoft.com/office/officeart/2005/8/layout/lProcess1"/>
    <dgm:cxn modelId="{A2AC938F-9E82-478B-9F5D-8F3A3A098A8E}" type="presOf" srcId="{E04B48BA-FFB9-4C36-9CB8-294748D27EF7}" destId="{C0607752-C248-477C-BE1C-2456E9E0BB0F}" srcOrd="0" destOrd="0" presId="urn:microsoft.com/office/officeart/2005/8/layout/lProcess1"/>
    <dgm:cxn modelId="{D334E4E9-39A5-49EA-88EA-F01B9C6BD5E3}" type="presOf" srcId="{A08598C9-1A4F-4DAE-80C2-49F2136C8FAB}" destId="{6C42BFCC-9BE2-48FF-A6C7-149CCE4602CD}" srcOrd="0" destOrd="0" presId="urn:microsoft.com/office/officeart/2005/8/layout/lProcess1"/>
    <dgm:cxn modelId="{8FB185F9-8B69-4FA1-8220-E1CEB7343B5E}" type="presOf" srcId="{7CCF8B56-B1AD-4C5C-8AE1-326A2B00F711}" destId="{810FF58A-B516-4F7F-83D8-4F4BECD804EB}" srcOrd="0" destOrd="0" presId="urn:microsoft.com/office/officeart/2005/8/layout/lProcess1"/>
    <dgm:cxn modelId="{A995FFAA-550F-4CC4-9420-5ACC998C4386}" type="presOf" srcId="{924CD718-181F-4A20-81E0-8F7329FD074D}" destId="{90E0AB25-DBE3-4153-B08E-F9CADC4CD07C}" srcOrd="0" destOrd="0" presId="urn:microsoft.com/office/officeart/2005/8/layout/lProcess1"/>
    <dgm:cxn modelId="{5114D4C7-22CE-41F9-A321-382C047D6526}" srcId="{BCB2E3D5-B790-49B3-95B0-BF78F66C4E6A}" destId="{924CD718-181F-4A20-81E0-8F7329FD074D}" srcOrd="0" destOrd="0" parTransId="{0181007E-6678-454B-BBE4-864144ACBF42}" sibTransId="{FE92F9DF-70C2-419A-ABBF-60AFFFEEC2F9}"/>
    <dgm:cxn modelId="{1135D21C-0D3C-4B8D-B836-43363D0D53A5}" srcId="{6993CB7D-F0F0-4DD2-87AC-5F8781EDB379}" destId="{7CCF8B56-B1AD-4C5C-8AE1-326A2B00F711}" srcOrd="1" destOrd="0" parTransId="{54C5B226-1061-444E-AEDB-77114A70F9A1}" sibTransId="{6AF11651-993A-40DC-A06B-0970A383F01D}"/>
    <dgm:cxn modelId="{5BCF76A6-F342-402E-9E58-1F2731419247}" type="presOf" srcId="{0181007E-6678-454B-BBE4-864144ACBF42}" destId="{FA6A10CF-A4CE-464B-90E7-B0025FED4C48}" srcOrd="0" destOrd="0" presId="urn:microsoft.com/office/officeart/2005/8/layout/lProcess1"/>
    <dgm:cxn modelId="{A772EE8C-D7E1-4002-8B0A-9938849D5709}" type="presOf" srcId="{BCB2E3D5-B790-49B3-95B0-BF78F66C4E6A}" destId="{3A2F7B74-778B-4A87-8C96-D5DA8C8A7B01}" srcOrd="0" destOrd="0" presId="urn:microsoft.com/office/officeart/2005/8/layout/lProcess1"/>
    <dgm:cxn modelId="{43BFFD90-3865-49B1-92A1-6F60B389075F}" type="presOf" srcId="{84C2C8AC-D5A3-41F3-AD48-5D53CCCD7CEC}" destId="{EEE7A3A1-8477-418A-9913-1616476A14D2}" srcOrd="0" destOrd="0" presId="urn:microsoft.com/office/officeart/2005/8/layout/lProcess1"/>
    <dgm:cxn modelId="{5F17403C-FEAB-4BB4-89DA-AC4335D5FA61}" type="presOf" srcId="{FC9FF829-FEAE-4125-BFFD-ADB3F712A476}" destId="{D5444AAD-979E-4648-877E-ED5B4FF85DEF}" srcOrd="0" destOrd="0" presId="urn:microsoft.com/office/officeart/2005/8/layout/lProcess1"/>
    <dgm:cxn modelId="{0D2730AB-5117-4A87-8F27-1CAFD47FD398}" type="presOf" srcId="{6993CB7D-F0F0-4DD2-87AC-5F8781EDB379}" destId="{0B36C052-6394-45D5-9D4B-FD255F0E5E3A}" srcOrd="0" destOrd="0" presId="urn:microsoft.com/office/officeart/2005/8/layout/lProcess1"/>
    <dgm:cxn modelId="{98C5BD4D-8DDF-4A66-917C-FCD894EC32F5}" type="presParOf" srcId="{D5444AAD-979E-4648-877E-ED5B4FF85DEF}" destId="{EE2112AA-BA15-4FC9-A5DC-EA3A1E02C0BB}" srcOrd="0" destOrd="0" presId="urn:microsoft.com/office/officeart/2005/8/layout/lProcess1"/>
    <dgm:cxn modelId="{2CEE89A1-A858-4DBE-9987-C5F3B9E3F2C6}" type="presParOf" srcId="{EE2112AA-BA15-4FC9-A5DC-EA3A1E02C0BB}" destId="{3A2F7B74-778B-4A87-8C96-D5DA8C8A7B01}" srcOrd="0" destOrd="0" presId="urn:microsoft.com/office/officeart/2005/8/layout/lProcess1"/>
    <dgm:cxn modelId="{A5912CDB-2F65-47FD-B2CC-488783DEF2A3}" type="presParOf" srcId="{EE2112AA-BA15-4FC9-A5DC-EA3A1E02C0BB}" destId="{FA6A10CF-A4CE-464B-90E7-B0025FED4C48}" srcOrd="1" destOrd="0" presId="urn:microsoft.com/office/officeart/2005/8/layout/lProcess1"/>
    <dgm:cxn modelId="{B99DA3A6-3606-47B6-AF77-EDCE357DF8B8}" type="presParOf" srcId="{EE2112AA-BA15-4FC9-A5DC-EA3A1E02C0BB}" destId="{90E0AB25-DBE3-4153-B08E-F9CADC4CD07C}" srcOrd="2" destOrd="0" presId="urn:microsoft.com/office/officeart/2005/8/layout/lProcess1"/>
    <dgm:cxn modelId="{3A10FC94-EB88-48D9-9C55-028677FFC466}" type="presParOf" srcId="{EE2112AA-BA15-4FC9-A5DC-EA3A1E02C0BB}" destId="{66807042-9D38-4FA4-857F-83847F366757}" srcOrd="3" destOrd="0" presId="urn:microsoft.com/office/officeart/2005/8/layout/lProcess1"/>
    <dgm:cxn modelId="{2D8A0C15-953A-451E-A7E0-D2C0BAB9E0FA}" type="presParOf" srcId="{EE2112AA-BA15-4FC9-A5DC-EA3A1E02C0BB}" destId="{558A0346-D7B3-45D1-9298-84303B71D74D}" srcOrd="4" destOrd="0" presId="urn:microsoft.com/office/officeart/2005/8/layout/lProcess1"/>
    <dgm:cxn modelId="{FA706DC0-2193-404B-B068-4A1E1359DE87}" type="presParOf" srcId="{D5444AAD-979E-4648-877E-ED5B4FF85DEF}" destId="{F9B2C398-6D6A-4317-B1C0-C98926BB28B6}" srcOrd="1" destOrd="0" presId="urn:microsoft.com/office/officeart/2005/8/layout/lProcess1"/>
    <dgm:cxn modelId="{41002029-81A0-4475-B42A-9767561D7F7C}" type="presParOf" srcId="{D5444AAD-979E-4648-877E-ED5B4FF85DEF}" destId="{8E4E5EE8-1D5A-4907-978C-F0C97731CE9B}" srcOrd="2" destOrd="0" presId="urn:microsoft.com/office/officeart/2005/8/layout/lProcess1"/>
    <dgm:cxn modelId="{C1A256BB-EBB1-4D5D-976D-F309C54584ED}" type="presParOf" srcId="{8E4E5EE8-1D5A-4907-978C-F0C97731CE9B}" destId="{0B36C052-6394-45D5-9D4B-FD255F0E5E3A}" srcOrd="0" destOrd="0" presId="urn:microsoft.com/office/officeart/2005/8/layout/lProcess1"/>
    <dgm:cxn modelId="{49631D88-A3A1-4F92-98AC-3F1B83AFF128}" type="presParOf" srcId="{8E4E5EE8-1D5A-4907-978C-F0C97731CE9B}" destId="{6C42BFCC-9BE2-48FF-A6C7-149CCE4602CD}" srcOrd="1" destOrd="0" presId="urn:microsoft.com/office/officeart/2005/8/layout/lProcess1"/>
    <dgm:cxn modelId="{6BFBDE8B-1300-4A27-9BE8-5043AB90DB82}" type="presParOf" srcId="{8E4E5EE8-1D5A-4907-978C-F0C97731CE9B}" destId="{C0607752-C248-477C-BE1C-2456E9E0BB0F}" srcOrd="2" destOrd="0" presId="urn:microsoft.com/office/officeart/2005/8/layout/lProcess1"/>
    <dgm:cxn modelId="{CAC66CE6-CF49-42D1-B164-55D78E34A856}" type="presParOf" srcId="{8E4E5EE8-1D5A-4907-978C-F0C97731CE9B}" destId="{EEE7A3A1-8477-418A-9913-1616476A14D2}" srcOrd="3" destOrd="0" presId="urn:microsoft.com/office/officeart/2005/8/layout/lProcess1"/>
    <dgm:cxn modelId="{F812FED9-3236-4E03-AC4D-9DE6A696A58B}" type="presParOf" srcId="{8E4E5EE8-1D5A-4907-978C-F0C97731CE9B}" destId="{810FF58A-B516-4F7F-83D8-4F4BECD804EB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41257B-B749-434F-AF85-B2703D245941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D8F85A-069C-45FA-ACD9-6BC8C7E5F31F}">
      <dsp:nvSpPr>
        <dsp:cNvPr id="0" name=""/>
        <dsp:cNvSpPr/>
      </dsp:nvSpPr>
      <dsp:spPr>
        <a:xfrm>
          <a:off x="1244" y="1357788"/>
          <a:ext cx="2639634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НАВЫКИ</a:t>
          </a:r>
        </a:p>
      </dsp:txBody>
      <dsp:txXfrm>
        <a:off x="89620" y="1446164"/>
        <a:ext cx="2462882" cy="1633633"/>
      </dsp:txXfrm>
    </dsp:sp>
    <dsp:sp modelId="{C3C88327-F023-4C71-9B14-DC357AAC5260}">
      <dsp:nvSpPr>
        <dsp:cNvPr id="0" name=""/>
        <dsp:cNvSpPr/>
      </dsp:nvSpPr>
      <dsp:spPr>
        <a:xfrm>
          <a:off x="2794982" y="1357788"/>
          <a:ext cx="2639634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Skill</a:t>
          </a:r>
          <a:r>
            <a:rPr lang="ru-RU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2883358" y="1446164"/>
        <a:ext cx="2462882" cy="1633633"/>
      </dsp:txXfrm>
    </dsp:sp>
    <dsp:sp modelId="{ED0F436E-7C6B-4F18-9416-C05A727D9F47}">
      <dsp:nvSpPr>
        <dsp:cNvPr id="0" name=""/>
        <dsp:cNvSpPr/>
      </dsp:nvSpPr>
      <dsp:spPr>
        <a:xfrm>
          <a:off x="5588721" y="1357788"/>
          <a:ext cx="2639634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КОМПЕТЕНЦИИ</a:t>
          </a:r>
        </a:p>
      </dsp:txBody>
      <dsp:txXfrm>
        <a:off x="5677097" y="1446164"/>
        <a:ext cx="2462882" cy="16336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2F7B74-778B-4A87-8C96-D5DA8C8A7B01}">
      <dsp:nvSpPr>
        <dsp:cNvPr id="0" name=""/>
        <dsp:cNvSpPr/>
      </dsp:nvSpPr>
      <dsp:spPr>
        <a:xfrm>
          <a:off x="227417" y="0"/>
          <a:ext cx="3566847" cy="8917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/>
            <a:t>Пользовательские цифровые навыки</a:t>
          </a:r>
        </a:p>
      </dsp:txBody>
      <dsp:txXfrm>
        <a:off x="253534" y="26117"/>
        <a:ext cx="3514613" cy="839477"/>
      </dsp:txXfrm>
    </dsp:sp>
    <dsp:sp modelId="{FA6A10CF-A4CE-464B-90E7-B0025FED4C48}">
      <dsp:nvSpPr>
        <dsp:cNvPr id="0" name=""/>
        <dsp:cNvSpPr/>
      </dsp:nvSpPr>
      <dsp:spPr>
        <a:xfrm rot="5397086">
          <a:off x="1933165" y="970059"/>
          <a:ext cx="156372" cy="156049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E0AB25-DBE3-4153-B08E-F9CADC4CD07C}">
      <dsp:nvSpPr>
        <dsp:cNvPr id="0" name=""/>
        <dsp:cNvSpPr/>
      </dsp:nvSpPr>
      <dsp:spPr>
        <a:xfrm>
          <a:off x="261712" y="1204456"/>
          <a:ext cx="3500611" cy="125993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Базовые.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v"/>
          </a:pPr>
          <a:r>
            <a:rPr lang="ru-RU" sz="160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Умение работать с различными техническими устройствами, файлами, Интернетом, онлайн-сервисами, приложениями, умение печатать на клавиатуре.</a:t>
          </a:r>
        </a:p>
      </dsp:txBody>
      <dsp:txXfrm>
        <a:off x="298614" y="1241358"/>
        <a:ext cx="3426807" cy="1186131"/>
      </dsp:txXfrm>
    </dsp:sp>
    <dsp:sp modelId="{66807042-9D38-4FA4-857F-83847F366757}">
      <dsp:nvSpPr>
        <dsp:cNvPr id="0" name=""/>
        <dsp:cNvSpPr/>
      </dsp:nvSpPr>
      <dsp:spPr>
        <a:xfrm rot="5400000">
          <a:off x="1933993" y="2542417"/>
          <a:ext cx="156049" cy="156049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8A0346-D7B3-45D1-9298-84303B71D74D}">
      <dsp:nvSpPr>
        <dsp:cNvPr id="0" name=""/>
        <dsp:cNvSpPr/>
      </dsp:nvSpPr>
      <dsp:spPr>
        <a:xfrm>
          <a:off x="228594" y="2776491"/>
          <a:ext cx="3566847" cy="174882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Производственные.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Творческие навыки в работе в онлайн-приложениях и цифровых сервисах (социальных сетях, мессенджерах, информационных порталах)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Способность создавать цифровой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контент и в целом умение работать с информацией</a:t>
          </a:r>
        </a:p>
      </dsp:txBody>
      <dsp:txXfrm>
        <a:off x="279815" y="2827712"/>
        <a:ext cx="3464405" cy="1646383"/>
      </dsp:txXfrm>
    </dsp:sp>
    <dsp:sp modelId="{0B36C052-6394-45D5-9D4B-FD255F0E5E3A}">
      <dsp:nvSpPr>
        <dsp:cNvPr id="0" name=""/>
        <dsp:cNvSpPr/>
      </dsp:nvSpPr>
      <dsp:spPr>
        <a:xfrm>
          <a:off x="4398899" y="0"/>
          <a:ext cx="3566847" cy="8917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/>
            <a:t>Профессиональные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/>
            <a:t>цифровые навыки</a:t>
          </a:r>
        </a:p>
      </dsp:txBody>
      <dsp:txXfrm>
        <a:off x="4425016" y="26117"/>
        <a:ext cx="3514613" cy="839477"/>
      </dsp:txXfrm>
    </dsp:sp>
    <dsp:sp modelId="{6C42BFCC-9BE2-48FF-A6C7-149CCE4602CD}">
      <dsp:nvSpPr>
        <dsp:cNvPr id="0" name=""/>
        <dsp:cNvSpPr/>
      </dsp:nvSpPr>
      <dsp:spPr>
        <a:xfrm rot="5488146">
          <a:off x="6088666" y="970059"/>
          <a:ext cx="156423" cy="156049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607752-C248-477C-BE1C-2456E9E0BB0F}">
      <dsp:nvSpPr>
        <dsp:cNvPr id="0" name=""/>
        <dsp:cNvSpPr/>
      </dsp:nvSpPr>
      <dsp:spPr>
        <a:xfrm>
          <a:off x="4294800" y="1204456"/>
          <a:ext cx="3706204" cy="1167028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навыки, лежащие в основе высокотехнологичных профессий (программисты, разработчики, </a:t>
          </a:r>
          <a:r>
            <a:rPr lang="en-US" sz="160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web</a:t>
          </a:r>
          <a:r>
            <a:rPr lang="ru-RU" sz="160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дизайнеры, аналитики больших данных и т.д.).</a:t>
          </a:r>
        </a:p>
      </dsp:txBody>
      <dsp:txXfrm>
        <a:off x="4328981" y="1238637"/>
        <a:ext cx="3637842" cy="1098666"/>
      </dsp:txXfrm>
    </dsp:sp>
    <dsp:sp modelId="{EEE7A3A1-8477-418A-9913-1616476A14D2}">
      <dsp:nvSpPr>
        <dsp:cNvPr id="0" name=""/>
        <dsp:cNvSpPr/>
      </dsp:nvSpPr>
      <dsp:spPr>
        <a:xfrm rot="5400000">
          <a:off x="6069878" y="2449509"/>
          <a:ext cx="156049" cy="156049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0FF58A-B516-4F7F-83D8-4F4BECD804EB}">
      <dsp:nvSpPr>
        <dsp:cNvPr id="0" name=""/>
        <dsp:cNvSpPr/>
      </dsp:nvSpPr>
      <dsp:spPr>
        <a:xfrm>
          <a:off x="4364479" y="2683584"/>
          <a:ext cx="3566847" cy="89171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умение работать в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команде, креативность,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критическое мышление</a:t>
          </a:r>
        </a:p>
      </dsp:txBody>
      <dsp:txXfrm>
        <a:off x="4390596" y="2709701"/>
        <a:ext cx="3514613" cy="8394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A6E38-82B1-47BB-A812-313B295FEFF2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089E94-532B-494D-AD7A-712B16D9F5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98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089E94-532B-494D-AD7A-712B16D9F5A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275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089E94-532B-494D-AD7A-712B16D9F5A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571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6048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5317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057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4810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915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533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257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6382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6285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3774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613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545F7-77F9-4401-AA0E-BF14C26D8903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B7A0F-5B99-4F35-9BDD-321CD3C098FF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60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 txBox="1">
            <a:spLocks noChangeArrowheads="1"/>
          </p:cNvSpPr>
          <p:nvPr/>
        </p:nvSpPr>
        <p:spPr>
          <a:xfrm>
            <a:off x="3886201" y="359267"/>
            <a:ext cx="5029200" cy="158139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latin typeface="Bookman Old Style" panose="02050604050505020204" pitchFamily="18" charset="0"/>
              </a:rPr>
              <a:t>МОДЕЛЬ ПОВЫШЕНИЯ ЦИФРОВЫХ КОМПЕТЕНЦИЙ ПЕДАГОГОВ СПО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7" name="Rectangle 8"/>
          <p:cNvSpPr txBox="1">
            <a:spLocks noChangeArrowheads="1"/>
          </p:cNvSpPr>
          <p:nvPr/>
        </p:nvSpPr>
        <p:spPr>
          <a:xfrm>
            <a:off x="5181600" y="1950561"/>
            <a:ext cx="3733800" cy="2469039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buNone/>
              <a:defRPr/>
            </a:pPr>
            <a:endParaRPr lang="ru-RU" sz="5600" b="1" dirty="0" smtClean="0">
              <a:solidFill>
                <a:srgbClr val="2626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  <a:defRPr/>
            </a:pPr>
            <a:endParaRPr lang="ru-RU" sz="5600" b="1" dirty="0">
              <a:solidFill>
                <a:srgbClr val="2626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  <a:defRPr/>
            </a:pPr>
            <a:endParaRPr lang="ru-RU" sz="5600" b="1" dirty="0" smtClean="0">
              <a:solidFill>
                <a:srgbClr val="2626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  <a:defRPr/>
            </a:pPr>
            <a:r>
              <a:rPr lang="ru-RU" sz="56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АНПОО </a:t>
            </a:r>
            <a:r>
              <a:rPr lang="ru-RU" sz="5600" b="1" dirty="0" err="1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СИЭУиП</a:t>
            </a:r>
            <a:endParaRPr lang="en-US" sz="5600" b="1" dirty="0">
              <a:solidFill>
                <a:srgbClr val="2626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  <a:defRPr/>
            </a:pPr>
            <a:endParaRPr lang="ru-RU" sz="5600" b="1" dirty="0">
              <a:solidFill>
                <a:srgbClr val="2626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  <a:defRPr/>
            </a:pPr>
            <a:r>
              <a:rPr lang="ru-RU" sz="56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Нехорошева Светлана Владимировна</a:t>
            </a:r>
            <a:endParaRPr lang="ru-RU" sz="5600" b="1" dirty="0">
              <a:solidFill>
                <a:srgbClr val="2626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  <a:defRPr/>
            </a:pPr>
            <a:r>
              <a:rPr lang="ru-RU" sz="56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</a:t>
            </a:r>
            <a:r>
              <a:rPr lang="ru-RU" sz="56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экономических </a:t>
            </a:r>
            <a:r>
              <a:rPr lang="ru-RU" sz="56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дисциплин, кафедры </a:t>
            </a:r>
            <a:r>
              <a:rPr lang="ru-RU" sz="56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«Банковского дела», </a:t>
            </a:r>
            <a:r>
              <a:rPr lang="ru-RU" sz="56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высшей квалификационной категории, </a:t>
            </a:r>
          </a:p>
          <a:p>
            <a:pPr marL="0" lvl="0" indent="0" algn="ctr">
              <a:buNone/>
              <a:defRPr/>
            </a:pPr>
            <a:endParaRPr lang="ru-RU" sz="5600" b="1" dirty="0">
              <a:solidFill>
                <a:srgbClr val="2626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  <a:defRPr/>
            </a:pPr>
            <a:r>
              <a:rPr lang="ru-RU" sz="56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2022г</a:t>
            </a:r>
            <a:endParaRPr lang="ru-RU" sz="5600" b="1" dirty="0">
              <a:solidFill>
                <a:srgbClr val="2626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Font typeface="Arial" pitchFamily="34" charset="0"/>
              <a:buNone/>
            </a:pPr>
            <a:endParaRPr lang="ru-RU" sz="2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9956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9BB517-F585-4930-9ABD-6E18B20D9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4638"/>
            <a:ext cx="8077200" cy="1477962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Bookman Old Style" panose="02050604050505020204" pitchFamily="18" charset="0"/>
              </a:rPr>
              <a:t>ФОРМИРОВАНИЕ ЦИФРОВЫХ</a:t>
            </a:r>
            <a:br>
              <a:rPr lang="ru-RU" sz="2400" b="1" dirty="0">
                <a:latin typeface="Bookman Old Style" panose="02050604050505020204" pitchFamily="18" charset="0"/>
              </a:rPr>
            </a:br>
            <a:r>
              <a:rPr lang="ru-RU" sz="2400" b="1" dirty="0">
                <a:latin typeface="Bookman Old Style" panose="02050604050505020204" pitchFamily="18" charset="0"/>
              </a:rPr>
              <a:t>КОМПЕТЕНЦИЙ В РАЗЛИЧНЫХ</a:t>
            </a:r>
            <a:br>
              <a:rPr lang="ru-RU" sz="2400" b="1" dirty="0">
                <a:latin typeface="Bookman Old Style" panose="02050604050505020204" pitchFamily="18" charset="0"/>
              </a:rPr>
            </a:br>
            <a:r>
              <a:rPr lang="ru-RU" sz="2400" b="1" dirty="0">
                <a:latin typeface="Bookman Old Style" panose="02050604050505020204" pitchFamily="18" charset="0"/>
              </a:rPr>
              <a:t>ФОРМАХ ОБУЧЕНИЯ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D0F1197-EF12-44D0-9774-AD80303A5D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43D5DB1F-DAE5-486D-87B9-4806A8CEE4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1634580"/>
              </p:ext>
            </p:extLst>
          </p:nvPr>
        </p:nvGraphicFramePr>
        <p:xfrm>
          <a:off x="1600200" y="1736651"/>
          <a:ext cx="7239000" cy="368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765607319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1340162342"/>
                    </a:ext>
                  </a:extLst>
                </a:gridCol>
                <a:gridCol w="4495800">
                  <a:extLst>
                    <a:ext uri="{9D8B030D-6E8A-4147-A177-3AD203B41FA5}">
                      <a16:colId xmlns:a16="http://schemas.microsoft.com/office/drawing/2014/main" val="25600757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обучения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цифровой подготовки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Навыки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90455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Бакалавриат</a:t>
                      </a:r>
                    </a:p>
                    <a:p>
                      <a:pPr algn="ctr"/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Техникум</a:t>
                      </a:r>
                    </a:p>
                    <a:p>
                      <a:pPr algn="ctr"/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Колледж</a:t>
                      </a:r>
                    </a:p>
                    <a:p>
                      <a:pPr algn="ctr"/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Базовый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Доступ к сети, базовые навыки </a:t>
                      </a:r>
                      <a:r>
                        <a:rPr lang="ru-RU" sz="160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програм-мирования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алгоритмизации, создание продуктов и коммуникационный обмен информацией в индивидуальной и  коллективной работе, владение компьютерными технологиями, умением пользоваться веб-средой. Интерпретация и репрезентация информации с использованием инструментов ИКТ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13431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Элемен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-тарный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Компьютерная грамотность. Пользовательские первичные навыки, необходимые для получения услуг в цифровой среде.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29945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80047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595F37-B23F-49E2-90C1-728AC2D6C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КАКИЕ  ПРЕПОДАВАТЕЛИ НУЖНЫ В ВЕК ЦИФРОВЫХ ТЕХНОЛОГИЙ?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15DEA18C-30E0-494D-9ED1-F342AE3CE9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138" r="2177" b="5717"/>
          <a:stretch/>
        </p:blipFill>
        <p:spPr>
          <a:xfrm>
            <a:off x="1568302" y="1676400"/>
            <a:ext cx="70866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7880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023FB3-14BD-46D9-AB56-892F6A672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Bookman Old Style" panose="02050604050505020204" pitchFamily="18" charset="0"/>
              </a:rPr>
              <a:t>БУДУЩЕЕ РЯДОМ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5A9E94FA-6972-4DD8-99B4-F983BA3D61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8800" y="1524000"/>
            <a:ext cx="6684955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9347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F85939-BE81-42DA-92B2-128DCBA368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latin typeface="Bookman Old Style" panose="02050604050505020204" pitchFamily="18" charset="0"/>
              </a:rPr>
              <a:t>Благодарю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993153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219200" y="1168400"/>
            <a:ext cx="70104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60000"/>
              </a:lnSpc>
            </a:pPr>
            <a:endParaRPr lang="en-US" sz="1400" dirty="0">
              <a:solidFill>
                <a:schemeClr val="bg1"/>
              </a:solidFill>
              <a:latin typeface="Arial" charset="0"/>
              <a:ea typeface="굴림" pitchFamily="34" charset="-127"/>
            </a:endParaRPr>
          </a:p>
        </p:txBody>
      </p:sp>
      <p:sp>
        <p:nvSpPr>
          <p:cNvPr id="5" name="AutoShape 68"/>
          <p:cNvSpPr>
            <a:spLocks noChangeArrowheads="1"/>
          </p:cNvSpPr>
          <p:nvPr/>
        </p:nvSpPr>
        <p:spPr bwMode="gray">
          <a:xfrm>
            <a:off x="1524000" y="457200"/>
            <a:ext cx="7010400" cy="63500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latinLnBrk="1">
              <a:defRPr/>
            </a:pPr>
            <a:r>
              <a:rPr kumimoji="1" lang="ru-RU" altLang="ko-KR" sz="3500" b="1" dirty="0">
                <a:solidFill>
                  <a:schemeClr val="bg1"/>
                </a:solidFill>
                <a:latin typeface="Bookman Old Style" panose="02050604050505020204" pitchFamily="18" charset="0"/>
                <a:ea typeface="굴림" pitchFamily="34" charset="-127"/>
              </a:rPr>
              <a:t>ОСНОВНЫЕ ПОНЯТИЯ</a:t>
            </a:r>
            <a:endParaRPr kumimoji="1" lang="en-US" altLang="ko-KR" sz="3500" b="1" dirty="0">
              <a:solidFill>
                <a:schemeClr val="bg1"/>
              </a:solidFill>
              <a:latin typeface="Bookman Old Style" panose="02050604050505020204" pitchFamily="18" charset="0"/>
              <a:ea typeface="굴림" pitchFamily="34" charset="-127"/>
            </a:endParaRP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9424BD1E-A85A-4399-87DC-0338EE8145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295400"/>
            <a:ext cx="7772400" cy="49582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1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Цифровая грамотность </a:t>
            </a:r>
            <a:r>
              <a:rPr lang="ru-RU" sz="1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это способность безопасно и надлежащим образом управлять, понимать, интегрировать, обмениваться, оценивать, создавать информацию и получать доступ к ней с помощью цифровых устройств и сетевых технологий для участия в экономической и социальной жизни.</a:t>
            </a:r>
          </a:p>
          <a:p>
            <a:pPr lvl="0"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1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Цифровое потребление </a:t>
            </a:r>
            <a:r>
              <a:rPr lang="ru-RU" sz="1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использование интернет услуг для работы и жизни. Включает в себя: фиксированный интернет, мобильный интернет, цифровые устройства, интернет-СМИ, новости, социальные сети, Госуслуги, телемедицину, облачные технологии. 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1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Цифровые компетенции </a:t>
            </a:r>
            <a:r>
              <a:rPr lang="ru-RU" sz="1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навыки эффективного пользования технологиями. Включают в себя: поиск информации, использование цифровых устройств, использование функционала социальных сетей, финансовые операции, онлайн-покупки, критическое восприятие информации, производства мультимедийного контента, синхронизация устройств. 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1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Цифровая безопасность </a:t>
            </a:r>
            <a:r>
              <a:rPr lang="ru-RU" sz="1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основы безопасности в Сети. Включает в себя: защиту персональных данных, надежный пароль, легальный контент, культуру поведения, репутацию, этику, хранение информации, создание резервных копий.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E77A9B-F3C8-44F2-A91F-9B69E4D26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74638"/>
            <a:ext cx="7162800" cy="114300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Bookman Old Style" panose="02050604050505020204" pitchFamily="18" charset="0"/>
              </a:rPr>
              <a:t>КОМПОНЕНТЫ ЦИФРОВОЙ ГРАМОТНОСТИ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76C270C-DE71-4A52-9DD0-CFC23A430C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417638"/>
            <a:ext cx="7315200" cy="4300230"/>
          </a:xfrm>
        </p:spPr>
      </p:pic>
    </p:spTree>
    <p:extLst>
      <p:ext uri="{BB962C8B-B14F-4D97-AF65-F5344CB8AC3E}">
        <p14:creationId xmlns:p14="http://schemas.microsoft.com/office/powerpoint/2010/main" val="3001214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8DD237-C1A0-4663-B0B1-EED885EC6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900" dirty="0">
                <a:solidFill>
                  <a:srgbClr val="000000"/>
                </a:solidFill>
                <a:latin typeface="Bookman Old Style" panose="02050604050505020204" pitchFamily="18" charset="0"/>
              </a:rPr>
              <a:t/>
            </a:r>
            <a:br>
              <a:rPr lang="ru-RU" sz="900" dirty="0">
                <a:solidFill>
                  <a:srgbClr val="000000"/>
                </a:solidFill>
                <a:latin typeface="Bookman Old Style" panose="02050604050505020204" pitchFamily="18" charset="0"/>
              </a:rPr>
            </a:br>
            <a:r>
              <a:rPr lang="ru-RU" sz="3200" b="1" dirty="0">
                <a:latin typeface="Bookman Old Style" panose="02050604050505020204" pitchFamily="18" charset="0"/>
              </a:rPr>
              <a:t>ПОТОК ОБРЕТЕНИЯ КОМПЕТЕНЦИИ </a:t>
            </a:r>
            <a:endParaRPr lang="ru-RU" sz="3200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037C1943-C318-4402-8541-19E6027B61D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401724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77588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FA347A-8BB5-48BA-88E4-8FC2C4C4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274638"/>
            <a:ext cx="7086600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Bookman Old Style" panose="02050604050505020204" pitchFamily="18" charset="0"/>
              </a:rPr>
              <a:t>ЦИФРОВЫЕ КОМПЕТЕНЦИИ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5410A1-25C9-4AC2-BD49-9370CB8DD3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7800" y="1219200"/>
            <a:ext cx="7467600" cy="4906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Цифровые компетенции (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digital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competencies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— способность решать разнообразные задачи в области использования информационно-коммуникационных технологий (ИКТ): использовать и создавать контент при помощи цифровых технологий, включая поиск и обмен информацией ответы на вопросы взаимодействие с другими людьми компьютерное программирование.</a:t>
            </a:r>
          </a:p>
        </p:txBody>
      </p:sp>
    </p:spTree>
    <p:extLst>
      <p:ext uri="{BB962C8B-B14F-4D97-AF65-F5344CB8AC3E}">
        <p14:creationId xmlns:p14="http://schemas.microsoft.com/office/powerpoint/2010/main" val="1851410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65C7C0-CB18-4388-9523-7615BE524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Bookman Old Style" panose="02050604050505020204" pitchFamily="18" charset="0"/>
              </a:rPr>
              <a:t>ЦИФРОВЫЕ НАВЫКИ</a:t>
            </a:r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4DC59ED1-72EE-4CAD-9DF9-E641D37CB2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411598"/>
              </p:ext>
            </p:extLst>
          </p:nvPr>
        </p:nvGraphicFramePr>
        <p:xfrm>
          <a:off x="914400" y="132204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9638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47AB69-19EB-4AAC-88D5-BBD5485144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Bookman Old Style" panose="02050604050505020204" pitchFamily="18" charset="0"/>
                <a:ea typeface="Calibri" panose="020F0502020204030204" pitchFamily="34" charset="0"/>
              </a:rPr>
              <a:t>БАЗОВЫЕ ЦИФРОВЫЕ КОМПЕТЕНЦИИ</a:t>
            </a:r>
            <a:endParaRPr lang="ru-RU" sz="3200" b="1" dirty="0">
              <a:latin typeface="Bookman Old Style" panose="020506040505050202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46334F-F976-4D5E-8AD4-8FF5E499F0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990600"/>
            <a:ext cx="7924799" cy="5592762"/>
          </a:xfrm>
        </p:spPr>
        <p:txBody>
          <a:bodyPr>
            <a:noAutofit/>
          </a:bodyPr>
          <a:lstStyle/>
          <a:p>
            <a:pPr lvl="0" algn="just">
              <a:lnSpc>
                <a:spcPct val="160000"/>
              </a:lnSpc>
              <a:spcBef>
                <a:spcPts val="0"/>
              </a:spcBef>
              <a:buFont typeface="+mj-lt"/>
              <a:buAutoNum type="arabicPeriod"/>
              <a:tabLst>
                <a:tab pos="630555" algn="l"/>
              </a:tabLst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Владение базовыми навыками работы на ПК (создание и редактирование текстовых документов, создание и редактирование презентаций в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Power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Point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работа в табличном процессоре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Excel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работа в Интернет, печать документов и др.). </a:t>
            </a:r>
          </a:p>
          <a:p>
            <a:pPr lvl="0" algn="just">
              <a:lnSpc>
                <a:spcPct val="160000"/>
              </a:lnSpc>
              <a:spcBef>
                <a:spcPts val="0"/>
              </a:spcBef>
              <a:buFont typeface="+mj-lt"/>
              <a:buAutoNum type="arabicPeriod"/>
              <a:tabLst>
                <a:tab pos="630555" algn="l"/>
              </a:tabLst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Умение осуществлять поиск и анализ информации в сети Интернет, сохранение и преобразование найденной информации в целях последующего использования в учебном процессе. </a:t>
            </a:r>
          </a:p>
          <a:p>
            <a:pPr lvl="0" algn="just">
              <a:lnSpc>
                <a:spcPct val="160000"/>
              </a:lnSpc>
              <a:spcBef>
                <a:spcPts val="0"/>
              </a:spcBef>
              <a:buFont typeface="+mj-lt"/>
              <a:buAutoNum type="arabicPeriod"/>
              <a:tabLst>
                <a:tab pos="630555" algn="l"/>
              </a:tabLst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Умение применять информационно-коммуникационные технологии на учебном занятии (презентации, видеоматериал, электронный наглядный материал, электронные учебники и др.). </a:t>
            </a:r>
          </a:p>
          <a:p>
            <a:pPr lvl="0" algn="just">
              <a:lnSpc>
                <a:spcPct val="160000"/>
              </a:lnSpc>
              <a:spcBef>
                <a:spcPts val="0"/>
              </a:spcBef>
              <a:buFont typeface="+mj-lt"/>
              <a:buAutoNum type="arabicPeriod"/>
              <a:tabLst>
                <a:tab pos="630555" algn="l"/>
              </a:tabLst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Владение приемами работы с электронной почтой. </a:t>
            </a:r>
          </a:p>
          <a:p>
            <a:pPr lvl="0" algn="just">
              <a:lnSpc>
                <a:spcPct val="160000"/>
              </a:lnSpc>
              <a:spcBef>
                <a:spcPts val="0"/>
              </a:spcBef>
              <a:buFont typeface="+mj-lt"/>
              <a:buAutoNum type="arabicPeriod"/>
              <a:tabLst>
                <a:tab pos="630555" algn="l"/>
              </a:tabLst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Умение работать со средствами сетевого взаимодействия (чаты, мессенджеры (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Viber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Telegram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WhatsApp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соцсети (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Вконтакте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FaceBook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Одноклассники и др.)). 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757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8BEE98-F80A-4F38-B555-29648B017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ru-RU" sz="2000" b="1" dirty="0">
                <a:latin typeface="Bookman Old Style" panose="02050604050505020204" pitchFamily="18" charset="0"/>
              </a:rPr>
              <a:t>РАСШИРЕННЫЕ БАЗОВЫЕ ЦИФРОВЫЕ КОМПЕТЕНЦИИ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C6FC9F-395D-47D5-AFF0-770630794C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7800" y="914400"/>
            <a:ext cx="7543800" cy="5867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1.Умение организовать собственную информационную безопасность в сети Интернет, например, использование сложных паролей и др.; 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2.Умение создавать, редактировать графические объекты (иллюстративные материалы) с помощью программного обеспечения и интернет-сервисов; 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3.Умение создавать и редактировать видеоконтент, видеозаписи,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скринкасты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использо-ванием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программного обеспечения и интернет</a:t>
            </a:r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сервисов (например, в СДО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Moodle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Степик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другие платформы); 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4.Способность создавать свои электронные образовательные ресурсы (онлайн-тест, онлайн-кроссворд, онлайн-викторина, интерактивный плакат и др.); 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5.Способность создавать, редактировать и распространять цифровое персональное электронное портфолио; 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6.Умение работать с конструкторами сайтов, создавать электронное портфолио, персональный сайт, блоги; 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7.Умение использовать мобильные технологии, мобильные приложения, мобильные устройства обучающихся в образовательном процессе; 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8.Умение организовать и провести учебное занятие в режиме онлайн (например, с помощью платформы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Zoom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Discord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др.); 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9.Умение искать и отбирать интернет-сервисы, цифровые ресурсы и адаптировать их под преподаваемую дисциплину (междисциплинарный курс) (например, Learningpps.org,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Canva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Padlet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OlineTestPad.com) с целью разработки электронных образовательных ресурсов, электронных курсов и др.; 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10.Умение использовать облачные технологии для хранения информации (например, на Яндекс-диске); 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11.Умение создавать и работать с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google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-документами, созданными для совместной работы (организация коллективной работы в сети Интернет) </a:t>
            </a:r>
          </a:p>
          <a:p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48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9797E4-9256-4495-B9BB-3B6F0586B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МЕРОПРИЯТИЯ ДЛЯ ФОРМИРОВАНИЯ РАСШИРЕННЫХ ЦИФРОВЫХ КОМПЕТЕНЦИЙ ПЕДАГОГА </a:t>
            </a:r>
            <a:endParaRPr lang="ru-RU" sz="2000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44D0464-280E-45D2-AC24-E26E651281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19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1.Выявление дефицитов цифровых компетенций педагогических работников посредством проведения анкетирования, опросов. 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2.Формирование персональной траектории профессионального развития педагога (индивидуальный план развития педагога должен содержать мероприятия по повышению цифровой компетентности).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3.Составление плана мероприятий по ликвидации дефицитов и внесение мероприятий в комплексный план работы образовательной организации.</a:t>
            </a:r>
          </a:p>
        </p:txBody>
      </p:sp>
    </p:spTree>
    <p:extLst>
      <p:ext uri="{BB962C8B-B14F-4D97-AF65-F5344CB8AC3E}">
        <p14:creationId xmlns:p14="http://schemas.microsoft.com/office/powerpoint/2010/main" val="3261777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8">
      <a:dk1>
        <a:srgbClr val="FFFFFF"/>
      </a:dk1>
      <a:lt1>
        <a:srgbClr val="FFFFFF"/>
      </a:lt1>
      <a:dk2>
        <a:srgbClr val="FFFFFF"/>
      </a:dk2>
      <a:lt2>
        <a:srgbClr val="0043FC"/>
      </a:lt2>
      <a:accent1>
        <a:srgbClr val="3368FF"/>
      </a:accent1>
      <a:accent2>
        <a:srgbClr val="05ACF7"/>
      </a:accent2>
      <a:accent3>
        <a:srgbClr val="53D2FF"/>
      </a:accent3>
      <a:accent4>
        <a:srgbClr val="BBC9D7"/>
      </a:accent4>
      <a:accent5>
        <a:srgbClr val="BBC9D7"/>
      </a:accent5>
      <a:accent6>
        <a:srgbClr val="57C8FB"/>
      </a:accent6>
      <a:hlink>
        <a:srgbClr val="57C8FB"/>
      </a:hlink>
      <a:folHlink>
        <a:srgbClr val="0043F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8">
      <a:dk1>
        <a:srgbClr val="FFFFFF"/>
      </a:dk1>
      <a:lt1>
        <a:srgbClr val="FFFFFF"/>
      </a:lt1>
      <a:dk2>
        <a:srgbClr val="FFFFFF"/>
      </a:dk2>
      <a:lt2>
        <a:srgbClr val="0043FC"/>
      </a:lt2>
      <a:accent1>
        <a:srgbClr val="3368FF"/>
      </a:accent1>
      <a:accent2>
        <a:srgbClr val="05ACF7"/>
      </a:accent2>
      <a:accent3>
        <a:srgbClr val="53D2FF"/>
      </a:accent3>
      <a:accent4>
        <a:srgbClr val="BBC9D7"/>
      </a:accent4>
      <a:accent5>
        <a:srgbClr val="BBC9D7"/>
      </a:accent5>
      <a:accent6>
        <a:srgbClr val="57C8FB"/>
      </a:accent6>
      <a:hlink>
        <a:srgbClr val="57C8FB"/>
      </a:hlink>
      <a:folHlink>
        <a:srgbClr val="0043F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5_Office Theme">
  <a:themeElements>
    <a:clrScheme name="Custom 18">
      <a:dk1>
        <a:srgbClr val="FFFFFF"/>
      </a:dk1>
      <a:lt1>
        <a:srgbClr val="FFFFFF"/>
      </a:lt1>
      <a:dk2>
        <a:srgbClr val="FFFFFF"/>
      </a:dk2>
      <a:lt2>
        <a:srgbClr val="0043FC"/>
      </a:lt2>
      <a:accent1>
        <a:srgbClr val="3368FF"/>
      </a:accent1>
      <a:accent2>
        <a:srgbClr val="05ACF7"/>
      </a:accent2>
      <a:accent3>
        <a:srgbClr val="53D2FF"/>
      </a:accent3>
      <a:accent4>
        <a:srgbClr val="BBC9D7"/>
      </a:accent4>
      <a:accent5>
        <a:srgbClr val="BBC9D7"/>
      </a:accent5>
      <a:accent6>
        <a:srgbClr val="57C8FB"/>
      </a:accent6>
      <a:hlink>
        <a:srgbClr val="57C8FB"/>
      </a:hlink>
      <a:folHlink>
        <a:srgbClr val="0043F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2116</TotalTime>
  <Words>801</Words>
  <Application>Microsoft Office PowerPoint</Application>
  <PresentationFormat>Экран (4:3)</PresentationFormat>
  <Paragraphs>76</Paragraphs>
  <Slides>13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13</vt:i4>
      </vt:variant>
    </vt:vector>
  </HeadingPairs>
  <TitlesOfParts>
    <vt:vector size="23" baseType="lpstr">
      <vt:lpstr>Arial</vt:lpstr>
      <vt:lpstr>Bookman Old Style</vt:lpstr>
      <vt:lpstr>Calibri</vt:lpstr>
      <vt:lpstr>굴림</vt:lpstr>
      <vt:lpstr>Times New Roman</vt:lpstr>
      <vt:lpstr>Wingdings</vt:lpstr>
      <vt:lpstr>Wingdings 2</vt:lpstr>
      <vt:lpstr>Office Theme</vt:lpstr>
      <vt:lpstr>1_Office Theme</vt:lpstr>
      <vt:lpstr>15_Office Theme</vt:lpstr>
      <vt:lpstr>Презентация PowerPoint</vt:lpstr>
      <vt:lpstr>Презентация PowerPoint</vt:lpstr>
      <vt:lpstr>КОМПОНЕНТЫ ЦИФРОВОЙ ГРАМОТНОСТИ</vt:lpstr>
      <vt:lpstr> ПОТОК ОБРЕТЕНИЯ КОМПЕТЕНЦИИ </vt:lpstr>
      <vt:lpstr>ЦИФРОВЫЕ КОМПЕТЕНЦИИ</vt:lpstr>
      <vt:lpstr>ЦИФРОВЫЕ НАВЫКИ</vt:lpstr>
      <vt:lpstr>БАЗОВЫЕ ЦИФРОВЫЕ КОМПЕТЕНЦИИ</vt:lpstr>
      <vt:lpstr>РАСШИРЕННЫЕ БАЗОВЫЕ ЦИФРОВЫЕ КОМПЕТЕНЦИИ</vt:lpstr>
      <vt:lpstr>МЕРОПРИЯТИЯ ДЛЯ ФОРМИРОВАНИЯ РАСШИРЕННЫХ ЦИФРОВЫХ КОМПЕТЕНЦИЙ ПЕДАГОГА </vt:lpstr>
      <vt:lpstr>ФОРМИРОВАНИЕ ЦИФРОВЫХ КОМПЕТЕНЦИЙ В РАЗЛИЧНЫХ ФОРМАХ ОБУЧЕНИЯ</vt:lpstr>
      <vt:lpstr>КАКИЕ  ПРЕПОДАВАТЕЛИ НУЖНЫ В ВЕК ЦИФРОВЫХ ТЕХНОЛОГИЙ?</vt:lpstr>
      <vt:lpstr>БУДУЩЕЕ РЯДОМ</vt:lpstr>
      <vt:lpstr>Благодарю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79824178542</cp:lastModifiedBy>
  <cp:revision>208</cp:revision>
  <dcterms:created xsi:type="dcterms:W3CDTF">2012-04-26T17:06:14Z</dcterms:created>
  <dcterms:modified xsi:type="dcterms:W3CDTF">2022-09-30T05:45:12Z</dcterms:modified>
</cp:coreProperties>
</file>