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315" r:id="rId3"/>
    <p:sldId id="316" r:id="rId4"/>
    <p:sldId id="317" r:id="rId5"/>
    <p:sldId id="318" r:id="rId6"/>
    <p:sldId id="309" r:id="rId7"/>
    <p:sldId id="319" r:id="rId8"/>
    <p:sldId id="310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9" r:id="rId28"/>
    <p:sldId id="276" r:id="rId29"/>
    <p:sldId id="277" r:id="rId30"/>
    <p:sldId id="278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2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241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9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623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859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08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727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69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57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762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38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6D7A-8825-4487-8429-EF5605AB30F8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EFDB5-98E5-4DAD-95D1-AA4C5D1D1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380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wall.net/ru/resource/36139508/%D0%B2%D0%BF%D1%80-7-describing-a-photo-voc" TargetMode="External"/><Relationship Id="rId3" Type="http://schemas.openxmlformats.org/officeDocument/2006/relationships/hyperlink" Target="https://www.liveworksheets.com/worksheets/en/English_as_a_Second_Language_(ESL)/Appearance/Appearance_dr1398638qk" TargetMode="External"/><Relationship Id="rId7" Type="http://schemas.openxmlformats.org/officeDocument/2006/relationships/hyperlink" Target="https://wordwall.net/ru/resource/24126096/%D0%B2%D0%BF%D1%80-7-%D0%BA%D0%BB%D0%B0%D1%81%D1%81-describing-a-photo" TargetMode="External"/><Relationship Id="rId2" Type="http://schemas.openxmlformats.org/officeDocument/2006/relationships/hyperlink" Target="https://www.liveworksheets.com/worksheets/en/English_as_a_Second_Language_(ESL)/Describing_people/Describe_people_gb896l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ordwall.net/ru/resource/16320912/describing-a-photo-complete" TargetMode="External"/><Relationship Id="rId5" Type="http://schemas.openxmlformats.org/officeDocument/2006/relationships/hyperlink" Target="https://www.liveworksheets.com/worksheets/en/English_as_a_Second_Language_(ESL)/Picture_description/Picture_Description_oh1339944iz" TargetMode="External"/><Relationship Id="rId4" Type="http://schemas.openxmlformats.org/officeDocument/2006/relationships/hyperlink" Target="https://www.liveworksheets.com/ey1997302u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A468B6-B08D-4AF1-A7B3-DD35F3E69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992888" cy="2387600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  <a:t>ВПР </a:t>
            </a:r>
            <a:br>
              <a:rPr lang="ru-RU" sz="6600" b="1" dirty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  <a:t>по английскому языку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F62829B-A604-4136-AF64-5BAFE6BFA9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9632" y="4077072"/>
            <a:ext cx="6858000" cy="1655762"/>
          </a:xfrm>
        </p:spPr>
        <p:txBody>
          <a:bodyPr/>
          <a:lstStyle/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7 класс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Устная часть</a:t>
            </a:r>
            <a:endParaRPr lang="ru-RU" sz="36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01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0648"/>
            <a:ext cx="4536504" cy="4523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854" y="4657727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966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498"/>
            <a:ext cx="6753200" cy="368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7" y="4189560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993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6570917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225" y="4509122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8451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652147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225" y="4509122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425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16634"/>
            <a:ext cx="3744416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225" y="4509122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863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6977918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26" y="4179914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6476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88640"/>
            <a:ext cx="6914755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555" y="4437572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3187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0"/>
            <a:ext cx="5031610" cy="5115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555" y="4437572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92905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1266"/>
            <a:ext cx="688051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645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60650"/>
            <a:ext cx="7704856" cy="425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640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5" y="142875"/>
          <a:ext cx="8858250" cy="6572251"/>
        </p:xfrm>
        <a:graphic>
          <a:graphicData uri="http://schemas.openxmlformats.org/drawingml/2006/table">
            <a:tbl>
              <a:tblPr/>
              <a:tblGrid>
                <a:gridCol w="7715250"/>
                <a:gridCol w="1143000"/>
              </a:tblGrid>
              <a:tr h="865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Критерии оценивания задания 3 (монологическое высказывание с опорой на картинку и пункты плана)</a:t>
                      </a: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</a:t>
                      </a: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Решение коммуникативной задачи* (Содержание) 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7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Выполнена полностью: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все пункты плана раскрыты, – дано не менее 7 развернутых предложений </a:t>
                      </a: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3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Выполнена частично: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1 пункт плана не раскрыт;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дано 6 развернутых предложений;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либо есть 7 предложений, НО они не развернуты, либо не все они (1-2 предложения) по указанным в задании пунктам плана </a:t>
                      </a: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7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выполнена: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2 пункта плана не раскрыты;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дано менее 6 предложений </a:t>
                      </a: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451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551712" cy="436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9992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188642"/>
            <a:ext cx="6374482" cy="424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6865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257563"/>
            <a:ext cx="6824899" cy="435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19" y="4624364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29835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48"/>
            <a:ext cx="648072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4692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08762"/>
            <a:ext cx="6520275" cy="4344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9104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357339" cy="4238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0591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332656"/>
            <a:ext cx="6390218" cy="419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332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260648"/>
            <a:ext cx="6495199" cy="432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76000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2656"/>
            <a:ext cx="6089873" cy="405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1241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60648"/>
            <a:ext cx="828675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0386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459285"/>
              </p:ext>
            </p:extLst>
          </p:nvPr>
        </p:nvGraphicFramePr>
        <p:xfrm>
          <a:off x="251520" y="188640"/>
          <a:ext cx="8317557" cy="5993979"/>
        </p:xfrm>
        <a:graphic>
          <a:graphicData uri="http://schemas.openxmlformats.org/drawingml/2006/table">
            <a:tbl>
              <a:tblPr/>
              <a:tblGrid>
                <a:gridCol w="7378478"/>
                <a:gridCol w="939079"/>
              </a:tblGrid>
              <a:tr h="6090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2. Организация текста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Высказывание связно и логично; средства логической связи присутствуют 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28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Высказывание не вполне связно и логично ИЛИ средства логической связи отсутствует (неправильно используются).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4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Высказывание несвязно и нелогично И/ИЛИ средства логической связи отсутствует (неправильно используются).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95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59055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4102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632"/>
            <a:ext cx="7782694" cy="42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31845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480720" cy="4340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4768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6048672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76989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6675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1741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696744" cy="446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1377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6624736" cy="4411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2965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480720" cy="425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7558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271" y="332656"/>
            <a:ext cx="596265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3656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6240089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6067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601996"/>
              </p:ext>
            </p:extLst>
          </p:nvPr>
        </p:nvGraphicFramePr>
        <p:xfrm>
          <a:off x="899592" y="476671"/>
          <a:ext cx="8101534" cy="6332117"/>
        </p:xfrm>
        <a:graphic>
          <a:graphicData uri="http://schemas.openxmlformats.org/drawingml/2006/table">
            <a:tbl>
              <a:tblPr/>
              <a:tblGrid>
                <a:gridCol w="7252179"/>
                <a:gridCol w="849355"/>
              </a:tblGrid>
              <a:tr h="110720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3.Лексико-грамматическая </a:t>
                      </a: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правильность речи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1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Ошибки практически отсутствуют (не более 2-х ошибок, не препятствующих коммуникации) 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1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Отдельные ошибки (не более 4-х в сумме, в том числе не более 2-х ошибок, препятствующих коммуникации)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6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Более 4-х ошибок ИЛИ более 2-х ошибок, препятствующих коммуникации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573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5832648" cy="425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3156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777" y="260648"/>
            <a:ext cx="60388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41162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34890"/>
            <a:ext cx="6591729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81538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408712" cy="426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13507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6318904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7219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6524774" cy="434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2360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180"/>
            <a:ext cx="6552728" cy="436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953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000106" cy="421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322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260648"/>
            <a:ext cx="666750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8660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6537176" cy="4360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173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290873"/>
              </p:ext>
            </p:extLst>
          </p:nvPr>
        </p:nvGraphicFramePr>
        <p:xfrm>
          <a:off x="142875" y="142875"/>
          <a:ext cx="8858251" cy="6635750"/>
        </p:xfrm>
        <a:graphic>
          <a:graphicData uri="http://schemas.openxmlformats.org/drawingml/2006/table">
            <a:tbl>
              <a:tblPr/>
              <a:tblGrid>
                <a:gridCol w="7929563"/>
                <a:gridCol w="928688"/>
              </a:tblGrid>
              <a:tr h="6117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4. Произносительная сторона речи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7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Ошибок нет или 1-2 фонетические ошибки, не препятствующие коммуникации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1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Отдельные ошибки (не более 4-х в сумме, в том числе не более 2-х ошибок, препятствующих коммуникации)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7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Более 4-х ошибок ИЛИ более 2-х ошибок, препятствующих коммуникации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70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Максимальный балл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863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* При получении обучающимся 0 баллов по критерию «Решение коммуникативной задачи (содержание)» всё задание 3 оценивается в 0 баллов.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19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1073"/>
            <a:ext cx="6876614" cy="459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8201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6003578" cy="443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5524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6853944" cy="456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9585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30713"/>
            <a:ext cx="6381328" cy="425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7119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33425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3055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6675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7327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6372708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09550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488000" cy="42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4076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56272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82439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5911880" cy="396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27" y="4527378"/>
            <a:ext cx="66389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7844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1"/>
            <a:ext cx="8064896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(probably) taken inside / outside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 picture the action is taking place in (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house; the living room; the gym; the swimming pool; the theme park etc.).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Looking at 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people / this girl / this boy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 get the impression that 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 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is / he 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...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(having dinner; watching a film; doing their homework etc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guess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Probably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me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the picture because the atmosphere is peaceful.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this picture as it is bright and colorful, full of positive emotions, and it makes me think of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summer / winter / autumn / spring.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73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142875" y="2680784"/>
            <a:ext cx="8858250" cy="40343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Font typeface="Arial" charset="0"/>
              <a:buNone/>
            </a:pP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I’d like to describe picture №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. The picture shows us a family. The photo was (probably) taken inside. In this picture the action is taking place in the room. I think that we can see a father and a son. Looking at this family I get the impression that they are smiling and hugging. The parent looks like he is in his mid-thirties. Both the father and the son are wearing fancy clothes. The boy looks like he is about 8 years old. I guess he is quiet and kind, because she has a kind smile. I like the picture because the atmosphere is peaceful. It makes me think of my family.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" y="0"/>
            <a:ext cx="9144000" cy="2680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08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https://www.liveworksheets.com/worksheets/en/English_as_a_Second_Language_(ESL)/</a:t>
            </a:r>
            <a:r>
              <a:rPr lang="en-US" dirty="0" smtClean="0">
                <a:hlinkClick r:id="rId2"/>
              </a:rPr>
              <a:t>Describing_people/Describe_people_gb896la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3"/>
              </a:rPr>
              <a:t>https://www.liveworksheets.com/worksheets/en/English_as_a_Second_Language_(ESL)/</a:t>
            </a:r>
            <a:r>
              <a:rPr lang="en-US" dirty="0" smtClean="0">
                <a:hlinkClick r:id="rId3"/>
              </a:rPr>
              <a:t>Appearance/Appearance_dr1398638qk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www.liveworksheets.com/ey1997302ug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5"/>
              </a:rPr>
              <a:t>https://www.liveworksheets.com/worksheets/en/English_as_a_Second_Language_(ESL)/</a:t>
            </a:r>
            <a:r>
              <a:rPr lang="en-US" dirty="0" smtClean="0">
                <a:hlinkClick r:id="rId5"/>
              </a:rPr>
              <a:t>Picture_description/Picture_Description_oh1339944iz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wordwall.net/ru/resource/16320912/describing-a-photo-complete</a:t>
            </a:r>
            <a:endParaRPr lang="ru-RU" dirty="0" smtClean="0"/>
          </a:p>
          <a:p>
            <a:r>
              <a:rPr lang="en-US" dirty="0">
                <a:hlinkClick r:id="rId7"/>
              </a:rPr>
              <a:t>https://wordwall.net/ru/resource/24126096/%D0%B2%D0%BF%D1%80-7-%</a:t>
            </a:r>
            <a:r>
              <a:rPr lang="en-US" dirty="0" smtClean="0">
                <a:hlinkClick r:id="rId7"/>
              </a:rPr>
              <a:t>D0%BA%D0%BB%D0%B0%D1%81%D1%81-describing-a-photo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8"/>
              </a:rPr>
              <a:t>https://wordwall.net/ru/resource/36139508/%</a:t>
            </a:r>
            <a:r>
              <a:rPr lang="en-US" dirty="0" smtClean="0">
                <a:hlinkClick r:id="rId8"/>
              </a:rPr>
              <a:t>D0%B2%D0%BF%D1%80-7-describing-a-photo-voc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8599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Дополнительные ресурсы для тренировки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84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7"/>
            <a:ext cx="6840761" cy="4223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5" t="30746" r="31977" b="39214"/>
          <a:stretch/>
        </p:blipFill>
        <p:spPr bwMode="auto">
          <a:xfrm>
            <a:off x="1331641" y="4635758"/>
            <a:ext cx="6636775" cy="219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18102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1673</TotalTime>
  <Words>460</Words>
  <Application>Microsoft Office PowerPoint</Application>
  <PresentationFormat>Экран (4:3)</PresentationFormat>
  <Paragraphs>73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ВПР  по английскому языку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асер</dc:creator>
  <cp:lastModifiedBy>асер</cp:lastModifiedBy>
  <cp:revision>19</cp:revision>
  <dcterms:created xsi:type="dcterms:W3CDTF">2021-07-23T05:33:17Z</dcterms:created>
  <dcterms:modified xsi:type="dcterms:W3CDTF">2022-09-30T05:46:50Z</dcterms:modified>
</cp:coreProperties>
</file>