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4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4" r:id="rId9"/>
    <p:sldId id="265" r:id="rId10"/>
    <p:sldId id="266" r:id="rId11"/>
    <p:sldId id="267" r:id="rId12"/>
    <p:sldId id="263" r:id="rId1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2298" autoAdjust="0"/>
  </p:normalViewPr>
  <p:slideViewPr>
    <p:cSldViewPr snapToGrid="0">
      <p:cViewPr varScale="1">
        <p:scale>
          <a:sx n="115" d="100"/>
          <a:sy n="115" d="100"/>
        </p:scale>
        <p:origin x="144" y="1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2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03405"/>
            <a:ext cx="9448800" cy="1825096"/>
          </a:xfrm>
        </p:spPr>
        <p:txBody>
          <a:bodyPr anchor="b">
            <a:normAutofit/>
          </a:bodyPr>
          <a:lstStyle>
            <a:lvl1pPr algn="l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632201"/>
            <a:ext cx="9448800" cy="685800"/>
          </a:xfrm>
        </p:spPr>
        <p:txBody>
          <a:bodyPr>
            <a:normAutofit/>
          </a:bodyPr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09561" y="4314328"/>
            <a:ext cx="2910840" cy="374642"/>
          </a:xfrm>
        </p:spPr>
        <p:txBody>
          <a:bodyPr/>
          <a:lstStyle/>
          <a:p>
            <a:fld id="{10B8C068-E48A-4BF2-A2B2-DC9015C3DD42}" type="datetimeFigureOut">
              <a:rPr lang="ru-RU" smtClean="0"/>
              <a:t>25.08.2022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371600" y="4323845"/>
            <a:ext cx="6400800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77200" y="1430866"/>
            <a:ext cx="2743200" cy="365125"/>
          </a:xfrm>
        </p:spPr>
        <p:txBody>
          <a:bodyPr/>
          <a:lstStyle/>
          <a:p>
            <a:fld id="{BE7C5845-F8F2-4809-AB25-7EF09A2EC3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57264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77" y="4697360"/>
            <a:ext cx="10822034" cy="81935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1727" y="941439"/>
            <a:ext cx="10821840" cy="3478161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5516715"/>
            <a:ext cx="10820400" cy="701969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B8C068-E48A-4BF2-A2B2-DC9015C3DD42}" type="datetimeFigureOut">
              <a:rPr lang="ru-RU" smtClean="0"/>
              <a:t>25.08.2022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7C5845-F8F2-4809-AB25-7EF09A2EC3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16165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2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2"/>
            <a:ext cx="10820400" cy="2802467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9133"/>
            <a:ext cx="10130516" cy="99906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10B8C068-E48A-4BF2-A2B2-DC9015C3DD42}" type="datetimeFigureOut">
              <a:rPr lang="ru-RU" smtClean="0"/>
              <a:t>25.08.2022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BE7C5845-F8F2-4809-AB25-7EF09A2EC3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087768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2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67" y="753533"/>
            <a:ext cx="10151533" cy="2604495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303865" y="3365556"/>
            <a:ext cx="9592736" cy="4444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959862"/>
            <a:ext cx="10151533" cy="679871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10B8C068-E48A-4BF2-A2B2-DC9015C3DD42}" type="datetimeFigureOut">
              <a:rPr lang="ru-RU" smtClean="0"/>
              <a:t>25.08.2022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BE7C5845-F8F2-4809-AB25-7EF09A2EC37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476250" y="93345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984230" y="270129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29122912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2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95" y="1124701"/>
            <a:ext cx="10146186" cy="251183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8315"/>
            <a:ext cx="10144654" cy="99988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78883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10B8C068-E48A-4BF2-A2B2-DC9015C3DD42}" type="datetimeFigureOut">
              <a:rPr lang="ru-RU" smtClean="0"/>
              <a:t>25.08.2022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8883"/>
            <a:ext cx="6991492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BE7C5845-F8F2-4809-AB25-7EF09A2EC3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476848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2895600" y="761999"/>
            <a:ext cx="8610599" cy="130386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800" y="2202080"/>
            <a:ext cx="3456432" cy="617320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799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68800" y="2201333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366858" y="2904067"/>
            <a:ext cx="3456432" cy="331461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51800" y="2192866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8051801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B8C068-E48A-4BF2-A2B2-DC9015C3DD42}" type="datetimeFigureOut">
              <a:rPr lang="ru-RU" smtClean="0"/>
              <a:t>25.08.2022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7C5845-F8F2-4809-AB25-7EF09A2EC3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583835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599" cy="12954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8618" y="4191000"/>
            <a:ext cx="3451582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8618" y="2362200"/>
            <a:ext cx="3451582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8618" y="4873764"/>
            <a:ext cx="3451582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74263" y="4191000"/>
            <a:ext cx="3448935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374263" y="2362200"/>
            <a:ext cx="3448936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374264" y="4873763"/>
            <a:ext cx="344893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49731" y="4191000"/>
            <a:ext cx="3456469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049855" y="2362200"/>
            <a:ext cx="3447878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8049731" y="4873761"/>
            <a:ext cx="345244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B8C068-E48A-4BF2-A2B2-DC9015C3DD42}" type="datetimeFigureOut">
              <a:rPr lang="ru-RU" smtClean="0"/>
              <a:t>25.08.2022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7C5845-F8F2-4809-AB25-7EF09A2EC3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883275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2194559"/>
            <a:ext cx="10820400" cy="40241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B8C068-E48A-4BF2-A2B2-DC9015C3DD42}" type="datetimeFigureOut">
              <a:rPr lang="ru-RU" smtClean="0"/>
              <a:t>25.08.2022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7C5845-F8F2-4809-AB25-7EF09A2EC3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49086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2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48800" y="745066"/>
            <a:ext cx="2057400" cy="3903133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24466" y="745067"/>
            <a:ext cx="8204201" cy="390313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79941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10B8C068-E48A-4BF2-A2B2-DC9015C3DD42}" type="datetimeFigureOut">
              <a:rPr lang="ru-RU" smtClean="0"/>
              <a:t>25.08.2022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0"/>
            <a:ext cx="6991492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BE7C5845-F8F2-4809-AB25-7EF09A2EC3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36069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B8C068-E48A-4BF2-A2B2-DC9015C3DD42}" type="datetimeFigureOut">
              <a:rPr lang="ru-RU" smtClean="0"/>
              <a:t>25.08.2022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7C5845-F8F2-4809-AB25-7EF09A2EC3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6948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2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3"/>
            <a:ext cx="10820399" cy="2801935"/>
          </a:xfrm>
        </p:spPr>
        <p:txBody>
          <a:bodyPr anchor="b">
            <a:normAutofit/>
          </a:bodyPr>
          <a:lstStyle>
            <a:lvl1pPr algn="r"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467" y="3641725"/>
            <a:ext cx="10490200" cy="955675"/>
          </a:xfrm>
        </p:spPr>
        <p:txBody>
          <a:bodyPr>
            <a:normAutofit/>
          </a:bodyPr>
          <a:lstStyle>
            <a:lvl1pPr marL="0" indent="0" algn="r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10B8C068-E48A-4BF2-A2B2-DC9015C3DD42}" type="datetimeFigureOut">
              <a:rPr lang="ru-RU" smtClean="0"/>
              <a:t>25.08.2022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1"/>
            <a:ext cx="6991492" cy="36406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BE7C5845-F8F2-4809-AB25-7EF09A2EC3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94361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2194559"/>
            <a:ext cx="5334000" cy="40241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194559"/>
            <a:ext cx="5334000" cy="40241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B8C068-E48A-4BF2-A2B2-DC9015C3DD42}" type="datetimeFigureOut">
              <a:rPr lang="ru-RU" smtClean="0"/>
              <a:t>25.08.2022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7C5845-F8F2-4809-AB25-7EF09A2EC3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42199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600" cy="12954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9" y="2183802"/>
            <a:ext cx="5079991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3132666"/>
            <a:ext cx="5311775" cy="308601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0" y="2183802"/>
            <a:ext cx="5105400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132666"/>
            <a:ext cx="5334000" cy="308601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B8C068-E48A-4BF2-A2B2-DC9015C3DD42}" type="datetimeFigureOut">
              <a:rPr lang="ru-RU" smtClean="0"/>
              <a:t>25.08.2022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7C5845-F8F2-4809-AB25-7EF09A2EC3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59505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B8C068-E48A-4BF2-A2B2-DC9015C3DD42}" type="datetimeFigureOut">
              <a:rPr lang="ru-RU" smtClean="0"/>
              <a:t>25.08.2022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7C5845-F8F2-4809-AB25-7EF09A2EC3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0607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B8C068-E48A-4BF2-A2B2-DC9015C3DD42}" type="datetimeFigureOut">
              <a:rPr lang="ru-RU" smtClean="0"/>
              <a:t>25.08.2022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7C5845-F8F2-4809-AB25-7EF09A2EC3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82472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411480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95582" y="746759"/>
            <a:ext cx="6510618" cy="5471925"/>
          </a:xfrm>
        </p:spPr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411480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B8C068-E48A-4BF2-A2B2-DC9015C3DD42}" type="datetimeFigureOut">
              <a:rPr lang="ru-RU" smtClean="0"/>
              <a:t>25.08.2022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7C5845-F8F2-4809-AB25-7EF09A2EC3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21851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687324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861238" y="751241"/>
            <a:ext cx="3644962" cy="5467443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687324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B8C068-E48A-4BF2-A2B2-DC9015C3DD42}" type="datetimeFigureOut">
              <a:rPr lang="ru-RU" smtClean="0"/>
              <a:t>25.08.2022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7C5845-F8F2-4809-AB25-7EF09A2EC3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07969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2-HD-TOP.pn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4414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95600" y="764373"/>
            <a:ext cx="8610600" cy="12930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194560"/>
            <a:ext cx="10820400" cy="40241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95360" y="6356350"/>
            <a:ext cx="291084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B8C068-E48A-4BF2-A2B2-DC9015C3DD42}" type="datetimeFigureOut">
              <a:rPr lang="ru-RU" smtClean="0"/>
              <a:t>25.08.2022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6355845"/>
            <a:ext cx="7772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63000" y="3810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7C5845-F8F2-4809-AB25-7EF09A2EC3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45290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5" r:id="rId1"/>
    <p:sldLayoutId id="2147483846" r:id="rId2"/>
    <p:sldLayoutId id="2147483847" r:id="rId3"/>
    <p:sldLayoutId id="2147483848" r:id="rId4"/>
    <p:sldLayoutId id="2147483849" r:id="rId5"/>
    <p:sldLayoutId id="2147483850" r:id="rId6"/>
    <p:sldLayoutId id="2147483851" r:id="rId7"/>
    <p:sldLayoutId id="2147483852" r:id="rId8"/>
    <p:sldLayoutId id="2147483853" r:id="rId9"/>
    <p:sldLayoutId id="2147483854" r:id="rId10"/>
    <p:sldLayoutId id="2147483855" r:id="rId11"/>
    <p:sldLayoutId id="2147483856" r:id="rId12"/>
    <p:sldLayoutId id="2147483857" r:id="rId13"/>
    <p:sldLayoutId id="2147483858" r:id="rId14"/>
    <p:sldLayoutId id="2147483859" r:id="rId15"/>
    <p:sldLayoutId id="2147483860" r:id="rId16"/>
    <p:sldLayoutId id="2147483861" r:id="rId17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40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91127" y="-290802"/>
            <a:ext cx="11323781" cy="4558001"/>
          </a:xfrm>
        </p:spPr>
        <p:txBody>
          <a:bodyPr>
            <a:normAutofit/>
          </a:bodyPr>
          <a:lstStyle/>
          <a:p>
            <a:pPr algn="r"/>
            <a:r>
              <a:rPr lang="ru-RU" sz="4400" b="1" dirty="0" smtClean="0">
                <a:solidFill>
                  <a:schemeClr val="accent5">
                    <a:lumMod val="50000"/>
                  </a:schemeClr>
                </a:solidFill>
              </a:rPr>
              <a:t>Использование </a:t>
            </a:r>
            <a:r>
              <a:rPr lang="ru-RU" sz="44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ТРИЗ-технологии</a:t>
            </a:r>
            <a:r>
              <a:rPr lang="ru-RU" sz="4400" b="1" dirty="0" smtClean="0">
                <a:solidFill>
                  <a:schemeClr val="accent5">
                    <a:lumMod val="50000"/>
                  </a:schemeClr>
                </a:solidFill>
              </a:rPr>
              <a:t>  </a:t>
            </a:r>
            <a:r>
              <a:rPr lang="ru-RU" sz="44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уроках русского языка и литературного чтения</a:t>
            </a:r>
            <a:r>
              <a:rPr lang="ru-RU" sz="4400" b="1" dirty="0" smtClean="0">
                <a:solidFill>
                  <a:schemeClr val="accent5">
                    <a:lumMod val="50000"/>
                  </a:schemeClr>
                </a:solidFill>
              </a:rPr>
              <a:t> в начальной школе</a:t>
            </a:r>
            <a:endParaRPr lang="ru-RU" sz="44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833091" y="461816"/>
            <a:ext cx="9144000" cy="815109"/>
          </a:xfrm>
        </p:spPr>
        <p:txBody>
          <a:bodyPr/>
          <a:lstStyle/>
          <a:p>
            <a:pPr algn="ctr"/>
            <a:r>
              <a:rPr lang="ru-RU" dirty="0" smtClean="0"/>
              <a:t>МБОУ ЦО имени Александра Атрощанка</a:t>
            </a:r>
            <a:endParaRPr lang="ru-RU" dirty="0"/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>
          <a:xfrm>
            <a:off x="3292764" y="4854862"/>
            <a:ext cx="9144000" cy="81510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/>
              <a:t>Учителя начальных классов:</a:t>
            </a:r>
          </a:p>
          <a:p>
            <a:r>
              <a:rPr lang="ru-RU" dirty="0" smtClean="0"/>
              <a:t>Герасимова Ю. А.</a:t>
            </a:r>
          </a:p>
          <a:p>
            <a:r>
              <a:rPr lang="ru-RU" dirty="0" smtClean="0"/>
              <a:t>Земская И. С.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0244290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8389" y="1933553"/>
            <a:ext cx="5534025" cy="2900268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type="body" sz="half" idx="2"/>
          </p:nvPr>
        </p:nvSpPr>
        <p:spPr>
          <a:xfrm>
            <a:off x="372603" y="189570"/>
            <a:ext cx="6831086" cy="2017906"/>
          </a:xfrm>
        </p:spPr>
        <p:txBody>
          <a:bodyPr>
            <a:normAutofit/>
          </a:bodyPr>
          <a:lstStyle/>
          <a:p>
            <a:pPr algn="ctr"/>
            <a:r>
              <a:rPr lang="ru-RU" sz="4000" b="1" i="1" u="sng" dirty="0" smtClean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«Волшебный экран»</a:t>
            </a:r>
            <a:endParaRPr lang="ru-RU" sz="36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/>
          <a:srcRect l="10301" t="25698" r="21251" b="2281"/>
          <a:stretch/>
        </p:blipFill>
        <p:spPr>
          <a:xfrm>
            <a:off x="7203689" y="1445001"/>
            <a:ext cx="4650058" cy="4978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837130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3046" y="423390"/>
            <a:ext cx="3270642" cy="4872465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type="body" sz="half" idx="2"/>
          </p:nvPr>
        </p:nvSpPr>
        <p:spPr>
          <a:xfrm>
            <a:off x="6727132" y="144718"/>
            <a:ext cx="5464868" cy="3902710"/>
          </a:xfrm>
        </p:spPr>
        <p:txBody>
          <a:bodyPr>
            <a:normAutofit/>
          </a:bodyPr>
          <a:lstStyle/>
          <a:p>
            <a:pPr algn="ctr"/>
            <a:r>
              <a:rPr lang="ru-RU" sz="3200" b="1" i="1" u="sng" dirty="0" smtClean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«Методика </a:t>
            </a:r>
            <a:r>
              <a:rPr lang="ru-RU" sz="3200" b="1" i="1" u="sng" dirty="0" err="1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Джанни</a:t>
            </a:r>
            <a:r>
              <a:rPr lang="ru-RU" sz="3200" b="1" i="1" u="sng" dirty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200" b="1" i="1" u="sng" dirty="0" err="1" smtClean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Родари</a:t>
            </a:r>
            <a:r>
              <a:rPr lang="ru-RU" sz="3200" b="1" i="1" u="sng" dirty="0" smtClean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 </a:t>
            </a:r>
          </a:p>
          <a:p>
            <a:pPr algn="ctr"/>
            <a:r>
              <a:rPr lang="ru-RU" sz="2800" dirty="0" smtClean="0"/>
              <a:t>Перенос </a:t>
            </a:r>
            <a:r>
              <a:rPr lang="ru-RU" sz="2800" dirty="0"/>
              <a:t>свойства одного объекта на </a:t>
            </a:r>
            <a:r>
              <a:rPr lang="ru-RU" sz="2800" dirty="0" smtClean="0"/>
              <a:t>другой</a:t>
            </a:r>
            <a:endParaRPr lang="ru-RU" sz="28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0437" y="423390"/>
            <a:ext cx="3594062" cy="37468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14371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2"/>
          <a:srcRect l="6128" t="33496" r="7622" b="10407"/>
          <a:stretch/>
        </p:blipFill>
        <p:spPr>
          <a:xfrm>
            <a:off x="4716965" y="472429"/>
            <a:ext cx="7304048" cy="2672214"/>
          </a:xfrm>
          <a:prstGeom prst="rect">
            <a:avLst/>
          </a:prstGeom>
        </p:spPr>
      </p:pic>
      <p:sp>
        <p:nvSpPr>
          <p:cNvPr id="7" name="Объект 6"/>
          <p:cNvSpPr>
            <a:spLocks noGrp="1"/>
          </p:cNvSpPr>
          <p:nvPr>
            <p:ph idx="1"/>
          </p:nvPr>
        </p:nvSpPr>
        <p:spPr>
          <a:xfrm>
            <a:off x="507379" y="3345365"/>
            <a:ext cx="11424425" cy="351263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i="1" dirty="0"/>
              <a:t>Таким образом, уроки с использованием приемов ТРИЗ - технологии </a:t>
            </a:r>
            <a:r>
              <a:rPr lang="ru-RU" sz="2400" i="1" dirty="0" smtClean="0"/>
              <a:t>являются средством </a:t>
            </a:r>
            <a:r>
              <a:rPr lang="ru-RU" sz="2400" i="1" dirty="0"/>
              <a:t>формирования успешности учения младших школьников</a:t>
            </a:r>
            <a:r>
              <a:rPr lang="ru-RU" sz="2400" i="1" dirty="0" smtClean="0"/>
              <a:t>. </a:t>
            </a:r>
          </a:p>
          <a:p>
            <a:pPr marL="0" indent="0">
              <a:buNone/>
            </a:pPr>
            <a:r>
              <a:rPr lang="ru-RU" sz="2400" i="1" dirty="0" smtClean="0"/>
              <a:t>Методики </a:t>
            </a:r>
            <a:r>
              <a:rPr lang="ru-RU" sz="2400" i="1" dirty="0"/>
              <a:t>ТРИЗ – идеальные инструменты для проблемного</a:t>
            </a:r>
            <a:r>
              <a:rPr lang="ru-RU" sz="2400" i="1" dirty="0" smtClean="0"/>
              <a:t>, развивающего обучения</a:t>
            </a:r>
            <a:r>
              <a:rPr lang="ru-RU" sz="2400" i="1" dirty="0"/>
              <a:t>. Позволяют сделать и традиционное обучение развивающим.</a:t>
            </a:r>
          </a:p>
          <a:p>
            <a:pPr marL="0" indent="0">
              <a:buNone/>
            </a:pPr>
            <a:r>
              <a:rPr lang="ru-RU" sz="2400" i="1" dirty="0"/>
              <a:t>ТРИЗ - педагогика помогает воспитать у детей стремление </a:t>
            </a:r>
            <a:r>
              <a:rPr lang="ru-RU" sz="2400" i="1" dirty="0" smtClean="0"/>
              <a:t>к самосовершенствованию</a:t>
            </a:r>
            <a:r>
              <a:rPr lang="ru-RU" sz="2400" i="1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5284675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853"/>
            <a:ext cx="12192000" cy="7786253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54618" y="230908"/>
            <a:ext cx="5597236" cy="1634837"/>
          </a:xfrm>
          <a:solidFill>
            <a:schemeClr val="bg1"/>
          </a:solidFill>
        </p:spPr>
        <p:txBody>
          <a:bodyPr>
            <a:noAutofit/>
          </a:bodyPr>
          <a:lstStyle/>
          <a:p>
            <a:r>
              <a:rPr lang="ru-RU" sz="2400" b="1" dirty="0" err="1" smtClean="0"/>
              <a:t>Триз</a:t>
            </a:r>
            <a:r>
              <a:rPr lang="ru-RU" sz="2400" dirty="0" smtClean="0"/>
              <a:t> – это управляемый процесс создания нового, соединяющий в себе точный расчет, логику, интуицию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406559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92655" y="2207491"/>
            <a:ext cx="3923289" cy="439125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71925" y="1126836"/>
            <a:ext cx="10203873" cy="1080655"/>
          </a:xfrm>
        </p:spPr>
        <p:txBody>
          <a:bodyPr/>
          <a:lstStyle/>
          <a:p>
            <a:r>
              <a:rPr lang="ru-RU" dirty="0" smtClean="0"/>
              <a:t>Цели и задачи </a:t>
            </a:r>
            <a:r>
              <a:rPr lang="ru-RU" dirty="0" err="1" smtClean="0"/>
              <a:t>триз</a:t>
            </a:r>
            <a:r>
              <a:rPr lang="ru-RU" dirty="0" smtClean="0"/>
              <a:t> -технологии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30382" y="2499359"/>
            <a:ext cx="7562273" cy="4560540"/>
          </a:xfrm>
        </p:spPr>
        <p:txBody>
          <a:bodyPr>
            <a:normAutofit/>
          </a:bodyPr>
          <a:lstStyle/>
          <a:p>
            <a:r>
              <a:rPr lang="ru-RU" dirty="0" smtClean="0"/>
              <a:t>целенаправленное </a:t>
            </a:r>
            <a:r>
              <a:rPr lang="ru-RU" dirty="0"/>
              <a:t>развитие навыков системного мышления и </a:t>
            </a:r>
            <a:r>
              <a:rPr lang="ru-RU" dirty="0" smtClean="0"/>
              <a:t>творческого воображения; обучение </a:t>
            </a:r>
            <a:r>
              <a:rPr lang="ru-RU" dirty="0"/>
              <a:t>способам решения творческих </a:t>
            </a:r>
            <a:r>
              <a:rPr lang="ru-RU" dirty="0" smtClean="0"/>
              <a:t>задач; коллективной </a:t>
            </a:r>
            <a:r>
              <a:rPr lang="ru-RU" dirty="0"/>
              <a:t>познавательной деятельности;</a:t>
            </a:r>
          </a:p>
          <a:p>
            <a:r>
              <a:rPr lang="ru-RU" dirty="0" smtClean="0"/>
              <a:t>формирование </a:t>
            </a:r>
            <a:r>
              <a:rPr lang="ru-RU" dirty="0"/>
              <a:t>открытого мышления, не скованного стереотипами</a:t>
            </a:r>
            <a:r>
              <a:rPr lang="ru-RU" dirty="0" smtClean="0"/>
              <a:t>; познавательной </a:t>
            </a:r>
            <a:r>
              <a:rPr lang="ru-RU" dirty="0"/>
              <a:t>активности и интереса;</a:t>
            </a:r>
          </a:p>
          <a:p>
            <a:r>
              <a:rPr lang="ru-RU" dirty="0" smtClean="0"/>
              <a:t>воспитание </a:t>
            </a:r>
            <a:r>
              <a:rPr lang="ru-RU" dirty="0"/>
              <a:t>терпимости при соприкосновении с отличающейся </a:t>
            </a:r>
            <a:r>
              <a:rPr lang="ru-RU" dirty="0" smtClean="0"/>
              <a:t>точкой зрения; воспитание </a:t>
            </a:r>
            <a:r>
              <a:rPr lang="ru-RU" dirty="0"/>
              <a:t>позитивного и конструктивного отношения к </a:t>
            </a:r>
            <a:r>
              <a:rPr lang="ru-RU" dirty="0" smtClean="0"/>
              <a:t>окружающей действительности</a:t>
            </a:r>
            <a:r>
              <a:rPr lang="ru-RU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0228379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ТРИЗ-технологии  на уроках русского языка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17947" y="2249979"/>
            <a:ext cx="6860308" cy="452951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800" b="1" i="1" u="sng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«Я </a:t>
            </a:r>
            <a:r>
              <a:rPr lang="ru-RU" sz="2800" b="1" i="1" u="sng" dirty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беру тебя с </a:t>
            </a:r>
            <a:r>
              <a:rPr lang="ru-RU" sz="2800" b="1" i="1" u="sng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собой»</a:t>
            </a:r>
          </a:p>
          <a:p>
            <a:pPr marL="0" indent="0" algn="ctr">
              <a:buNone/>
            </a:pPr>
            <a:endParaRPr lang="ru-RU" b="1" i="1" dirty="0"/>
          </a:p>
          <a:p>
            <a:pPr marL="0" indent="0">
              <a:buNone/>
            </a:pPr>
            <a:r>
              <a:rPr lang="ru-RU" i="1" dirty="0" smtClean="0"/>
              <a:t>Педагог </a:t>
            </a:r>
            <a:r>
              <a:rPr lang="ru-RU" i="1" dirty="0"/>
              <a:t>загадывает признак, по которому собирается множество объектов </a:t>
            </a:r>
            <a:r>
              <a:rPr lang="ru-RU" i="1" dirty="0" smtClean="0"/>
              <a:t>и называет </a:t>
            </a:r>
            <a:r>
              <a:rPr lang="ru-RU" i="1" dirty="0"/>
              <a:t>первый объект. Ученики пытаются угадать этот признак и по </a:t>
            </a:r>
            <a:r>
              <a:rPr lang="ru-RU" i="1" dirty="0" smtClean="0"/>
              <a:t>очереди называют </a:t>
            </a:r>
            <a:r>
              <a:rPr lang="ru-RU" i="1" dirty="0"/>
              <a:t>объекты, обладающие, по их мнению, тем же значением признака. </a:t>
            </a:r>
            <a:r>
              <a:rPr lang="ru-RU" i="1" dirty="0" smtClean="0"/>
              <a:t>Учитель отвечает</a:t>
            </a:r>
            <a:r>
              <a:rPr lang="ru-RU" i="1" dirty="0"/>
              <a:t>, берет он этот объект или нет. Игра продолжается до тех пор, пока кто-то </a:t>
            </a:r>
            <a:r>
              <a:rPr lang="ru-RU" i="1" dirty="0" smtClean="0"/>
              <a:t>из детей </a:t>
            </a:r>
            <a:r>
              <a:rPr lang="ru-RU" i="1" dirty="0"/>
              <a:t>не определит, по какому признаку собирается множество</a:t>
            </a:r>
            <a:r>
              <a:rPr lang="ru-RU" i="1" dirty="0" smtClean="0"/>
              <a:t>.</a:t>
            </a:r>
            <a:endParaRPr lang="ru-RU" i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10765" y="2332839"/>
            <a:ext cx="4581236" cy="4525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53943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0167782">
            <a:off x="3732274" y="1269290"/>
            <a:ext cx="2640036" cy="2640036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60655" y="661323"/>
            <a:ext cx="5532582" cy="290391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b="1" i="1" u="sng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«М</a:t>
            </a:r>
            <a:r>
              <a:rPr lang="ru-RU" sz="2400" b="1" i="1" u="sng" dirty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орфологический ящик / копилка</a:t>
            </a:r>
            <a:r>
              <a:rPr lang="ru-RU" sz="2400" b="1" i="1" u="sng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</a:t>
            </a:r>
          </a:p>
          <a:p>
            <a:pPr marL="0" indent="0">
              <a:buNone/>
            </a:pPr>
            <a:r>
              <a:rPr lang="ru-RU" sz="2400" i="1" dirty="0" smtClean="0"/>
              <a:t>Сбор и анализ информации по заданным признакам, выявление существенных и несущественных признаков изучаемого явления. Копилка универсальна.</a:t>
            </a:r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480292" y="3131128"/>
            <a:ext cx="4572000" cy="3412836"/>
          </a:xfrm>
          <a:prstGeom prst="rect">
            <a:avLst/>
          </a:prstGeom>
          <a:ln>
            <a:solidFill>
              <a:srgbClr val="00B050"/>
            </a:solidFill>
            <a:prstDash val="dash"/>
          </a:ln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2400" b="1" dirty="0"/>
              <a:t>Отгадай слова, поставив слоги в нужном </a:t>
            </a:r>
            <a:r>
              <a:rPr lang="ru-RU" sz="2400" b="1" dirty="0" smtClean="0"/>
              <a:t>порядке.</a:t>
            </a:r>
          </a:p>
          <a:p>
            <a:pPr marL="0" indent="0">
              <a:buNone/>
            </a:pPr>
            <a:r>
              <a:rPr lang="ru-RU" sz="2400" dirty="0"/>
              <a:t>Кет, </a:t>
            </a:r>
            <a:r>
              <a:rPr lang="ru-RU" sz="2400" dirty="0" err="1"/>
              <a:t>бу</a:t>
            </a:r>
            <a:r>
              <a:rPr lang="ru-RU" sz="2400" dirty="0"/>
              <a:t>________</a:t>
            </a:r>
          </a:p>
          <a:p>
            <a:pPr marL="0" indent="0">
              <a:buNone/>
            </a:pPr>
            <a:r>
              <a:rPr lang="ru-RU" sz="2400" dirty="0"/>
              <a:t>ка, </a:t>
            </a:r>
            <a:r>
              <a:rPr lang="ru-RU" sz="2400" dirty="0" err="1"/>
              <a:t>бул</a:t>
            </a:r>
            <a:r>
              <a:rPr lang="ru-RU" sz="2400" dirty="0"/>
              <a:t>________</a:t>
            </a:r>
          </a:p>
          <a:p>
            <a:pPr marL="0" indent="0">
              <a:buNone/>
            </a:pPr>
            <a:r>
              <a:rPr lang="ru-RU" sz="2400" dirty="0"/>
              <a:t>ля, по, на_________</a:t>
            </a:r>
          </a:p>
          <a:p>
            <a:pPr marL="0" indent="0">
              <a:buNone/>
            </a:pPr>
            <a:r>
              <a:rPr lang="ru-RU" sz="2400" dirty="0"/>
              <a:t>та, </a:t>
            </a:r>
            <a:r>
              <a:rPr lang="ru-RU" sz="2400" dirty="0" err="1"/>
              <a:t>бро</a:t>
            </a:r>
            <a:r>
              <a:rPr lang="ru-RU" sz="2400" dirty="0"/>
              <a:t>, до_________</a:t>
            </a:r>
          </a:p>
          <a:p>
            <a:pPr marL="0" indent="0">
              <a:buNone/>
            </a:pPr>
            <a:r>
              <a:rPr lang="ru-RU" sz="2400" dirty="0"/>
              <a:t>ма, </a:t>
            </a:r>
            <a:r>
              <a:rPr lang="ru-RU" sz="2400" dirty="0" err="1"/>
              <a:t>бу</a:t>
            </a:r>
            <a:r>
              <a:rPr lang="ru-RU" sz="2400" dirty="0"/>
              <a:t>, га___________</a:t>
            </a:r>
          </a:p>
          <a:p>
            <a:pPr marL="0" indent="0">
              <a:buNone/>
            </a:pPr>
            <a:r>
              <a:rPr lang="ru-RU" sz="2400" dirty="0" err="1"/>
              <a:t>ва</a:t>
            </a:r>
            <a:r>
              <a:rPr lang="ru-RU" sz="2400" dirty="0"/>
              <a:t>, бук</a:t>
            </a:r>
            <a:r>
              <a:rPr lang="ru-RU" sz="2400" dirty="0" smtClean="0"/>
              <a:t>_________</a:t>
            </a:r>
            <a:endParaRPr lang="ru-RU" sz="2400" dirty="0"/>
          </a:p>
        </p:txBody>
      </p:sp>
      <p:sp>
        <p:nvSpPr>
          <p:cNvPr id="5" name="Объект 2"/>
          <p:cNvSpPr txBox="1">
            <a:spLocks/>
          </p:cNvSpPr>
          <p:nvPr/>
        </p:nvSpPr>
        <p:spPr>
          <a:xfrm>
            <a:off x="5569528" y="3943927"/>
            <a:ext cx="6313055" cy="2600037"/>
          </a:xfrm>
          <a:prstGeom prst="rect">
            <a:avLst/>
          </a:prstGeom>
          <a:ln>
            <a:solidFill>
              <a:srgbClr val="00B050"/>
            </a:solidFill>
            <a:prstDash val="lgDashDot"/>
          </a:ln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Char char="ü"/>
            </a:pPr>
            <a:r>
              <a:rPr lang="ru-RU" sz="2000" dirty="0" smtClean="0"/>
              <a:t>Поставь </a:t>
            </a:r>
            <a:r>
              <a:rPr lang="ru-RU" sz="2000" dirty="0"/>
              <a:t>буквы в правильном порядке, чтобы получились слова в </a:t>
            </a:r>
            <a:r>
              <a:rPr lang="ru-RU" sz="2000" dirty="0" smtClean="0"/>
              <a:t>предложениях.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2000" dirty="0"/>
              <a:t>Сбор предложений, </a:t>
            </a:r>
            <a:r>
              <a:rPr lang="ru-RU" sz="2000" dirty="0" smtClean="0"/>
              <a:t>текстов (при </a:t>
            </a:r>
            <a:r>
              <a:rPr lang="ru-RU" sz="2000" dirty="0"/>
              <a:t>изучении тем </a:t>
            </a:r>
            <a:r>
              <a:rPr lang="ru-RU" sz="2000" dirty="0" smtClean="0"/>
              <a:t>«Предложение», «Текст»)</a:t>
            </a:r>
            <a:endParaRPr lang="ru-RU" sz="2000" dirty="0"/>
          </a:p>
          <a:p>
            <a:pPr>
              <a:buFont typeface="Wingdings" panose="05000000000000000000" pitchFamily="2" charset="2"/>
              <a:buChar char="ü"/>
            </a:pPr>
            <a:r>
              <a:rPr lang="ru-RU" sz="2000" dirty="0" smtClean="0"/>
              <a:t>Соотнести </a:t>
            </a:r>
            <a:r>
              <a:rPr lang="ru-RU" sz="2000" dirty="0"/>
              <a:t>слово и его лексическое </a:t>
            </a:r>
            <a:r>
              <a:rPr lang="ru-RU" sz="2000" dirty="0" smtClean="0"/>
              <a:t>значение (при изучении темы «Многозначные слова»)</a:t>
            </a:r>
            <a:endParaRPr lang="ru-RU" sz="2000" dirty="0"/>
          </a:p>
          <a:p>
            <a:pPr>
              <a:buFont typeface="Wingdings" panose="05000000000000000000" pitchFamily="2" charset="2"/>
              <a:buChar char="ü"/>
            </a:pPr>
            <a:endParaRPr lang="ru-RU" sz="2000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60988" y="303283"/>
            <a:ext cx="2232862" cy="2286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01677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1601" y="1394690"/>
            <a:ext cx="4285210" cy="4110181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34821" y="1464887"/>
            <a:ext cx="6869544" cy="4871257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800" b="1" i="1" u="sng" dirty="0" smtClean="0">
                <a:solidFill>
                  <a:schemeClr val="accent4">
                    <a:lumMod val="75000"/>
                  </a:schemeClr>
                </a:solidFill>
              </a:rPr>
              <a:t>«Ложная альтернатива»</a:t>
            </a:r>
          </a:p>
          <a:p>
            <a:pPr marL="0" indent="0" algn="ctr">
              <a:buNone/>
            </a:pPr>
            <a:r>
              <a:rPr lang="ru-RU" sz="2800" dirty="0"/>
              <a:t>Внимание слушателя уводится в сторону с помощью альтернативы "или-или</a:t>
            </a:r>
            <a:r>
              <a:rPr lang="ru-RU" sz="2800" dirty="0" smtClean="0"/>
              <a:t>", совершенно </a:t>
            </a:r>
            <a:r>
              <a:rPr lang="ru-RU" sz="2800" dirty="0"/>
              <a:t>произвольно выраженной. Ни один из предлагаемых ответов не </a:t>
            </a:r>
            <a:r>
              <a:rPr lang="ru-RU" sz="2800" dirty="0" smtClean="0"/>
              <a:t>является верным</a:t>
            </a:r>
            <a:r>
              <a:rPr lang="ru-RU" sz="2800" dirty="0"/>
              <a:t>.</a:t>
            </a:r>
          </a:p>
          <a:p>
            <a:pPr marL="0" indent="0" algn="ctr">
              <a:buNone/>
            </a:pPr>
            <a:endParaRPr lang="ru-RU" sz="2800" dirty="0"/>
          </a:p>
          <a:p>
            <a:pPr algn="ctr">
              <a:buFont typeface="Wingdings" panose="05000000000000000000" pitchFamily="2" charset="2"/>
              <a:buChar char="Ø"/>
            </a:pPr>
            <a:r>
              <a:rPr lang="ru-RU" sz="2800" dirty="0" smtClean="0"/>
              <a:t> </a:t>
            </a:r>
            <a:r>
              <a:rPr lang="ru-RU" sz="2800" i="1" dirty="0" smtClean="0"/>
              <a:t>Слово </a:t>
            </a:r>
            <a:r>
              <a:rPr lang="ru-RU" sz="2800" i="1" dirty="0"/>
              <a:t>"часы" - пишется как "чесы" или "</a:t>
            </a:r>
            <a:r>
              <a:rPr lang="ru-RU" sz="2800" i="1" dirty="0" err="1"/>
              <a:t>чисы</a:t>
            </a:r>
            <a:r>
              <a:rPr lang="ru-RU" sz="2800" i="1" dirty="0" smtClean="0"/>
              <a:t>"?</a:t>
            </a:r>
            <a:endParaRPr lang="ru-RU" sz="2800" i="1" dirty="0"/>
          </a:p>
        </p:txBody>
      </p:sp>
    </p:spTree>
    <p:extLst>
      <p:ext uri="{BB962C8B-B14F-4D97-AF65-F5344CB8AC3E}">
        <p14:creationId xmlns:p14="http://schemas.microsoft.com/office/powerpoint/2010/main" val="4436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58362" y="1640379"/>
            <a:ext cx="5306291" cy="5306291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Ещё один из очень интересных </a:t>
            </a:r>
            <a:r>
              <a:rPr lang="ru-RU" dirty="0" smtClean="0"/>
              <a:t>приёмов…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37310" y="2314633"/>
            <a:ext cx="8423563" cy="4024125"/>
          </a:xfrm>
        </p:spPr>
        <p:txBody>
          <a:bodyPr>
            <a:normAutofit lnSpcReduction="10000"/>
          </a:bodyPr>
          <a:lstStyle/>
          <a:p>
            <a:r>
              <a:rPr lang="ru-RU" sz="2400" b="1" i="1" u="sng" dirty="0" err="1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Синквейн</a:t>
            </a:r>
            <a:r>
              <a:rPr lang="ru-RU" sz="2400" b="1" i="1" u="sng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dirty="0"/>
              <a:t>- прием </a:t>
            </a:r>
            <a:r>
              <a:rPr lang="ru-RU" sz="2400" dirty="0" smtClean="0"/>
              <a:t>активизации мышления </a:t>
            </a:r>
            <a:r>
              <a:rPr lang="ru-RU" sz="2400" dirty="0"/>
              <a:t>и развития речи</a:t>
            </a:r>
            <a:r>
              <a:rPr lang="ru-RU" sz="2400" dirty="0" smtClean="0"/>
              <a:t>.</a:t>
            </a:r>
          </a:p>
          <a:p>
            <a:r>
              <a:rPr lang="ru-RU" sz="2400" b="1" i="1" u="sng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Кластеры.</a:t>
            </a:r>
            <a:r>
              <a:rPr lang="ru-RU" sz="2400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ru-RU" sz="2400" dirty="0" smtClean="0"/>
              <a:t>Выделение </a:t>
            </a:r>
            <a:r>
              <a:rPr lang="ru-RU" sz="2400" dirty="0"/>
              <a:t>смысловых единиц текста и </a:t>
            </a:r>
            <a:r>
              <a:rPr lang="ru-RU" sz="2400" dirty="0" smtClean="0"/>
              <a:t>графическое оформление </a:t>
            </a:r>
            <a:r>
              <a:rPr lang="ru-RU" sz="2400" dirty="0"/>
              <a:t>в определённом порядке в виде грозди</a:t>
            </a:r>
            <a:r>
              <a:rPr lang="ru-RU" sz="2400" dirty="0" smtClean="0"/>
              <a:t>.</a:t>
            </a:r>
          </a:p>
          <a:p>
            <a:r>
              <a:rPr lang="ru-RU" sz="2400" b="1" i="1" u="sng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Составление </a:t>
            </a:r>
            <a:r>
              <a:rPr lang="ru-RU" sz="2400" b="1" i="1" u="sng" dirty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загадок.</a:t>
            </a:r>
            <a:r>
              <a:rPr lang="ru-RU" sz="2400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ru-RU" sz="2400" dirty="0"/>
              <a:t>При составление загадок используем модель</a:t>
            </a:r>
            <a:r>
              <a:rPr lang="ru-RU" sz="2400" dirty="0" smtClean="0"/>
              <a:t>.</a:t>
            </a:r>
          </a:p>
          <a:p>
            <a:r>
              <a:rPr lang="ru-RU" sz="2400" b="1" i="1" u="sng" dirty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Игра «Расселение</a:t>
            </a:r>
            <a:r>
              <a:rPr lang="ru-RU" sz="2400" b="1" i="1" u="sng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».</a:t>
            </a:r>
            <a:r>
              <a:rPr lang="ru-RU" sz="2400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ru-RU" sz="2400" dirty="0"/>
              <a:t>Даны слова рассели их в </a:t>
            </a:r>
            <a:r>
              <a:rPr lang="ru-RU" sz="2400" dirty="0" smtClean="0"/>
              <a:t>домики (</a:t>
            </a:r>
            <a:r>
              <a:rPr lang="ru-RU" sz="2400" dirty="0" err="1" smtClean="0"/>
              <a:t>Сущ</a:t>
            </a:r>
            <a:r>
              <a:rPr lang="ru-RU" sz="2400" dirty="0" smtClean="0"/>
              <a:t>-е, </a:t>
            </a:r>
            <a:r>
              <a:rPr lang="ru-RU" sz="2400" dirty="0" err="1" smtClean="0"/>
              <a:t>прилаг</a:t>
            </a:r>
            <a:r>
              <a:rPr lang="ru-RU" sz="2400" dirty="0" smtClean="0"/>
              <a:t>-е</a:t>
            </a:r>
            <a:r>
              <a:rPr lang="ru-RU" sz="2400" dirty="0"/>
              <a:t>, глагол); Раздели слова на слоги, поставь ударение и запиши в нужны </a:t>
            </a:r>
            <a:r>
              <a:rPr lang="ru-RU" sz="2400" dirty="0" smtClean="0"/>
              <a:t>столбик.</a:t>
            </a:r>
            <a:endParaRPr lang="ru-RU" sz="2400" b="1" i="1" u="sng" dirty="0" smtClean="0">
              <a:solidFill>
                <a:schemeClr val="accent4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sz="2400" b="1" i="1" u="sng" dirty="0">
              <a:solidFill>
                <a:schemeClr val="accent4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53530013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7710" y="-323273"/>
            <a:ext cx="10820400" cy="2802467"/>
          </a:xfrm>
        </p:spPr>
        <p:txBody>
          <a:bodyPr>
            <a:normAutofit/>
          </a:bodyPr>
          <a:lstStyle/>
          <a:p>
            <a:r>
              <a:rPr lang="ru-RU" sz="3600" b="1" dirty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ТРИЗ-технологии  </a:t>
            </a:r>
            <a:r>
              <a:rPr lang="ru-RU" sz="3600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работе со сказкой на </a:t>
            </a:r>
            <a:r>
              <a:rPr lang="ru-RU" sz="3600" b="1" dirty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уроках </a:t>
            </a:r>
            <a:r>
              <a:rPr lang="ru-RU" sz="3600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литературного чтения</a:t>
            </a:r>
            <a:endParaRPr lang="ru-RU" sz="3600" b="1" dirty="0">
              <a:solidFill>
                <a:schemeClr val="accent4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type="body" sz="half" idx="2"/>
          </p:nvPr>
        </p:nvSpPr>
        <p:spPr>
          <a:xfrm>
            <a:off x="1024467" y="1958109"/>
            <a:ext cx="5699606" cy="293716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800" b="1" i="1" u="sng" dirty="0" smtClean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«Волшебный треугольник»</a:t>
            </a:r>
          </a:p>
          <a:p>
            <a:pPr algn="ctr"/>
            <a:r>
              <a:rPr lang="ru-RU" sz="2400" dirty="0"/>
              <a:t>Модель используется для различных вариаций и уточнений в зависимости от сюжета, легко распознать сложные ситуации и преодолеть препятствия. Пример: отечественные и зарубежные сказки.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27623" y="3527523"/>
            <a:ext cx="3253816" cy="325381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24138" y="2479194"/>
            <a:ext cx="2354349" cy="299150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18814" y="1728089"/>
            <a:ext cx="2692132" cy="15022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024251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74" y="143829"/>
            <a:ext cx="3513434" cy="424758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56308" y="833627"/>
            <a:ext cx="3468392" cy="4499161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type="body" sz="half" idx="2"/>
          </p:nvPr>
        </p:nvSpPr>
        <p:spPr>
          <a:xfrm>
            <a:off x="6562725" y="345440"/>
            <a:ext cx="5464868" cy="3902710"/>
          </a:xfrm>
        </p:spPr>
        <p:txBody>
          <a:bodyPr>
            <a:normAutofit/>
          </a:bodyPr>
          <a:lstStyle/>
          <a:p>
            <a:pPr algn="ctr"/>
            <a:r>
              <a:rPr lang="ru-RU" sz="3200" b="1" i="1" u="sng" dirty="0" smtClean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«Метод </a:t>
            </a:r>
            <a:r>
              <a:rPr lang="ru-RU" sz="3200" b="1" i="1" u="sng" dirty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типовых приемов </a:t>
            </a:r>
            <a:r>
              <a:rPr lang="ru-RU" sz="3200" b="1" i="1" u="sng" dirty="0" smtClean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фантазирования» </a:t>
            </a:r>
          </a:p>
          <a:p>
            <a:pPr algn="ctr"/>
            <a:r>
              <a:rPr lang="ru-RU" sz="2800" dirty="0" smtClean="0"/>
              <a:t>Внедрение </a:t>
            </a:r>
            <a:r>
              <a:rPr lang="ru-RU" sz="2800" dirty="0"/>
              <a:t>«волшебного </a:t>
            </a:r>
            <a:r>
              <a:rPr lang="ru-RU" sz="2800" dirty="0" smtClean="0"/>
              <a:t>помощника»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722552287"/>
      </p:ext>
    </p:extLst>
  </p:cSld>
  <p:clrMapOvr>
    <a:masterClrMapping/>
  </p:clrMapOvr>
</p:sld>
</file>

<file path=ppt/theme/theme1.xml><?xml version="1.0" encoding="utf-8"?>
<a:theme xmlns:a="http://schemas.openxmlformats.org/drawingml/2006/main" name="След самолета">
  <a:themeElements>
    <a:clrScheme name="След самолета">
      <a:dk1>
        <a:sysClr val="windowText" lastClr="000000"/>
      </a:dk1>
      <a:lt1>
        <a:sysClr val="window" lastClr="FFFFFF"/>
      </a:lt1>
      <a:dk2>
        <a:srgbClr val="454545"/>
      </a:dk2>
      <a:lt2>
        <a:srgbClr val="DADADA"/>
      </a:lt2>
      <a:accent1>
        <a:srgbClr val="E5224E"/>
      </a:accent1>
      <a:accent2>
        <a:srgbClr val="9D074E"/>
      </a:accent2>
      <a:accent3>
        <a:srgbClr val="7F2294"/>
      </a:accent3>
      <a:accent4>
        <a:srgbClr val="8D65EA"/>
      </a:accent4>
      <a:accent5>
        <a:srgbClr val="588FE2"/>
      </a:accent5>
      <a:accent6>
        <a:srgbClr val="127CA4"/>
      </a:accent6>
      <a:hlink>
        <a:srgbClr val="FB4AB6"/>
      </a:hlink>
      <a:folHlink>
        <a:srgbClr val="F98FE9"/>
      </a:folHlink>
    </a:clrScheme>
    <a:fontScheme name="След самолета">
      <a:maj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лед самолета">
      <a:fillStyleLst>
        <a:solidFill>
          <a:schemeClr val="phClr"/>
        </a:solidFill>
        <a:gradFill rotWithShape="1">
          <a:gsLst>
            <a:gs pos="0">
              <a:schemeClr val="phClr">
                <a:tint val="69000"/>
                <a:alpha val="100000"/>
                <a:satMod val="109000"/>
                <a:lumMod val="110000"/>
              </a:schemeClr>
            </a:gs>
            <a:gs pos="52000">
              <a:schemeClr val="phClr">
                <a:tint val="74000"/>
                <a:satMod val="100000"/>
                <a:lumMod val="104000"/>
              </a:schemeClr>
            </a:gs>
            <a:gs pos="100000">
              <a:schemeClr val="phClr">
                <a:tint val="78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00000"/>
                <a:lumMod val="104000"/>
              </a:schemeClr>
            </a:gs>
            <a:gs pos="78000">
              <a:schemeClr val="phClr">
                <a:shade val="100000"/>
                <a:satMod val="11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threePt" dir="t"/>
          </a:scene3d>
          <a:sp3d>
            <a:bevelT w="25400" h="12700"/>
          </a:sp3d>
        </a:effectStyle>
        <a:effectStyle>
          <a:effectLst>
            <a:outerShdw blurRad="57150" dist="19050" dir="5400000" algn="ctr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>
            <a:bevelT w="50800" h="254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apor Trail" id="{4FDF2955-7D9C-493C-B9F9-C205151B46CD}" vid="{6DB8EB18-3657-4051-A897-2ED38832359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TM04033937[[fn=След самолета]]</Template>
  <TotalTime>86</TotalTime>
  <Words>512</Words>
  <Application>Microsoft Office PowerPoint</Application>
  <PresentationFormat>Широкоэкранный</PresentationFormat>
  <Paragraphs>46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6" baseType="lpstr">
      <vt:lpstr>Arial</vt:lpstr>
      <vt:lpstr>Century Gothic</vt:lpstr>
      <vt:lpstr>Wingdings</vt:lpstr>
      <vt:lpstr>След самолета</vt:lpstr>
      <vt:lpstr>Использование ТРИЗ-технологии  на уроках русского языка и литературного чтения в начальной школе</vt:lpstr>
      <vt:lpstr>Триз – это управляемый процесс создания нового, соединяющий в себе точный расчет, логику, интуицию</vt:lpstr>
      <vt:lpstr>Цели и задачи триз -технологии</vt:lpstr>
      <vt:lpstr>ТРИЗ-технологии  на уроках русского языка </vt:lpstr>
      <vt:lpstr>Презентация PowerPoint</vt:lpstr>
      <vt:lpstr>Презентация PowerPoint</vt:lpstr>
      <vt:lpstr>Ещё один из очень интересных приёмов… </vt:lpstr>
      <vt:lpstr>ТРИЗ-технологии  в работе со сказкой на уроках литературного чтения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Использование ТРИЗ-технологии  на уроках русского языка и литературного чтения в начальной школе</dc:title>
  <dc:creator>Земская Ирина Сергеевна</dc:creator>
  <cp:lastModifiedBy>Герасимова Юлия Александровна</cp:lastModifiedBy>
  <cp:revision>10</cp:revision>
  <dcterms:created xsi:type="dcterms:W3CDTF">2022-08-25T06:47:30Z</dcterms:created>
  <dcterms:modified xsi:type="dcterms:W3CDTF">2022-08-25T08:34:01Z</dcterms:modified>
</cp:coreProperties>
</file>