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77" r:id="rId2"/>
    <p:sldId id="263" r:id="rId3"/>
    <p:sldId id="268" r:id="rId4"/>
    <p:sldId id="267" r:id="rId5"/>
    <p:sldId id="269" r:id="rId6"/>
    <p:sldId id="270" r:id="rId7"/>
    <p:sldId id="271" r:id="rId8"/>
    <p:sldId id="272" r:id="rId9"/>
    <p:sldId id="273" r:id="rId10"/>
    <p:sldId id="276" r:id="rId11"/>
  </p:sldIdLst>
  <p:sldSz cx="9144000" cy="6858000" type="screen4x3"/>
  <p:notesSz cx="6858000" cy="9144000"/>
  <p:embeddedFontLst>
    <p:embeddedFont>
      <p:font typeface="Matilda" panose="020B0604020202020204" charset="0"/>
      <p:regular r:id="rId12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05408"/>
    <a:srgbClr val="E4931C"/>
    <a:srgbClr val="EAEAEA"/>
    <a:srgbClr val="6CA62C"/>
    <a:srgbClr val="8E0000"/>
    <a:srgbClr val="5F9127"/>
    <a:srgbClr val="456A1C"/>
    <a:srgbClr val="DEA900"/>
    <a:srgbClr val="FFE89F"/>
    <a:srgbClr val="0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29.09.2022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29.09.2022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29.09.2022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29.09.2022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29.09.2022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29.09.2022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29.09.2022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29.09.2022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29.09.2022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29.09.2022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29.09.2022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29.09.2022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29.09.2022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A744C-FE01-496A-A041-ED93458D1002}" type="datetimeFigureOut">
              <a:rPr lang="ru-RU" smtClean="0"/>
              <a:pPr/>
              <a:t>29.09.2022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Администратор\Рабочий стол\музыка - осень\leaves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878" y="34702"/>
            <a:ext cx="1771674" cy="1566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Documents and Settings\Администратор\Рабочий стол\музыка - осень\116160723_large_1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264" y="-56820"/>
            <a:ext cx="2277991" cy="2062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Documents and Settings\Администратор\Рабочий стол\музыка - осень\т_9vjOxPi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1324" y="5876760"/>
            <a:ext cx="2808312" cy="976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C:\Documents and Settings\Администратор\Рабочий стол\музыка - осень\т_9vjOxPi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5881374"/>
            <a:ext cx="2808312" cy="976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B6229DB8-D1E1-4732-8F5C-AB0FC9D1E92B}"/>
              </a:ext>
            </a:extLst>
          </p:cNvPr>
          <p:cNvSpPr txBox="1">
            <a:spLocks/>
          </p:cNvSpPr>
          <p:nvPr/>
        </p:nvSpPr>
        <p:spPr>
          <a:xfrm>
            <a:off x="0" y="2356342"/>
            <a:ext cx="9144000" cy="18722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600" b="1" dirty="0">
                <a:ln w="11430"/>
                <a:blipFill dpi="0" rotWithShape="1">
                  <a:blip r:embed="rId5"/>
                  <a:srcRect/>
                  <a:tile tx="0" ty="0" sx="50000" sy="50000" flip="none" algn="tl"/>
                </a:blip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ilda" pitchFamily="2" charset="0"/>
                <a:ea typeface="+mj-ea"/>
                <a:cs typeface="+mj-cs"/>
              </a:rPr>
              <a:t>«Здравствуй, Осень!»</a:t>
            </a:r>
            <a:endParaRPr kumimoji="0" lang="ru-RU" sz="6600" b="1" i="0" u="none" strike="noStrike" kern="1200" normalizeH="0" baseline="0" noProof="0" dirty="0">
              <a:ln w="11430"/>
              <a:blipFill dpi="0" rotWithShape="1">
                <a:blip r:embed="rId5"/>
                <a:srcRect/>
                <a:tile tx="0" ty="0" sx="50000" sy="50000" flip="none" algn="tl"/>
              </a:blip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Matilda" pitchFamily="2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350891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warp dir="in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Администратор\Рабочий стол\музыка - осень\2_0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1977430"/>
            <a:ext cx="3456384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19301" y="974631"/>
            <a:ext cx="63367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atilda" panose="020B0604020202020204" charset="0"/>
              </a:rPr>
              <a:t>До новых встреч!</a:t>
            </a:r>
          </a:p>
        </p:txBody>
      </p:sp>
      <p:pic>
        <p:nvPicPr>
          <p:cNvPr id="1026" name="Picture 2" descr="C:\Documents and Settings\Администратор\Рабочий стол\музыка - осень\leaves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878" y="34702"/>
            <a:ext cx="1771674" cy="1566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Documents and Settings\Администратор\Рабочий стол\музыка - осень\116160723_large_1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264" y="-56820"/>
            <a:ext cx="2277991" cy="2062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Documents and Settings\Администратор\Рабочий стол\музыка - осень\т_9vjOxPi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1324" y="5876760"/>
            <a:ext cx="2808312" cy="976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C:\Documents and Settings\Администратор\Рабочий стол\музыка - осень\т_9vjOxPi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5881374"/>
            <a:ext cx="2808312" cy="976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542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921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404664"/>
            <a:ext cx="7704856" cy="720080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2700" b="1" dirty="0">
                <a:solidFill>
                  <a:schemeClr val="accent6">
                    <a:lumMod val="75000"/>
                  </a:schemeClr>
                </a:solidFill>
                <a:latin typeface="Matilda" pitchFamily="2" charset="0"/>
              </a:rPr>
              <a:t>Цель:</a:t>
            </a:r>
            <a:r>
              <a:rPr lang="ru-RU" sz="2200" b="1" dirty="0">
                <a:solidFill>
                  <a:schemeClr val="accent6">
                    <a:lumMod val="75000"/>
                  </a:schemeClr>
                </a:solidFill>
                <a:latin typeface="Matilda" pitchFamily="2" charset="0"/>
              </a:rPr>
              <a:t> </a:t>
            </a:r>
            <a:r>
              <a:rPr lang="ru-RU" sz="1600" b="1" dirty="0"/>
              <a:t>Расширение представлений у детей о сезонных изменениях в природе, о      взаимосвязи различных явлений, происходящих в природе осенью</a:t>
            </a:r>
            <a:endParaRPr lang="ru-RU" sz="1600" b="1" dirty="0">
              <a:solidFill>
                <a:schemeClr val="accent6">
                  <a:lumMod val="75000"/>
                </a:schemeClr>
              </a:solidFill>
              <a:latin typeface="Matilda" pitchFamily="2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187624" y="1988840"/>
            <a:ext cx="7848872" cy="424847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1400" b="1" dirty="0">
                <a:latin typeface="+mj-lt"/>
              </a:rPr>
              <a:t>развивать у детей речевую активность и познавательный интерес к наблюдениям за явлениями природы осенью;</a:t>
            </a:r>
          </a:p>
          <a:p>
            <a:pPr marL="0" indent="0">
              <a:lnSpc>
                <a:spcPct val="150000"/>
              </a:lnSpc>
              <a:buNone/>
            </a:pPr>
            <a:endParaRPr lang="ru-RU" sz="1400" b="1" dirty="0"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ru-RU" sz="1400" b="1" dirty="0">
                <a:latin typeface="+mj-lt"/>
              </a:rPr>
              <a:t>обобщить и систематизировать представления о характерных признаках осени; установить связи между продолжительностью дня, температурой воздуха и состоянием растений, наличием пищи для животных и приспособление их к зиме;</a:t>
            </a:r>
          </a:p>
          <a:p>
            <a:pPr marL="0" indent="0">
              <a:lnSpc>
                <a:spcPct val="150000"/>
              </a:lnSpc>
              <a:buNone/>
            </a:pPr>
            <a:endParaRPr lang="ru-RU" sz="1400" b="1" dirty="0"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ru-RU" sz="1400" b="1" dirty="0">
                <a:latin typeface="+mj-lt"/>
              </a:rPr>
              <a:t>воспитывать бережное отношение к природе, способность любоваться её красотой.</a:t>
            </a:r>
          </a:p>
          <a:p>
            <a:pPr marL="0" indent="0">
              <a:lnSpc>
                <a:spcPct val="150000"/>
              </a:lnSpc>
              <a:buNone/>
            </a:pPr>
            <a:endParaRPr lang="ru-RU" sz="18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755576" y="1331854"/>
            <a:ext cx="165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Matilda" panose="020B0604020202020204" charset="0"/>
              </a:rPr>
              <a:t>Задачи:</a:t>
            </a:r>
          </a:p>
        </p:txBody>
      </p:sp>
    </p:spTree>
    <p:extLst>
      <p:ext uri="{BB962C8B-B14F-4D97-AF65-F5344CB8AC3E}">
        <p14:creationId xmlns:p14="http://schemas.microsoft.com/office/powerpoint/2010/main" val="1133525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620688"/>
            <a:ext cx="63367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Ребята, отгадайте, кто придет к нам сегодня в гости?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213992" y="2060848"/>
            <a:ext cx="4572000" cy="310854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i="1" dirty="0">
                <a:solidFill>
                  <a:srgbClr val="C00000"/>
                </a:solidFill>
                <a:cs typeface="Arial" panose="020B0604020202020204" pitchFamily="34" charset="0"/>
              </a:rPr>
              <a:t>Несу я урожаи, поля вновь засеваю,</a:t>
            </a:r>
            <a:br>
              <a:rPr lang="ru-RU" sz="2800" b="1" i="1" dirty="0">
                <a:solidFill>
                  <a:srgbClr val="C00000"/>
                </a:solidFill>
                <a:cs typeface="Arial" panose="020B0604020202020204" pitchFamily="34" charset="0"/>
              </a:rPr>
            </a:br>
            <a:r>
              <a:rPr lang="ru-RU" sz="2800" b="1" i="1" dirty="0">
                <a:solidFill>
                  <a:srgbClr val="C00000"/>
                </a:solidFill>
                <a:cs typeface="Arial" panose="020B0604020202020204" pitchFamily="34" charset="0"/>
              </a:rPr>
              <a:t>Птиц к югу отправляю, деревья раздеваю,</a:t>
            </a:r>
            <a:br>
              <a:rPr lang="ru-RU" sz="2800" b="1" i="1" dirty="0">
                <a:solidFill>
                  <a:srgbClr val="C00000"/>
                </a:solidFill>
                <a:cs typeface="Arial" panose="020B0604020202020204" pitchFamily="34" charset="0"/>
              </a:rPr>
            </a:br>
            <a:r>
              <a:rPr lang="ru-RU" sz="2800" b="1" i="1" dirty="0">
                <a:solidFill>
                  <a:srgbClr val="C00000"/>
                </a:solidFill>
                <a:cs typeface="Arial" panose="020B0604020202020204" pitchFamily="34" charset="0"/>
              </a:rPr>
              <a:t>Но не касаюсь сосен и ёлочек, я …</a:t>
            </a:r>
            <a:br>
              <a:rPr lang="ru-RU" sz="2800" b="1" i="1" dirty="0">
                <a:solidFill>
                  <a:srgbClr val="C00000"/>
                </a:solidFill>
                <a:cs typeface="Arial" panose="020B0604020202020204" pitchFamily="34" charset="0"/>
              </a:rPr>
            </a:br>
            <a:endParaRPr lang="ru-RU" sz="2800" b="1" i="1" dirty="0">
              <a:solidFill>
                <a:srgbClr val="C00000"/>
              </a:solidFill>
              <a:cs typeface="Arial" panose="020B0604020202020204" pitchFamily="34" charset="0"/>
            </a:endParaRPr>
          </a:p>
        </p:txBody>
      </p:sp>
      <p:pic>
        <p:nvPicPr>
          <p:cNvPr id="2051" name="Picture 3" descr="C:\Documents and Settings\Администратор\Рабочий стол\музыка - осень\1995278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06651" y="116632"/>
            <a:ext cx="3971255" cy="4171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8876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window dir="ver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Администратор\Рабочий стол\музыка - осень\14733310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5507" y="10794"/>
            <a:ext cx="9166897" cy="5146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635514"/>
            <a:ext cx="5112568" cy="58956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67860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35646" y="3675221"/>
            <a:ext cx="286206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/>
              <a:t>Вслед за августом приходит,</a:t>
            </a:r>
            <a:br>
              <a:rPr lang="ru-RU" sz="1600" b="1" dirty="0"/>
            </a:br>
            <a:r>
              <a:rPr lang="ru-RU" sz="1600" b="1" dirty="0"/>
              <a:t>С листопадом хороводит</a:t>
            </a:r>
            <a:br>
              <a:rPr lang="ru-RU" sz="1600" b="1" dirty="0"/>
            </a:br>
            <a:r>
              <a:rPr lang="ru-RU" sz="1600" b="1" dirty="0"/>
              <a:t>И богат он урожаем,</a:t>
            </a:r>
            <a:br>
              <a:rPr lang="ru-RU" sz="1600" b="1" dirty="0"/>
            </a:br>
            <a:r>
              <a:rPr lang="ru-RU" sz="1600" b="1" dirty="0"/>
              <a:t>Мы его, конечно, знаем!</a:t>
            </a:r>
            <a:br>
              <a:rPr lang="ru-RU" sz="1600" b="1" dirty="0"/>
            </a:br>
            <a:r>
              <a:rPr lang="ru-RU" sz="1600" b="1" dirty="0"/>
              <a:t>(сентябрь)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360806" y="3675221"/>
            <a:ext cx="300608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1600" b="1" dirty="0"/>
              <a:t>Все мрачней лицо природы:</a:t>
            </a:r>
            <a:br>
              <a:rPr lang="ru-RU" sz="1600" b="1" dirty="0"/>
            </a:br>
            <a:r>
              <a:rPr lang="ru-RU" sz="1600" b="1" dirty="0"/>
              <a:t>Почернели огороды,</a:t>
            </a:r>
            <a:br>
              <a:rPr lang="ru-RU" sz="1600" b="1" dirty="0"/>
            </a:br>
            <a:r>
              <a:rPr lang="ru-RU" sz="1600" b="1" dirty="0"/>
              <a:t>Оголяются леса,</a:t>
            </a:r>
            <a:br>
              <a:rPr lang="ru-RU" sz="1600" b="1" dirty="0"/>
            </a:br>
            <a:r>
              <a:rPr lang="ru-RU" sz="1600" b="1" dirty="0"/>
              <a:t>Молкнут птичьи голоса,</a:t>
            </a:r>
            <a:br>
              <a:rPr lang="ru-RU" sz="1600" b="1" dirty="0"/>
            </a:br>
            <a:r>
              <a:rPr lang="ru-RU" sz="1600" b="1" dirty="0"/>
              <a:t>Мишка в спячку завалился.</a:t>
            </a:r>
            <a:br>
              <a:rPr lang="ru-RU" sz="1600" b="1" dirty="0"/>
            </a:br>
            <a:r>
              <a:rPr lang="ru-RU" sz="1600" b="1" dirty="0"/>
              <a:t>Что за месяц к нам явился?</a:t>
            </a:r>
          </a:p>
          <a:p>
            <a:pPr fontAlgn="base"/>
            <a:r>
              <a:rPr lang="ru-RU" sz="1600" b="1" dirty="0"/>
              <a:t>(Октябрь)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313101" y="3680562"/>
            <a:ext cx="336612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/>
              <a:t>Самый хмурый месяц года,</a:t>
            </a:r>
            <a:br>
              <a:rPr lang="ru-RU" sz="1600" b="1" dirty="0"/>
            </a:br>
            <a:r>
              <a:rPr lang="ru-RU" sz="1600" b="1" dirty="0"/>
              <a:t>Хочется домой, –</a:t>
            </a:r>
            <a:br>
              <a:rPr lang="ru-RU" sz="1600" b="1" dirty="0"/>
            </a:br>
            <a:r>
              <a:rPr lang="ru-RU" sz="1600" b="1" dirty="0"/>
              <a:t>Скоро сонная природа</a:t>
            </a:r>
            <a:br>
              <a:rPr lang="ru-RU" sz="1600" b="1" dirty="0"/>
            </a:br>
            <a:r>
              <a:rPr lang="ru-RU" sz="1600" b="1" dirty="0"/>
              <a:t>Встретится с зимой.</a:t>
            </a:r>
            <a:br>
              <a:rPr lang="ru-RU" sz="1600" b="1" dirty="0"/>
            </a:br>
            <a:r>
              <a:rPr lang="ru-RU" sz="1600" b="1" dirty="0"/>
              <a:t>(Ноябрь)</a:t>
            </a:r>
          </a:p>
        </p:txBody>
      </p:sp>
      <p:pic>
        <p:nvPicPr>
          <p:cNvPr id="3074" name="Picture 2" descr="D:\Дианочка!\107678866_large_zim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66886" y="888566"/>
            <a:ext cx="2669610" cy="19442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D:\Дианочка!\original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10269" y="866612"/>
            <a:ext cx="2898210" cy="19442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D:\Дианочка!\ImageCache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0329" y="866612"/>
            <a:ext cx="2703744" cy="19442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99592" y="260648"/>
            <a:ext cx="76328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Сколько длится осень? Назовите осенние месяцы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34005" y="2967335"/>
            <a:ext cx="2232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Сентябрь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976231" y="2935187"/>
            <a:ext cx="18919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n w="1905"/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Октябрь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020272" y="2935919"/>
            <a:ext cx="17308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Ноябрь</a:t>
            </a:r>
          </a:p>
        </p:txBody>
      </p:sp>
    </p:spTree>
    <p:extLst>
      <p:ext uri="{BB962C8B-B14F-4D97-AF65-F5344CB8AC3E}">
        <p14:creationId xmlns:p14="http://schemas.microsoft.com/office/powerpoint/2010/main" val="2638119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warp dir="in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656505"/>
            <a:ext cx="8500460" cy="56644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9552" y="764704"/>
            <a:ext cx="4097055" cy="5328592"/>
          </a:xfrm>
          <a:prstGeom prst="rect">
            <a:avLst/>
          </a:prstGeom>
          <a:solidFill>
            <a:srgbClr val="EAEAEA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9" name="Picture 3" descr="D:\Дианочка!\0_10869a_aee287a7_orig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3025" y="1772816"/>
            <a:ext cx="3925862" cy="29523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" name="Прямоугольник 2"/>
          <p:cNvSpPr/>
          <p:nvPr/>
        </p:nvSpPr>
        <p:spPr>
          <a:xfrm>
            <a:off x="4860032" y="764704"/>
            <a:ext cx="3816424" cy="5256584"/>
          </a:xfrm>
          <a:prstGeom prst="rect">
            <a:avLst/>
          </a:prstGeom>
          <a:solidFill>
            <a:srgbClr val="EAEAEA"/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5004048" y="1124744"/>
            <a:ext cx="352839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Первый осенний месяц – сентябрь. Зовут его «запевалой осени» и златоцветом. Травы в лугах, полях и лесах высыхают, желтеют, становится золотистой листва деревьев и кустарников. В сентябре дни становятся короче, солнце уже не поднимается в небе так высоко, как летом. Листья на деревьях желтеют сначала на вершинах, где воздух холоднее, а потом на нижних ветках. Чаще налетают порывистые холодные ветры. В сентябре часто идут холодные, мелкие, моросящие дожди, небо затянуто серыми облаками.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56048" y="980728"/>
            <a:ext cx="2880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Сентябрь</a:t>
            </a:r>
          </a:p>
        </p:txBody>
      </p:sp>
    </p:spTree>
    <p:extLst>
      <p:ext uri="{BB962C8B-B14F-4D97-AF65-F5344CB8AC3E}">
        <p14:creationId xmlns:p14="http://schemas.microsoft.com/office/powerpoint/2010/main" val="1669525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warp dir="in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656505"/>
            <a:ext cx="8500460" cy="56644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39552" y="764704"/>
            <a:ext cx="4097055" cy="5328592"/>
          </a:xfrm>
          <a:prstGeom prst="rect">
            <a:avLst/>
          </a:prstGeom>
          <a:solidFill>
            <a:srgbClr val="EAEAEA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860032" y="764704"/>
            <a:ext cx="3816424" cy="5256584"/>
          </a:xfrm>
          <a:prstGeom prst="rect">
            <a:avLst/>
          </a:prstGeom>
          <a:solidFill>
            <a:srgbClr val="EAEAEA"/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516247" y="1052736"/>
            <a:ext cx="2880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n w="1905"/>
                <a:solidFill>
                  <a:srgbClr val="E4931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Октябрь</a:t>
            </a:r>
          </a:p>
        </p:txBody>
      </p:sp>
      <p:pic>
        <p:nvPicPr>
          <p:cNvPr id="5122" name="Picture 2" descr="D:\Дианочка!\ftmcoachjack_1373749387_5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0912" y="1996200"/>
            <a:ext cx="3994334" cy="29850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6" name="TextBox 5"/>
          <p:cNvSpPr txBox="1"/>
          <p:nvPr/>
        </p:nvSpPr>
        <p:spPr>
          <a:xfrm>
            <a:off x="5076056" y="836712"/>
            <a:ext cx="345638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Октябрь – середина осенней поры. В старину этот месяц называли «листопадом», потому что с деревьев опадают увядшие, пожелтевшие листья. В октябре часто идет холодный мелкий дождь, небо заволакивают серые облака, травы от дождя буреют, цветы вянут. По ночам бывают заморозки, и лужи затягиваются корочкой льда. Но характер у этого месяца переменчивый: он и плачет, и смеется. За день погода может  изменится несколько раз: то солнце ярко светит, то дождик надоедливо моросит, а то и первые снежинки запорхают.</a:t>
            </a:r>
          </a:p>
        </p:txBody>
      </p:sp>
    </p:spTree>
    <p:extLst>
      <p:ext uri="{BB962C8B-B14F-4D97-AF65-F5344CB8AC3E}">
        <p14:creationId xmlns:p14="http://schemas.microsoft.com/office/powerpoint/2010/main" val="2949935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warp dir="in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656505"/>
            <a:ext cx="8500460" cy="56644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39552" y="764704"/>
            <a:ext cx="4097055" cy="5328592"/>
          </a:xfrm>
          <a:prstGeom prst="rect">
            <a:avLst/>
          </a:prstGeom>
          <a:solidFill>
            <a:srgbClr val="EAEAEA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860032" y="764704"/>
            <a:ext cx="3816424" cy="5256584"/>
          </a:xfrm>
          <a:prstGeom prst="rect">
            <a:avLst/>
          </a:prstGeom>
          <a:solidFill>
            <a:srgbClr val="EAEAEA"/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619672" y="965081"/>
            <a:ext cx="2880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n w="1905"/>
                <a:solidFill>
                  <a:srgbClr val="B05408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Ноябрь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932040" y="965081"/>
            <a:ext cx="374441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Ноябрь - последний месяц осени. Листва с деревьев облетела, травы побурели, поникли, цветы завяли. Зеленеют по – прежнему лишь ель и сосна. Пышный пестрый ковер листьев, устилавший землю, потемнел и поблек. Черными стали лесные тропинки в опустевшем лесу. Небо в ноябре почти все время затянуто свинцовыми облаками. Часто идут холодные долгие дожди со снегом.</a:t>
            </a:r>
          </a:p>
        </p:txBody>
      </p:sp>
      <p:pic>
        <p:nvPicPr>
          <p:cNvPr id="6148" name="Picture 4" descr="D:\Дианочка!\skltSIMis-ghOQ2mwLnuw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8512" y="2109961"/>
            <a:ext cx="3979133" cy="29843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558772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warp dir="in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Matilda" panose="020B0604020202020204" charset="0"/>
              </a:rPr>
              <a:t>«Скажи наоборот»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Летом небо светлое, а </a:t>
            </a:r>
            <a:r>
              <a:rPr lang="ru-RU" b="1" dirty="0"/>
              <a:t>осенью</a:t>
            </a:r>
            <a:r>
              <a:rPr lang="ru-RU" dirty="0"/>
              <a:t>… </a:t>
            </a:r>
            <a:r>
              <a:rPr lang="ru-RU" i="1" dirty="0"/>
              <a:t>(тёмное)</a:t>
            </a:r>
            <a:endParaRPr lang="ru-RU" dirty="0"/>
          </a:p>
          <a:p>
            <a:r>
              <a:rPr lang="ru-RU" dirty="0"/>
              <a:t>Летом ночи короткие, а </a:t>
            </a:r>
            <a:r>
              <a:rPr lang="ru-RU" b="1" dirty="0"/>
              <a:t>осенью</a:t>
            </a:r>
            <a:r>
              <a:rPr lang="ru-RU" dirty="0"/>
              <a:t>… </a:t>
            </a:r>
            <a:r>
              <a:rPr lang="ru-RU" i="1" dirty="0"/>
              <a:t>(длинные)</a:t>
            </a:r>
            <a:endParaRPr lang="ru-RU" dirty="0"/>
          </a:p>
          <a:p>
            <a:r>
              <a:rPr lang="ru-RU" dirty="0"/>
              <a:t>Летом дни длинные, а </a:t>
            </a:r>
            <a:r>
              <a:rPr lang="ru-RU" b="1" dirty="0"/>
              <a:t>осенью</a:t>
            </a:r>
            <a:r>
              <a:rPr lang="ru-RU" dirty="0"/>
              <a:t>… </a:t>
            </a:r>
            <a:r>
              <a:rPr lang="ru-RU" i="1" dirty="0"/>
              <a:t>(короткие)</a:t>
            </a:r>
            <a:r>
              <a:rPr lang="ru-RU" dirty="0"/>
              <a:t>.</a:t>
            </a:r>
          </a:p>
          <a:p>
            <a:r>
              <a:rPr lang="ru-RU" dirty="0"/>
              <a:t>Летом земля сухая, а </a:t>
            </a:r>
            <a:r>
              <a:rPr lang="ru-RU" b="1" dirty="0"/>
              <a:t>осенью</a:t>
            </a:r>
            <a:r>
              <a:rPr lang="ru-RU" dirty="0"/>
              <a:t>… </a:t>
            </a:r>
            <a:r>
              <a:rPr lang="ru-RU" i="1" dirty="0"/>
              <a:t>(мокрая)</a:t>
            </a:r>
            <a:endParaRPr lang="ru-RU" dirty="0"/>
          </a:p>
          <a:p>
            <a:r>
              <a:rPr lang="ru-RU" dirty="0"/>
              <a:t>Летом белые облака, а </a:t>
            </a:r>
            <a:r>
              <a:rPr lang="ru-RU" b="1" dirty="0"/>
              <a:t>осенью</a:t>
            </a:r>
            <a:r>
              <a:rPr lang="ru-RU" dirty="0"/>
              <a:t>… </a:t>
            </a:r>
            <a:r>
              <a:rPr lang="ru-RU" i="1" dirty="0"/>
              <a:t>(чёрные тучи)</a:t>
            </a:r>
            <a:endParaRPr lang="ru-RU" dirty="0"/>
          </a:p>
          <a:p>
            <a:r>
              <a:rPr lang="ru-RU" dirty="0"/>
              <a:t>Летом тучи ходят высоко, а </a:t>
            </a:r>
            <a:r>
              <a:rPr lang="ru-RU" b="1" dirty="0"/>
              <a:t>осенью</a:t>
            </a:r>
            <a:r>
              <a:rPr lang="ru-RU" dirty="0"/>
              <a:t>… </a:t>
            </a:r>
            <a:r>
              <a:rPr lang="ru-RU" i="1" dirty="0"/>
              <a:t>(низко)</a:t>
            </a:r>
            <a:endParaRPr lang="ru-RU" dirty="0"/>
          </a:p>
          <a:p>
            <a:r>
              <a:rPr lang="ru-RU" dirty="0"/>
              <a:t>Летом тепло, а поздней </a:t>
            </a:r>
            <a:r>
              <a:rPr lang="ru-RU" b="1" dirty="0"/>
              <a:t>осенью</a:t>
            </a:r>
            <a:r>
              <a:rPr lang="ru-RU" dirty="0"/>
              <a:t>… </a:t>
            </a:r>
            <a:r>
              <a:rPr lang="ru-RU" i="1" dirty="0"/>
              <a:t>(холодно)</a:t>
            </a:r>
            <a:endParaRPr lang="ru-RU" dirty="0"/>
          </a:p>
          <a:p>
            <a:r>
              <a:rPr lang="ru-RU" dirty="0"/>
              <a:t>Летом цветов много, а </a:t>
            </a:r>
            <a:r>
              <a:rPr lang="ru-RU" b="1" dirty="0"/>
              <a:t>осенью</a:t>
            </a:r>
            <a:r>
              <a:rPr lang="ru-RU" dirty="0"/>
              <a:t>… </a:t>
            </a:r>
            <a:r>
              <a:rPr lang="ru-RU" i="1" dirty="0"/>
              <a:t>(мало)</a:t>
            </a:r>
            <a:endParaRPr lang="ru-RU" dirty="0"/>
          </a:p>
          <a:p>
            <a:r>
              <a:rPr lang="ru-RU" dirty="0"/>
              <a:t>Летом людям радостно, а </a:t>
            </a:r>
            <a:r>
              <a:rPr lang="ru-RU" b="1" dirty="0"/>
              <a:t>осенью</a:t>
            </a:r>
            <a:r>
              <a:rPr lang="ru-RU" dirty="0"/>
              <a:t>… </a:t>
            </a:r>
            <a:r>
              <a:rPr lang="ru-RU" i="1" dirty="0"/>
              <a:t>(грустно)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3569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warp dir="in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Другая 9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860000"/>
      </a:hlink>
      <a:folHlink>
        <a:srgbClr val="FFABAB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2179</TotalTime>
  <Words>593</Words>
  <Application>Microsoft Office PowerPoint</Application>
  <PresentationFormat>Экран (4:3)</PresentationFormat>
  <Paragraphs>35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Matilda</vt:lpstr>
      <vt:lpstr>Times New Roman</vt:lpstr>
      <vt:lpstr>Arial</vt:lpstr>
      <vt:lpstr>Тема Office</vt:lpstr>
      <vt:lpstr>Презентация PowerPoint</vt:lpstr>
      <vt:lpstr>Цель: Расширение представлений у детей о сезонных изменениях в природе, о      взаимосвязи различных явлений, происходящих в природе осенью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«Скажи наоборот»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Professional</cp:lastModifiedBy>
  <cp:revision>135</cp:revision>
  <dcterms:created xsi:type="dcterms:W3CDTF">2013-08-23T08:38:35Z</dcterms:created>
  <dcterms:modified xsi:type="dcterms:W3CDTF">2022-09-29T18:38:21Z</dcterms:modified>
</cp:coreProperties>
</file>