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1" r:id="rId3"/>
    <p:sldId id="257" r:id="rId4"/>
    <p:sldId id="259" r:id="rId5"/>
    <p:sldId id="260" r:id="rId6"/>
    <p:sldId id="272" r:id="rId7"/>
    <p:sldId id="275" r:id="rId8"/>
    <p:sldId id="268" r:id="rId9"/>
    <p:sldId id="270" r:id="rId10"/>
    <p:sldId id="276" r:id="rId11"/>
    <p:sldId id="277" r:id="rId12"/>
    <p:sldId id="265" r:id="rId13"/>
    <p:sldId id="263" r:id="rId14"/>
    <p:sldId id="278" r:id="rId15"/>
    <p:sldId id="279" r:id="rId16"/>
    <p:sldId id="281" r:id="rId17"/>
    <p:sldId id="282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мила Гильманова" initials="" lastIdx="2" clrIdx="0"/>
  <p:cmAuthor id="1" name="Наталья Клипова" initials="" lastIdx="1" clrIdx="1"/>
  <p:cmAuthor id="2" name="Лицей No177 г. Казани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1-27T19:35:04.388" idx="1">
    <p:pos x="6000" y="0"/>
    <p:text>Здравствуйте, у меня вопрос по самооценке слайдов в общей презентации. Почему некоторые команды ставят себе 3 балла, хотя по критериям оценивания  не заслужили такое количество баллов.</p:text>
  </p:cm>
  <p:cm authorId="1" dt="2016-11-27T09:00:15.255" idx="1">
    <p:pos x="6000" y="100"/>
    <p:text>Здравствуйте! В проекте команды должны научиться адекватно оценивать себя.
Возможно, не у всех это пока получается. Но мы же учимся!
-- 
С уважением, Клипова Наталья Александровна</p:text>
  </p:cm>
  <p:cm authorId="2" dt="2016-11-27T12:41:22.031" idx="1">
    <p:pos x="6000" y="200"/>
    <p:text>Я бы попробовала в комментарии команде, с самооценкой которой вы не согласны, попробовать АРГУМЕНТИРОВАНО обосновать свое несогласие с их самооценкой. Но не углублять в пререкания, если они не примут вашу критику, это очень сложно.</p:text>
  </p:cm>
  <p:cm authorId="0" dt="2016-11-27T19:35:04.388" idx="2">
    <p:pos x="6000" y="300"/>
    <p:text>Спасибо большое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EB0A5-1666-4C61-B296-A979BE3BC056}" type="datetimeFigureOut">
              <a:rPr lang="ru-RU" smtClean="0"/>
              <a:t>17.08.2018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C0B98-EE63-4D31-9F59-B5DE9629B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824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hape 51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Shape 5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56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83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04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47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296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406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84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84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130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159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06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F7F3D-F0EC-4FB4-AFAF-BADBCB01FB64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177CC-419D-4D79-8DCE-74DF74974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0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hyperlink" Target="https://sites.google.com/site/netprojectshans/setevye-proety/sans-2016/setevoj-proekt-tam-russkij-duh" TargetMode="Externa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57;&#1082;&#1072;&#1079;&#1082;&#1072;%20&#1086;%20&#1084;&#1077;&#1088;&#1090;&#1074;&#1086;&#1081;%20&#1094;&#1072;&#1088;&#1077;&#1074;&#1085;&#1077;%20&#1080;%20&#1089;&#1077;&#1084;&#1080;%20&#1073;&#1086;&#1075;&#1072;&#1090;&#1099;&#1088;&#1103;&#1093;%200001%20(%20360%20X%20480%20).mp4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0%B7%D0%BE%D0%B2%D1%81%D0%BA%D0%BE%D0%B5_%D0%BC%D0%BE%D1%80%D0%B5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ru.wikipedia.org/wiki/%D0%9F%D0%BE%D0%BB%D0%BE%D0%B2%D1%86%D1%8B" TargetMode="External"/><Relationship Id="rId12" Type="http://schemas.openxmlformats.org/officeDocument/2006/relationships/image" Target="../media/image25.png"/><Relationship Id="rId2" Type="http://schemas.openxmlformats.org/officeDocument/2006/relationships/hyperlink" Target="&#1057;&#1082;&#1072;&#1079;&#1082;&#1072;%20&#1086;%20&#1084;&#1077;&#1088;&#1090;&#1074;&#1086;&#1081;%20&#1094;&#1072;&#1088;&#1077;&#1074;&#1085;&#1077;%20&#1080;%20&#1089;&#1077;&#1084;&#1080;%20&#1073;&#1086;&#1075;&#1072;&#1090;&#1099;&#1088;&#1103;&#1093;%200001%20(%20360%20X%20480%20).mp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B%D0%B5%D1%82%D0%BE%D0%BF%D0%B8%D1%81%D1%8C" TargetMode="External"/><Relationship Id="rId11" Type="http://schemas.openxmlformats.org/officeDocument/2006/relationships/hyperlink" Target="https://ru.wikipedia.org/wiki/%D0%A1%D0%BB%D0%BE%D0%B2%D0%BE_%D0%BE_%D0%BF%D0%BE%D0%BB%D0%BA%D1%83_%D0%98%D0%B3%D0%BE%D1%80%D0%B5%D0%B2%D0%B5" TargetMode="External"/><Relationship Id="rId5" Type="http://schemas.openxmlformats.org/officeDocument/2006/relationships/image" Target="../media/image24.png"/><Relationship Id="rId10" Type="http://schemas.openxmlformats.org/officeDocument/2006/relationships/hyperlink" Target="https://ru.wikipedia.org/wiki/%D0%94%D0%BD%D0%B5%D0%BF%D1%80" TargetMode="External"/><Relationship Id="rId4" Type="http://schemas.openxmlformats.org/officeDocument/2006/relationships/image" Target="../media/image23.png"/><Relationship Id="rId9" Type="http://schemas.openxmlformats.org/officeDocument/2006/relationships/hyperlink" Target="https://ru.wikipedia.org/wiki/%D0%A7%D1%91%D1%80%D0%BD%D0%BE%D0%B5_%D0%BC%D0%BE%D1%80%D0%B5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57;&#1082;&#1072;&#1079;&#1082;&#1072;%20&#1086;%20&#1084;&#1077;&#1088;&#1090;&#1074;&#1086;&#1081;%20&#1094;&#1072;&#1088;&#1077;&#1074;&#1085;&#1077;%20&#1080;%20&#1089;&#1077;&#1084;&#1080;%20&#1073;&#1086;&#1075;&#1072;&#1090;&#1099;&#1088;&#1103;&#1093;%200001%20(%20360%20X%20480%20).mp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имма\Pictures\img_user_file_54f6d9d523e3a_1_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476672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 </a:t>
            </a:r>
            <a:r>
              <a:rPr lang="ru-RU" sz="3200" b="1" dirty="0">
                <a:solidFill>
                  <a:srgbClr val="92D050"/>
                </a:solidFill>
              </a:rPr>
              <a:t>«Сетевое  взаимодействие и использование социальных сервисов в профессиональной деятельности учителя»</a:t>
            </a:r>
          </a:p>
        </p:txBody>
      </p:sp>
      <p:pic>
        <p:nvPicPr>
          <p:cNvPr id="7" name="Содержимое 3" descr="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/>
          <a:stretch>
            <a:fillRect/>
          </a:stretch>
        </p:blipFill>
        <p:spPr>
          <a:xfrm>
            <a:off x="520525" y="2492896"/>
            <a:ext cx="4285993" cy="3183229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731" y="3878983"/>
            <a:ext cx="515726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593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Римма\Pictures\img_user_file_54f6d9d523e3a_1_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Shape 56" descr="hqdefault.jpg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" y="8175"/>
            <a:ext cx="4879945" cy="372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Shape 58"/>
          <p:cNvSpPr txBox="1">
            <a:spLocks noChangeArrowheads="1"/>
          </p:cNvSpPr>
          <p:nvPr/>
        </p:nvSpPr>
        <p:spPr bwMode="auto">
          <a:xfrm>
            <a:off x="5508104" y="453221"/>
            <a:ext cx="4213225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Давайте</a:t>
            </a:r>
            <a:r>
              <a:rPr lang="ru-RU" altLang="ru-RU" b="1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4823" name="Shape 59"/>
          <p:cNvSpPr txBox="1">
            <a:spLocks noChangeArrowheads="1"/>
          </p:cNvSpPr>
          <p:nvPr/>
        </p:nvSpPr>
        <p:spPr bwMode="auto">
          <a:xfrm>
            <a:off x="5481883" y="1049338"/>
            <a:ext cx="5983287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познакомимся!</a:t>
            </a:r>
          </a:p>
        </p:txBody>
      </p:sp>
      <p:sp>
        <p:nvSpPr>
          <p:cNvPr id="34824" name="Shape 60"/>
          <p:cNvSpPr txBox="1">
            <a:spLocks noChangeArrowheads="1"/>
          </p:cNvSpPr>
          <p:nvPr/>
        </p:nvSpPr>
        <p:spPr bwMode="auto">
          <a:xfrm>
            <a:off x="-141024" y="4326154"/>
            <a:ext cx="4725988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660000"/>
                </a:solidFill>
              </a:rPr>
              <a:t>Коллективная презентация команд-участниц проекта </a:t>
            </a:r>
            <a:r>
              <a:rPr lang="ru-RU" altLang="ru-RU" sz="2800" b="1" u="sng" dirty="0">
                <a:solidFill>
                  <a:srgbClr val="660000"/>
                </a:solidFill>
                <a:hlinkClick r:id="rId5"/>
              </a:rPr>
              <a:t>“Тайны Лукоморья”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04" y="3460173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72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2" y="1840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650" y="839005"/>
            <a:ext cx="457423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hape 54"/>
          <p:cNvSpPr txBox="1">
            <a:spLocks/>
          </p:cNvSpPr>
          <p:nvPr/>
        </p:nvSpPr>
        <p:spPr>
          <a:xfrm>
            <a:off x="513118" y="870428"/>
            <a:ext cx="3027427" cy="598487"/>
          </a:xfrm>
          <a:prstGeom prst="rect">
            <a:avLst/>
          </a:prstGeom>
          <a:solidFill>
            <a:schemeClr val="bg1"/>
          </a:solidFill>
        </p:spPr>
        <p:txBody>
          <a:bodyPr lIns="91425" tIns="91425" rIns="91425" bIns="91425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dirty="0" smtClean="0"/>
              <a:t>Баба-Яга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63173" y="4251274"/>
            <a:ext cx="3281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solidFill>
                  <a:srgbClr val="660000"/>
                </a:solidFill>
                <a:latin typeface="Courier New" pitchFamily="49" charset="0"/>
                <a:cs typeface="Courier New" pitchFamily="49" charset="0"/>
                <a:sym typeface="Courier New" pitchFamily="49" charset="0"/>
              </a:rPr>
              <a:t>Возраст: почтенный</a:t>
            </a:r>
            <a:r>
              <a:rPr lang="ru-RU" altLang="ru-RU" sz="4000" dirty="0">
                <a:solidFill>
                  <a:srgbClr val="5B0F00"/>
                </a:solidFill>
                <a:latin typeface="Courier New" pitchFamily="49" charset="0"/>
                <a:cs typeface="Courier New" pitchFamily="49" charset="0"/>
                <a:sym typeface="Courier New" pitchFamily="49" charset="0"/>
              </a:rPr>
              <a:t> </a:t>
            </a:r>
            <a:r>
              <a:rPr lang="ru-RU" altLang="ru-RU" sz="4000" dirty="0">
                <a:latin typeface="Courier New" pitchFamily="49" charset="0"/>
                <a:cs typeface="Courier New" pitchFamily="49" charset="0"/>
                <a:sym typeface="Courier New" pitchFamily="49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2903" y="481981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FF0000"/>
                </a:solidFill>
              </a:rPr>
              <a:t> Эта старая, злая женщина, которая занимается колдовством.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4299193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 </a:t>
            </a:r>
            <a:r>
              <a:rPr lang="ru-RU" alt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сказках Баба Яга обитает чаще всего в густой и непроходимой лесной чаще, в избе на курьих ножках, вокруг которой – забор из человеческих костей, и на заборе вместо горошков висят черепа, вместо засова – нога, вместо запора – руки.</a:t>
            </a:r>
            <a:br>
              <a:rPr lang="ru-RU" alt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ru-RU" altLang="ru-RU" dirty="0"/>
              <a:t/>
            </a:r>
            <a:br>
              <a:rPr lang="ru-RU" altLang="ru-RU" dirty="0"/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64" y="1481491"/>
            <a:ext cx="1822373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405" y="55064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dirty="0" smtClean="0">
                <a:solidFill>
                  <a:srgbClr val="FF0000"/>
                </a:solidFill>
              </a:rPr>
              <a:t> Род </a:t>
            </a:r>
            <a:r>
              <a:rPr lang="ru-RU" altLang="ru-RU" dirty="0">
                <a:solidFill>
                  <a:srgbClr val="FF0000"/>
                </a:solidFill>
              </a:rPr>
              <a:t>ведьмы, злой дух, под личиною безобразной старухи. </a:t>
            </a:r>
            <a:br>
              <a:rPr lang="ru-RU" alt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66981" y="192674"/>
            <a:ext cx="7202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Презентация «Личное </a:t>
            </a:r>
            <a:r>
              <a:rPr lang="ru-RU" sz="3600" b="1" dirty="0">
                <a:solidFill>
                  <a:srgbClr val="00B050"/>
                </a:solidFill>
              </a:rPr>
              <a:t>дело героя»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6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имма\Pictures\img_user_file_54f6d9d523e3a_1_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99" y="404664"/>
            <a:ext cx="4159383" cy="311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08648"/>
            <a:ext cx="4199136" cy="314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56238" y="1124744"/>
            <a:ext cx="39175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err="1" smtClean="0">
                <a:solidFill>
                  <a:srgbClr val="0070C0"/>
                </a:solidFill>
              </a:rPr>
              <a:t>Аватарка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4389" y="4359994"/>
            <a:ext cx="43220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>
                <a:solidFill>
                  <a:srgbClr val="0070C0"/>
                </a:solidFill>
              </a:rPr>
              <a:t>в сервисе </a:t>
            </a:r>
            <a:r>
              <a:rPr lang="en-US" sz="5400" dirty="0" err="1">
                <a:solidFill>
                  <a:srgbClr val="0070C0"/>
                </a:solidFill>
              </a:rPr>
              <a:t>voki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имма\Pictures\img_user_file_54f6d9d523e3a_1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65" y="188640"/>
            <a:ext cx="3973519" cy="298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96385"/>
            <a:ext cx="4305850" cy="322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716463"/>
            <a:ext cx="4536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Досье на сказки  </a:t>
            </a:r>
          </a:p>
          <a:p>
            <a:pPr algn="ctr"/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7037" y="4293096"/>
            <a:ext cx="37943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А.С. </a:t>
            </a:r>
            <a:r>
              <a:rPr lang="ru-RU" sz="4800" b="1" dirty="0" smtClean="0">
                <a:solidFill>
                  <a:srgbClr val="7030A0"/>
                </a:solidFill>
              </a:rPr>
              <a:t>Пушкина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4450"/>
            <a:ext cx="4034418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022" y="3429000"/>
            <a:ext cx="4366265" cy="3266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80052" y="805621"/>
            <a:ext cx="321594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Работа 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на  сервисе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389784"/>
            <a:ext cx="45365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0070C0"/>
                </a:solidFill>
              </a:rPr>
              <a:t>Learning</a:t>
            </a:r>
            <a:r>
              <a:rPr lang="en-US" sz="4400" dirty="0">
                <a:solidFill>
                  <a:srgbClr val="0070C0"/>
                </a:solidFill>
              </a:rPr>
              <a:t> </a:t>
            </a:r>
            <a:r>
              <a:rPr lang="en-US" sz="4400" b="1" dirty="0">
                <a:solidFill>
                  <a:srgbClr val="0070C0"/>
                </a:solidFill>
              </a:rPr>
              <a:t>Apps</a:t>
            </a:r>
            <a:r>
              <a:rPr lang="ru-RU" sz="4400" b="1" dirty="0">
                <a:solidFill>
                  <a:srgbClr val="0070C0"/>
                </a:solidFill>
              </a:rPr>
              <a:t>.</a:t>
            </a:r>
            <a:r>
              <a:rPr lang="en-US" sz="4400" b="1" dirty="0">
                <a:solidFill>
                  <a:srgbClr val="0070C0"/>
                </a:solidFill>
              </a:rPr>
              <a:t>org</a:t>
            </a:r>
            <a:r>
              <a:rPr lang="ru-RU" sz="4400" b="1" dirty="0" smtClean="0">
                <a:solidFill>
                  <a:srgbClr val="0070C0"/>
                </a:solidFill>
              </a:rPr>
              <a:t>.</a:t>
            </a:r>
            <a:r>
              <a:rPr lang="ru-RU" sz="4400" dirty="0" smtClean="0">
                <a:solidFill>
                  <a:srgbClr val="0070C0"/>
                </a:solidFill>
              </a:rPr>
              <a:t> </a:t>
            </a:r>
            <a:endParaRPr lang="ru-RU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50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764704"/>
            <a:ext cx="71287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4400" dirty="0" smtClean="0">
                <a:hlinkClick r:id="rId2" action="ppaction://hlinkfile"/>
              </a:rPr>
              <a:t>Видеофильм. Отрывок </a:t>
            </a:r>
            <a:r>
              <a:rPr lang="ru-RU" altLang="ru-RU" sz="4400" dirty="0">
                <a:hlinkClick r:id="rId2" action="ppaction://hlinkfile"/>
              </a:rPr>
              <a:t>из сказки о мёртвой царевне и семи богатырях</a:t>
            </a:r>
            <a:endParaRPr lang="ru-RU" altLang="ru-RU" sz="4400" dirty="0"/>
          </a:p>
        </p:txBody>
      </p:sp>
    </p:spTree>
    <p:extLst>
      <p:ext uri="{BB962C8B-B14F-4D97-AF65-F5344CB8AC3E}">
        <p14:creationId xmlns:p14="http://schemas.microsoft.com/office/powerpoint/2010/main" val="38638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0" name="image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96" y="1271369"/>
            <a:ext cx="3617244" cy="258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image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66" y="4077072"/>
            <a:ext cx="22288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414435" y="199569"/>
            <a:ext cx="838835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0070C0"/>
                </a:solidFill>
                <a:cs typeface="Arial" charset="0"/>
              </a:rPr>
              <a:t>Есть ли в действительности на нашей планете место,                    которое можно считать Лукоморьем?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cs typeface="Arial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4770337" y="1252788"/>
            <a:ext cx="4032448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100" b="1" i="1" dirty="0">
                <a:solidFill>
                  <a:srgbClr val="000000"/>
                </a:solidFill>
                <a:cs typeface="Arial" charset="0"/>
              </a:rPr>
              <a:t>Что значит?</a:t>
            </a:r>
            <a:endParaRPr lang="ru-RU" altLang="ru-RU" sz="1100" dirty="0"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cs typeface="Arial" charset="0"/>
              </a:rPr>
              <a:t> Призадумавшись над этим словом, легко обнаружить две составляющие его части: «лука» — изгиб, излучина, дуга, и «</a:t>
            </a:r>
            <a:r>
              <a:rPr lang="ru-RU" altLang="ru-RU" sz="1100" dirty="0" err="1">
                <a:solidFill>
                  <a:srgbClr val="000000"/>
                </a:solidFill>
                <a:cs typeface="Arial" charset="0"/>
              </a:rPr>
              <a:t>морье</a:t>
            </a:r>
            <a:r>
              <a:rPr lang="ru-RU" altLang="ru-RU" sz="1100" dirty="0">
                <a:solidFill>
                  <a:srgbClr val="000000"/>
                </a:solidFill>
                <a:cs typeface="Arial" charset="0"/>
              </a:rPr>
              <a:t>» — морское побережье. Сложив все вместе, получаем изогнутый морской берег. Словари Ожегова и Даля примерно так же разъясняют значение слова «лукоморье. На территории нашей страны под такое описание  могут  подойти множество морских побережий, заливов и береговых линий. Но современные исследователи придерживаются двух основных гипотез о том, где находится лукоморье. Пушкин, согласно одной из теорий, мог под влиянием книг, написанных путешественниками, и народных сказок расположить его на берегу Белого моря или в Сибири. Другая теория утверждает, что личные впечатления поэта от Крымского полуострова и посещения мыса </a:t>
            </a:r>
            <a:r>
              <a:rPr lang="ru-RU" altLang="ru-RU" sz="1100" dirty="0" err="1">
                <a:solidFill>
                  <a:srgbClr val="000000"/>
                </a:solidFill>
                <a:cs typeface="Arial" charset="0"/>
              </a:rPr>
              <a:t>Фиолент</a:t>
            </a:r>
            <a:r>
              <a:rPr lang="ru-RU" altLang="ru-RU" sz="1100" dirty="0">
                <a:solidFill>
                  <a:srgbClr val="000000"/>
                </a:solidFill>
                <a:cs typeface="Arial" charset="0"/>
              </a:rPr>
              <a:t> подарили ему слово «лукоморье» и подтолкнули к написанию как самой поэмы, так и этого стихотворного введения.</a:t>
            </a:r>
            <a:endParaRPr lang="ru-RU" altLang="ru-RU" sz="1100" dirty="0"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100" b="1" i="1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100" b="1" i="1" dirty="0">
                <a:solidFill>
                  <a:srgbClr val="000000"/>
                </a:solidFill>
                <a:cs typeface="Arial" charset="0"/>
              </a:rPr>
              <a:t>Где оно находится?</a:t>
            </a:r>
            <a:endParaRPr lang="ru-RU" altLang="ru-RU" sz="1100" dirty="0"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100" b="1" i="1" dirty="0">
                <a:solidFill>
                  <a:srgbClr val="000000"/>
                </a:solidFill>
                <a:cs typeface="Arial" charset="0"/>
              </a:rPr>
              <a:t> </a:t>
            </a:r>
            <a:endParaRPr lang="ru-RU" altLang="ru-RU" sz="1100" dirty="0"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cs typeface="Arial" charset="0"/>
              </a:rPr>
              <a:t>Благодаря легендам, которые частично перешли в народные сказки, все в той или иной степени знали об этом таинственном крае.</a:t>
            </a:r>
            <a:endParaRPr lang="ru-RU" altLang="ru-RU" sz="1100" dirty="0"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100" dirty="0">
                <a:solidFill>
                  <a:srgbClr val="252525"/>
                </a:solidFill>
                <a:cs typeface="Arial" charset="0"/>
              </a:rPr>
              <a:t>В качестве региона Лукоморье упоминается в древнерусских </a:t>
            </a:r>
            <a:r>
              <a:rPr lang="ru-RU" altLang="ru-RU" sz="1100" dirty="0">
                <a:solidFill>
                  <a:srgbClr val="0B0080"/>
                </a:solidFill>
                <a:cs typeface="Arial" charset="0"/>
                <a:hlinkClick r:id="rId6"/>
              </a:rPr>
              <a:t>летописях</a:t>
            </a:r>
            <a:r>
              <a:rPr lang="ru-RU" altLang="ru-RU" sz="1100" dirty="0">
                <a:solidFill>
                  <a:srgbClr val="252525"/>
                </a:solidFill>
                <a:cs typeface="Arial" charset="0"/>
              </a:rPr>
              <a:t> как одно из мест обитания </a:t>
            </a:r>
            <a:r>
              <a:rPr lang="ru-RU" altLang="ru-RU" sz="1100" dirty="0">
                <a:solidFill>
                  <a:srgbClr val="0B0080"/>
                </a:solidFill>
                <a:cs typeface="Arial" charset="0"/>
                <a:hlinkClick r:id="rId7"/>
              </a:rPr>
              <a:t>половцев</a:t>
            </a:r>
            <a:r>
              <a:rPr lang="ru-RU" altLang="ru-RU" sz="1100" dirty="0">
                <a:solidFill>
                  <a:srgbClr val="252525"/>
                </a:solidFill>
                <a:cs typeface="Arial" charset="0"/>
              </a:rPr>
              <a:t>. Предположительно Лукоморье располагалось возле излучин </a:t>
            </a:r>
            <a:r>
              <a:rPr lang="ru-RU" altLang="ru-RU" sz="1100" dirty="0">
                <a:solidFill>
                  <a:srgbClr val="0B0080"/>
                </a:solidFill>
                <a:cs typeface="Arial" charset="0"/>
                <a:hlinkClick r:id="rId8"/>
              </a:rPr>
              <a:t>Азовско­го</a:t>
            </a:r>
            <a:r>
              <a:rPr lang="ru-RU" altLang="ru-RU" sz="1100" dirty="0">
                <a:solidFill>
                  <a:srgbClr val="252525"/>
                </a:solidFill>
                <a:cs typeface="Arial" charset="0"/>
              </a:rPr>
              <a:t> и </a:t>
            </a:r>
            <a:r>
              <a:rPr lang="ru-RU" altLang="ru-RU" sz="1100" dirty="0">
                <a:solidFill>
                  <a:srgbClr val="0B0080"/>
                </a:solidFill>
                <a:cs typeface="Arial" charset="0"/>
                <a:hlinkClick r:id="rId9"/>
              </a:rPr>
              <a:t>Чёрного морей</a:t>
            </a:r>
            <a:r>
              <a:rPr lang="ru-RU" altLang="ru-RU" sz="1100" dirty="0">
                <a:solidFill>
                  <a:srgbClr val="252525"/>
                </a:solidFill>
                <a:cs typeface="Arial" charset="0"/>
              </a:rPr>
              <a:t> и низовья </a:t>
            </a:r>
            <a:r>
              <a:rPr lang="ru-RU" altLang="ru-RU" sz="1100" dirty="0">
                <a:solidFill>
                  <a:srgbClr val="0B0080"/>
                </a:solidFill>
                <a:cs typeface="Arial" charset="0"/>
                <a:hlinkClick r:id="rId10"/>
              </a:rPr>
              <a:t>Днепра</a:t>
            </a:r>
            <a:r>
              <a:rPr lang="ru-RU" altLang="ru-RU" sz="1100" dirty="0">
                <a:solidFill>
                  <a:srgbClr val="252525"/>
                </a:solidFill>
                <a:cs typeface="Arial" charset="0"/>
              </a:rPr>
              <a:t>. В этом значении лукоморье упоминается и в </a:t>
            </a:r>
            <a:r>
              <a:rPr lang="ru-RU" altLang="ru-RU" sz="1100" dirty="0">
                <a:solidFill>
                  <a:srgbClr val="0B0080"/>
                </a:solidFill>
                <a:cs typeface="Arial" charset="0"/>
                <a:hlinkClick r:id="rId11"/>
              </a:rPr>
              <a:t>«Слове о полку Игореве»</a:t>
            </a:r>
            <a:r>
              <a:rPr lang="ru-RU" altLang="ru-RU" sz="1100" dirty="0">
                <a:solidFill>
                  <a:srgbClr val="000000"/>
                </a:solidFill>
                <a:cs typeface="Arial" charset="0"/>
              </a:rPr>
              <a:t> </a:t>
            </a:r>
            <a:endParaRPr lang="ru-RU" altLang="ru-RU" sz="1100" dirty="0"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cs typeface="Arial" charset="0"/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66294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000">
                <a:solidFill>
                  <a:srgbClr val="000000"/>
                </a:solidFill>
                <a:cs typeface="Arial" charset="0"/>
              </a:rPr>
              <a:t> </a:t>
            </a:r>
            <a:endParaRPr lang="ru-RU" altLang="ru-RU" sz="1800">
              <a:cs typeface="Arial" charset="0"/>
            </a:endParaRPr>
          </a:p>
        </p:txBody>
      </p:sp>
      <p:pic>
        <p:nvPicPr>
          <p:cNvPr id="53255" name="image0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292600"/>
            <a:ext cx="17272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417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G:\ШАНС\Новая папка\SDC159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524" y="1556791"/>
            <a:ext cx="3597275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G:\DCIM\104SSCAM\SDC159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620688"/>
            <a:ext cx="3598863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25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имма\Pictures\img_user_file_54f6d9d523e3a_1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3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1243223691de652a7c953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628775"/>
            <a:ext cx="4632325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34" y="458788"/>
            <a:ext cx="7730838" cy="131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2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332656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mtClean="0">
                <a:latin typeface="Gabriola" panose="04040605051002020D02" pitchFamily="82" charset="0"/>
              </a:rPr>
              <a:t>     Сетевое </a:t>
            </a:r>
            <a:r>
              <a:rPr lang="ru-RU" sz="3600" b="1" dirty="0">
                <a:latin typeface="Gabriola" panose="04040605051002020D02" pitchFamily="82" charset="0"/>
              </a:rPr>
              <a:t>взаимодействие – </a:t>
            </a:r>
            <a:r>
              <a:rPr lang="ru-RU" sz="3600" b="1" dirty="0" smtClean="0">
                <a:latin typeface="Gabriola" panose="04040605051002020D02" pitchFamily="82" charset="0"/>
              </a:rPr>
              <a:t>это система </a:t>
            </a:r>
            <a:r>
              <a:rPr lang="ru-RU" sz="3600" b="1" dirty="0">
                <a:latin typeface="Gabriola" panose="04040605051002020D02" pitchFamily="82" charset="0"/>
              </a:rPr>
              <a:t>взаимообусловленных действий педагогов, позволяющих им реализовывать совместную деятельность, направленную на профессиональное развитие, где поведение каждого из участников выступает одновременно и стимулом, и реакцией на поведение остальных. </a:t>
            </a:r>
          </a:p>
        </p:txBody>
      </p:sp>
      <p:pic>
        <p:nvPicPr>
          <p:cNvPr id="7" name="Picture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75653"/>
            <a:ext cx="2639616" cy="19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37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Римма\Pictures\img_user_file_54f6d9d523e3a_1_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4786" y="188640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Сетевое взаимодействие сегодня организуется по разным направлениям:</a:t>
            </a:r>
            <a:endParaRPr lang="ru-RU" sz="2800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187624" y="1268760"/>
            <a:ext cx="7715324" cy="5040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altLang="ru-RU" sz="2000" dirty="0" smtClean="0"/>
              <a:t>организация </a:t>
            </a:r>
            <a:r>
              <a:rPr lang="ru-RU" altLang="ru-RU" sz="2000" b="1" dirty="0" smtClean="0">
                <a:solidFill>
                  <a:srgbClr val="0000FF"/>
                </a:solidFill>
              </a:rPr>
              <a:t>информационно-методической поддержки</a:t>
            </a:r>
            <a:r>
              <a:rPr lang="ru-RU" altLang="ru-RU" sz="2000" dirty="0" smtClean="0"/>
              <a:t> педагогов с использованием различных Интернет-технологий. Это позволяет организовать общение педагогов, в ходе которого открыто и квалифицированно решаются многие профессиональные вопросы, при интерактивном </a:t>
            </a:r>
            <a:r>
              <a:rPr lang="ru-RU" altLang="ru-RU" sz="2000" smtClean="0"/>
              <a:t>общении идёт </a:t>
            </a:r>
            <a:r>
              <a:rPr lang="ru-RU" altLang="ru-RU" sz="2000" dirty="0" smtClean="0"/>
              <a:t>интенсивный обмен педагогическими находками;</a:t>
            </a:r>
          </a:p>
          <a:p>
            <a:pPr>
              <a:lnSpc>
                <a:spcPct val="80000"/>
              </a:lnSpc>
            </a:pPr>
            <a:endParaRPr lang="ru-RU" altLang="ru-RU" sz="20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000" dirty="0" smtClean="0"/>
              <a:t>создание </a:t>
            </a:r>
            <a:r>
              <a:rPr lang="ru-RU" altLang="ru-RU" sz="2000" b="1" dirty="0" smtClean="0">
                <a:solidFill>
                  <a:srgbClr val="0000FF"/>
                </a:solidFill>
              </a:rPr>
              <a:t>хранилища учебно-методических материалов</a:t>
            </a:r>
            <a:r>
              <a:rPr lang="ru-RU" altLang="ru-RU" sz="2000" dirty="0" smtClean="0"/>
              <a:t>. Данное направление методической работы позволяет систематизировать информацию о педагогическом опыте в разных направлениях, обеспечивает открытый доступ к полезным ресурсам сети Интернет;</a:t>
            </a:r>
          </a:p>
          <a:p>
            <a:pPr>
              <a:lnSpc>
                <a:spcPct val="80000"/>
              </a:lnSpc>
            </a:pPr>
            <a:endParaRPr lang="ru-RU" altLang="ru-RU" sz="20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000" b="1" dirty="0" smtClean="0">
                <a:solidFill>
                  <a:srgbClr val="0000FF"/>
                </a:solidFill>
              </a:rPr>
              <a:t>личные блоги и электронные портфолио</a:t>
            </a:r>
            <a:r>
              <a:rPr lang="ru-RU" altLang="ru-RU" sz="2000" dirty="0" smtClean="0"/>
              <a:t> педагогов – относительно молодой компонент. На создание блогов педагогов подвигли различные конкурсы, в рамках федеральных сетевых сообществ. Это направление считается очень перспективным.</a:t>
            </a:r>
          </a:p>
        </p:txBody>
      </p:sp>
      <p:grpSp>
        <p:nvGrpSpPr>
          <p:cNvPr id="7" name="Group 53"/>
          <p:cNvGrpSpPr>
            <a:grpSpLocks/>
          </p:cNvGrpSpPr>
          <p:nvPr/>
        </p:nvGrpSpPr>
        <p:grpSpPr bwMode="auto">
          <a:xfrm>
            <a:off x="818569" y="1337526"/>
            <a:ext cx="381000" cy="381000"/>
            <a:chOff x="2078" y="1680"/>
            <a:chExt cx="1615" cy="1615"/>
          </a:xfrm>
        </p:grpSpPr>
        <p:sp>
          <p:nvSpPr>
            <p:cNvPr id="9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1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60"/>
          <p:cNvGrpSpPr>
            <a:grpSpLocks/>
          </p:cNvGrpSpPr>
          <p:nvPr/>
        </p:nvGrpSpPr>
        <p:grpSpPr bwMode="auto">
          <a:xfrm>
            <a:off x="803613" y="3162757"/>
            <a:ext cx="381000" cy="381000"/>
            <a:chOff x="2078" y="1680"/>
            <a:chExt cx="1615" cy="1615"/>
          </a:xfrm>
        </p:grpSpPr>
        <p:sp>
          <p:nvSpPr>
            <p:cNvPr id="16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Oval 6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0" name="Oval 6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2" name="Group 67"/>
          <p:cNvGrpSpPr>
            <a:grpSpLocks/>
          </p:cNvGrpSpPr>
          <p:nvPr/>
        </p:nvGrpSpPr>
        <p:grpSpPr bwMode="auto">
          <a:xfrm>
            <a:off x="844225" y="4478633"/>
            <a:ext cx="381000" cy="381000"/>
            <a:chOff x="2078" y="1680"/>
            <a:chExt cx="1615" cy="1615"/>
          </a:xfrm>
        </p:grpSpPr>
        <p:sp>
          <p:nvSpPr>
            <p:cNvPr id="23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5" name="Oval 70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Oval 72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671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Римма\Pictures\img_user_file_54f6d9d523e3a_1_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81000" y="1265824"/>
            <a:ext cx="836746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Гибкость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 Возможность заниматься в удобное время, в удобном месте и темпе. </a:t>
            </a:r>
          </a:p>
          <a:p>
            <a:pPr algn="l"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Адресность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 Деятельность ориентирована на индивидуальные потребности педагогов. Реализуется дифференцированный подход.</a:t>
            </a:r>
          </a:p>
          <a:p>
            <a:pPr algn="l"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Доступность.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Организуется без выезда  в методический центр.</a:t>
            </a:r>
          </a:p>
          <a:p>
            <a:pPr algn="l"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Экономичность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 Снижение затрат на  транспортные расходы. </a:t>
            </a:r>
          </a:p>
          <a:p>
            <a:pPr algn="l"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Технологичность.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Использование в образовательном процессе новейших достижений информационных и телекоммуникационных технологий. </a:t>
            </a:r>
          </a:p>
          <a:p>
            <a:pPr algn="l"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Добровольность.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Вступление во взаимодействие, исходя из собственных убеждений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16013" y="476250"/>
            <a:ext cx="69215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152352" bIns="38088" anchor="ctr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Преимущества сетевого взаимодействия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:</a:t>
            </a:r>
          </a:p>
        </p:txBody>
      </p:sp>
    </p:spTree>
    <p:extLst>
      <p:ext uri="{BB962C8B-B14F-4D97-AF65-F5344CB8AC3E}">
        <p14:creationId xmlns:p14="http://schemas.microsoft.com/office/powerpoint/2010/main" val="429478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имма\Pictures\img_user_file_54f6d9d523e3a_1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540" y="4767920"/>
            <a:ext cx="2372923" cy="19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98" y="635951"/>
            <a:ext cx="838842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Модель «учитель — ученик».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2000" b="1" dirty="0">
                <a:latin typeface="Arial Narrow" panose="020B0606020202030204" pitchFamily="34" charset="0"/>
              </a:rPr>
              <a:t> </a:t>
            </a:r>
            <a:r>
              <a:rPr lang="ru-RU" sz="2000" b="1" dirty="0" smtClean="0">
                <a:latin typeface="Arial Narrow" panose="020B0606020202030204" pitchFamily="34" charset="0"/>
              </a:rPr>
              <a:t>  </a:t>
            </a:r>
            <a:r>
              <a:rPr lang="ru-RU" sz="2000" dirty="0" smtClean="0">
                <a:latin typeface="Arial Narrow" panose="020B0606020202030204" pitchFamily="34" charset="0"/>
              </a:rPr>
              <a:t>Учитель </a:t>
            </a:r>
            <a:r>
              <a:rPr lang="ru-RU" sz="2000" dirty="0">
                <a:latin typeface="Arial Narrow" panose="020B0606020202030204" pitchFamily="34" charset="0"/>
              </a:rPr>
              <a:t>организует сетевое взаимодействие с одним или несколькими учениками, которое не предполагает взаимодействия учеников друг с другом.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Модель «ученик — ученик».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2000" b="1" dirty="0">
                <a:latin typeface="Arial Narrow" panose="020B0606020202030204" pitchFamily="34" charset="0"/>
              </a:rPr>
              <a:t> </a:t>
            </a:r>
            <a:r>
              <a:rPr lang="ru-RU" sz="2000" b="1" dirty="0" smtClean="0">
                <a:latin typeface="Arial Narrow" panose="020B0606020202030204" pitchFamily="34" charset="0"/>
              </a:rPr>
              <a:t>   </a:t>
            </a:r>
            <a:r>
              <a:rPr lang="ru-RU" sz="2000" dirty="0" smtClean="0">
                <a:latin typeface="Arial Narrow" panose="020B0606020202030204" pitchFamily="34" charset="0"/>
              </a:rPr>
              <a:t>Учитель </a:t>
            </a:r>
            <a:r>
              <a:rPr lang="ru-RU" sz="2000" dirty="0">
                <a:latin typeface="Arial Narrow" panose="020B0606020202030204" pitchFamily="34" charset="0"/>
              </a:rPr>
              <a:t>организует сетевую деятельность нескольких учеников, предполагающую их взаимодействие друг с другом. Примеров такого типа взаимодействия в литературе очень мало, так как это требует максимальных временных затрат. Подразумевается организационная, коррекционная и контролирующая роль учителя. </a:t>
            </a:r>
            <a:r>
              <a:rPr lang="ru-RU" sz="2000" dirty="0" err="1">
                <a:latin typeface="Arial Narrow" panose="020B0606020202030204" pitchFamily="34" charset="0"/>
              </a:rPr>
              <a:t>Самоорганизованное</a:t>
            </a:r>
            <a:r>
              <a:rPr lang="ru-RU" sz="2000" dirty="0">
                <a:latin typeface="Arial Narrow" panose="020B0606020202030204" pitchFamily="34" charset="0"/>
              </a:rPr>
              <a:t> общение детей в социальных сетях носит стихийный характер и не решает учебных задач. Применение в образовательных целях существующую потребность школьников в сетевом взаимодействии, имеющиеся у них навыки сетевого общения на сегодняшнем этапе развития ИК-технологий может быть рациональным и продуктивным.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Модель «учитель — учитель».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2000" b="1" dirty="0">
                <a:latin typeface="Arial Narrow" panose="020B0606020202030204" pitchFamily="34" charset="0"/>
              </a:rPr>
              <a:t> </a:t>
            </a:r>
            <a:r>
              <a:rPr lang="ru-RU" sz="2000" b="1" dirty="0" smtClean="0">
                <a:latin typeface="Arial Narrow" panose="020B0606020202030204" pitchFamily="34" charset="0"/>
              </a:rPr>
              <a:t>   </a:t>
            </a:r>
            <a:r>
              <a:rPr lang="ru-RU" sz="2000" dirty="0" smtClean="0">
                <a:latin typeface="Arial Narrow" panose="020B0606020202030204" pitchFamily="34" charset="0"/>
              </a:rPr>
              <a:t>Педагоги </a:t>
            </a:r>
            <a:r>
              <a:rPr lang="ru-RU" sz="2000" dirty="0">
                <a:latin typeface="Arial Narrow" panose="020B0606020202030204" pitchFamily="34" charset="0"/>
              </a:rPr>
              <a:t>продуктивно взаимодействуют друг с другом, </a:t>
            </a:r>
            <a:endParaRPr lang="ru-RU" sz="2000" dirty="0" smtClean="0">
              <a:latin typeface="Arial Narrow" panose="020B0606020202030204" pitchFamily="34" charset="0"/>
            </a:endParaRPr>
          </a:p>
          <a:p>
            <a:r>
              <a:rPr lang="ru-RU" sz="2000" dirty="0" smtClean="0">
                <a:latin typeface="Arial Narrow" panose="020B0606020202030204" pitchFamily="34" charset="0"/>
              </a:rPr>
              <a:t>используя </a:t>
            </a:r>
            <a:r>
              <a:rPr lang="ru-RU" sz="2000" dirty="0">
                <a:latin typeface="Arial Narrow" panose="020B0606020202030204" pitchFamily="34" charset="0"/>
              </a:rPr>
              <a:t>различные сетевые средства. Эта модель </a:t>
            </a:r>
            <a:endParaRPr lang="ru-RU" sz="2000" dirty="0" smtClean="0">
              <a:latin typeface="Arial Narrow" panose="020B0606020202030204" pitchFamily="34" charset="0"/>
            </a:endParaRPr>
          </a:p>
          <a:p>
            <a:r>
              <a:rPr lang="ru-RU" sz="2000" dirty="0" smtClean="0">
                <a:latin typeface="Arial Narrow" panose="020B0606020202030204" pitchFamily="34" charset="0"/>
              </a:rPr>
              <a:t>является </a:t>
            </a:r>
            <a:r>
              <a:rPr lang="ru-RU" sz="2000" dirty="0">
                <a:latin typeface="Arial Narrow" panose="020B0606020202030204" pitchFamily="34" charset="0"/>
              </a:rPr>
              <a:t>наиболее </a:t>
            </a:r>
            <a:r>
              <a:rPr lang="ru-RU" sz="2000" dirty="0" smtClean="0">
                <a:latin typeface="Arial Narrow" panose="020B0606020202030204" pitchFamily="34" charset="0"/>
              </a:rPr>
              <a:t>распространенной </a:t>
            </a:r>
            <a:r>
              <a:rPr lang="ru-RU" sz="2000" dirty="0">
                <a:latin typeface="Arial Narrow" panose="020B0606020202030204" pitchFamily="34" charset="0"/>
              </a:rPr>
              <a:t>в учительской среде. Дистанционные </a:t>
            </a:r>
            <a:endParaRPr lang="ru-RU" sz="2000" dirty="0" smtClean="0">
              <a:latin typeface="Arial Narrow" panose="020B0606020202030204" pitchFamily="34" charset="0"/>
            </a:endParaRPr>
          </a:p>
          <a:p>
            <a:r>
              <a:rPr lang="ru-RU" sz="2000" dirty="0" smtClean="0">
                <a:latin typeface="Arial Narrow" panose="020B0606020202030204" pitchFamily="34" charset="0"/>
              </a:rPr>
              <a:t>курсы</a:t>
            </a:r>
            <a:r>
              <a:rPr lang="ru-RU" sz="2000" dirty="0">
                <a:latin typeface="Arial Narrow" panose="020B0606020202030204" pitchFamily="34" charset="0"/>
              </a:rPr>
              <a:t>, </a:t>
            </a:r>
            <a:r>
              <a:rPr lang="ru-RU" sz="2000" dirty="0" err="1">
                <a:latin typeface="Arial Narrow" panose="020B0606020202030204" pitchFamily="34" charset="0"/>
              </a:rPr>
              <a:t>вебинары</a:t>
            </a:r>
            <a:r>
              <a:rPr lang="ru-RU" sz="2000" dirty="0">
                <a:latin typeface="Arial Narrow" panose="020B0606020202030204" pitchFamily="34" charset="0"/>
              </a:rPr>
              <a:t>, педагогические форумы и </a:t>
            </a:r>
            <a:endParaRPr lang="ru-RU" sz="2000" dirty="0" smtClean="0">
              <a:latin typeface="Arial Narrow" panose="020B0606020202030204" pitchFamily="34" charset="0"/>
            </a:endParaRPr>
          </a:p>
          <a:p>
            <a:r>
              <a:rPr lang="ru-RU" sz="2000" dirty="0" smtClean="0">
                <a:latin typeface="Arial Narrow" panose="020B0606020202030204" pitchFamily="34" charset="0"/>
              </a:rPr>
              <a:t>образовательные </a:t>
            </a:r>
            <a:r>
              <a:rPr lang="ru-RU" sz="2000" dirty="0">
                <a:latin typeface="Arial Narrow" panose="020B0606020202030204" pitchFamily="34" charset="0"/>
              </a:rPr>
              <a:t>сайты стали популярны и уже никого </a:t>
            </a:r>
            <a:endParaRPr lang="ru-RU" sz="2000" dirty="0" smtClean="0">
              <a:latin typeface="Arial Narrow" panose="020B0606020202030204" pitchFamily="34" charset="0"/>
            </a:endParaRPr>
          </a:p>
          <a:p>
            <a:r>
              <a:rPr lang="ru-RU" sz="2000" dirty="0" smtClean="0">
                <a:latin typeface="Arial Narrow" panose="020B0606020202030204" pitchFamily="34" charset="0"/>
              </a:rPr>
              <a:t>не </a:t>
            </a:r>
            <a:r>
              <a:rPr lang="ru-RU" sz="2000" dirty="0">
                <a:latin typeface="Arial Narrow" panose="020B0606020202030204" pitchFamily="34" charset="0"/>
              </a:rPr>
              <a:t>пугают.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70784"/>
            <a:ext cx="6369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М</a:t>
            </a:r>
            <a:r>
              <a:rPr lang="ru-RU" sz="3200" b="1" dirty="0" smtClean="0">
                <a:solidFill>
                  <a:srgbClr val="FF0000"/>
                </a:solidFill>
              </a:rPr>
              <a:t>одели </a:t>
            </a:r>
            <a:r>
              <a:rPr lang="ru-RU" sz="3200" b="1" dirty="0">
                <a:solidFill>
                  <a:srgbClr val="FF0000"/>
                </a:solidFill>
              </a:rPr>
              <a:t>сетевого </a:t>
            </a:r>
            <a:r>
              <a:rPr lang="ru-RU" sz="3200" b="1" dirty="0" smtClean="0">
                <a:solidFill>
                  <a:srgbClr val="FF0000"/>
                </a:solidFill>
              </a:rPr>
              <a:t>взаимодействия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90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имма\Pictures\img_user_file_54f6d9d523e3a_1_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236734"/>
            <a:ext cx="64087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rgbClr val="7030A0"/>
                </a:solidFill>
              </a:rPr>
              <a:t>Сайт учителя -  </a:t>
            </a:r>
            <a:r>
              <a:rPr lang="ru-RU" sz="4000" dirty="0">
                <a:solidFill>
                  <a:srgbClr val="7030A0"/>
                </a:solidFill>
              </a:rPr>
              <a:t>средство сетевого взаимодействия».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026" name="Picture 2" descr="G:\15.08.2018\Безымянн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61" y="4221088"/>
            <a:ext cx="4356484" cy="245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15.08.2018\Безымянный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272" y="1752985"/>
            <a:ext cx="4366015" cy="245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91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имма\Pictures\img_user_file_54f6d9d523e3a_1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2"/>
            <a:ext cx="3106364" cy="174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дипломы-\Абдрафиков Рифну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464" y="1151398"/>
            <a:ext cx="3348880" cy="471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222400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 марте 2015 года мы участвовали  в республиканском сетевом проекте «Чтение – вот лучшее ученье!», посвящённого Году литературы в России.  Нашей командой была создана электронная газета .</a:t>
            </a:r>
          </a:p>
        </p:txBody>
      </p:sp>
    </p:spTree>
    <p:extLst>
      <p:ext uri="{BB962C8B-B14F-4D97-AF65-F5344CB8AC3E}">
        <p14:creationId xmlns:p14="http://schemas.microsoft.com/office/powerpoint/2010/main" val="75149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имма\Pictures\img_user_file_54f6d9d523e3a_1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288" y="549275"/>
            <a:ext cx="80645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800" dirty="0" smtClean="0"/>
              <a:t>Республиканский  учебно-сетевой проект </a:t>
            </a:r>
          </a:p>
          <a:p>
            <a:pPr>
              <a:defRPr/>
            </a:pPr>
            <a:r>
              <a:rPr lang="ru-RU" altLang="ru-RU" sz="40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«Тайны лукоморья»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844675"/>
            <a:ext cx="6035675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имма\Pictures\img_user_file_54f6d9d523e3a_1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882"/>
            <a:ext cx="9144000" cy="685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848872" cy="5897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43538"/>
            <a:ext cx="5971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Доска </a:t>
            </a:r>
            <a:r>
              <a:rPr lang="ru-RU" sz="4400" b="1" dirty="0">
                <a:solidFill>
                  <a:srgbClr val="0070C0"/>
                </a:solidFill>
              </a:rPr>
              <a:t>достижений 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04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790</Words>
  <Application>Microsoft Office PowerPoint</Application>
  <PresentationFormat>Экран (4:3)</PresentationFormat>
  <Paragraphs>59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Римма</dc:creator>
  <cp:lastModifiedBy>Римма</cp:lastModifiedBy>
  <cp:revision>35</cp:revision>
  <dcterms:created xsi:type="dcterms:W3CDTF">2017-08-19T05:33:03Z</dcterms:created>
  <dcterms:modified xsi:type="dcterms:W3CDTF">2018-08-17T08:08:40Z</dcterms:modified>
</cp:coreProperties>
</file>