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7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5" autoAdjust="0"/>
    <p:restoredTop sz="94660"/>
  </p:normalViewPr>
  <p:slideViewPr>
    <p:cSldViewPr>
      <p:cViewPr varScale="1">
        <p:scale>
          <a:sx n="70" d="100"/>
          <a:sy n="70" d="100"/>
        </p:scale>
        <p:origin x="14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400" b="1" i="0" u="none" strike="noStrike" kern="1200" baseline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sz="240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 опроса обучающихся 9»А»класса (16 человек)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1" i="0" u="none" strike="noStrike" kern="1200" baseline="0">
              <a:ln>
                <a:solidFill>
                  <a:sysClr val="windowText" lastClr="000000"/>
                </a:solidFill>
              </a:ln>
              <a:solidFill>
                <a:srgbClr val="FF0000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>
        <c:manualLayout>
          <c:layoutTarget val="inner"/>
          <c:xMode val="edge"/>
          <c:yMode val="edge"/>
          <c:x val="0.19257893567381398"/>
          <c:y val="0.1095263267849466"/>
          <c:w val="0.72699666703699584"/>
          <c:h val="0.66250353221622704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Заниматься спортом</c:v>
                </c:pt>
              </c:strCache>
            </c:strRef>
          </c:tx>
          <c:spPr>
            <a:solidFill>
              <a:srgbClr val="00B050"/>
            </a:solidFill>
            <a:ln>
              <a:noFill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  <a:scene3d>
              <a:camera prst="orthographicFront" fov="0">
                <a:rot lat="0" lon="0" rev="0"/>
              </a:camera>
              <a:lightRig rig="brightRoom" dir="tl">
                <a:rot lat="0" lon="0" rev="8700000"/>
              </a:lightRig>
            </a:scene3d>
            <a:sp3d contourW="12700">
              <a:bevelT w="0" h="0"/>
              <a:contourClr>
                <a:scrgbClr r="0" g="0" b="0">
                  <a:shade val="80000"/>
                </a:scrgb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Лист1!$B$2</c:f>
              <c:numCache>
                <c:formatCode>0%</c:formatCode>
                <c:ptCount val="1"/>
                <c:pt idx="0">
                  <c:v>0.8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Правильно питаться</c:v>
                </c:pt>
              </c:strCache>
            </c:strRef>
          </c:tx>
          <c:spPr>
            <a:gradFill rotWithShape="1">
              <a:gsLst>
                <a:gs pos="0">
                  <a:schemeClr val="accent2">
                    <a:tint val="92000"/>
                    <a:satMod val="170000"/>
                  </a:schemeClr>
                </a:gs>
                <a:gs pos="15000">
                  <a:schemeClr val="accent2">
                    <a:tint val="92000"/>
                    <a:shade val="99000"/>
                    <a:satMod val="170000"/>
                  </a:schemeClr>
                </a:gs>
                <a:gs pos="62000">
                  <a:schemeClr val="accent2">
                    <a:tint val="96000"/>
                    <a:shade val="80000"/>
                    <a:satMod val="170000"/>
                  </a:schemeClr>
                </a:gs>
                <a:gs pos="97000">
                  <a:schemeClr val="accent2">
                    <a:tint val="98000"/>
                    <a:shade val="63000"/>
                    <a:satMod val="170000"/>
                  </a:schemeClr>
                </a:gs>
                <a:gs pos="100000">
                  <a:schemeClr val="accent2">
                    <a:shade val="62000"/>
                    <a:satMod val="170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  <a:scene3d>
              <a:camera prst="orthographicFront" fov="0">
                <a:rot lat="0" lon="0" rev="0"/>
              </a:camera>
              <a:lightRig rig="brightRoom" dir="tl">
                <a:rot lat="0" lon="0" rev="8700000"/>
              </a:lightRig>
            </a:scene3d>
            <a:sp3d contourW="12700">
              <a:bevelT w="0" h="0"/>
              <a:contourClr>
                <a:scrgbClr r="0" g="0" b="0">
                  <a:shade val="80000"/>
                </a:scrgb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Лист1!$C$2</c:f>
              <c:numCache>
                <c:formatCode>0%</c:formatCode>
                <c:ptCount val="1"/>
                <c:pt idx="0">
                  <c:v>0.62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Личная гигиена</c:v>
                </c:pt>
              </c:strCache>
            </c:strRef>
          </c:tx>
          <c:spPr>
            <a:solidFill>
              <a:schemeClr val="bg1"/>
            </a:solidFill>
            <a:ln>
              <a:noFill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  <a:scene3d>
              <a:camera prst="orthographicFront" fov="0">
                <a:rot lat="0" lon="0" rev="0"/>
              </a:camera>
              <a:lightRig rig="brightRoom" dir="tl">
                <a:rot lat="0" lon="0" rev="8700000"/>
              </a:lightRig>
            </a:scene3d>
            <a:sp3d contourW="12700">
              <a:bevelT w="0" h="0"/>
              <a:contourClr>
                <a:scrgbClr r="0" g="0" b="0">
                  <a:shade val="80000"/>
                </a:scrgb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Лист1!$D$2</c:f>
              <c:numCache>
                <c:formatCode>0%</c:formatCode>
                <c:ptCount val="1"/>
                <c:pt idx="0">
                  <c:v>0.42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Отказ от вредных привычек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  <a:scene3d>
              <a:camera prst="orthographicFront" fov="0">
                <a:rot lat="0" lon="0" rev="0"/>
              </a:camera>
              <a:lightRig rig="brightRoom" dir="tl">
                <a:rot lat="0" lon="0" rev="8700000"/>
              </a:lightRig>
            </a:scene3d>
            <a:sp3d contourW="12700">
              <a:bevelT w="0" h="0"/>
              <a:contourClr>
                <a:scrgbClr r="0" g="0" b="0">
                  <a:shade val="80000"/>
                </a:scrgb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Лист1!$E$2</c:f>
              <c:numCache>
                <c:formatCode>0%</c:formatCode>
                <c:ptCount val="1"/>
                <c:pt idx="0">
                  <c:v>0.62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Режим труда и отдыха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  <a:scene3d>
              <a:camera prst="orthographicFront" fov="0">
                <a:rot lat="0" lon="0" rev="0"/>
              </a:camera>
              <a:lightRig rig="brightRoom" dir="tl">
                <a:rot lat="0" lon="0" rev="8700000"/>
              </a:lightRig>
            </a:scene3d>
            <a:sp3d contourW="12700">
              <a:bevelT w="0" h="0"/>
              <a:contourClr>
                <a:scrgbClr r="0" g="0" b="0">
                  <a:shade val="80000"/>
                </a:scrgb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Лист1!$F$2</c:f>
              <c:numCache>
                <c:formatCode>0%</c:formatCode>
                <c:ptCount val="1"/>
                <c:pt idx="0">
                  <c:v>0.42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Соблюдение правил безопасности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  <a:scene3d>
              <a:camera prst="orthographicFront" fov="0">
                <a:rot lat="0" lon="0" rev="0"/>
              </a:camera>
              <a:lightRig rig="brightRoom" dir="tl">
                <a:rot lat="0" lon="0" rev="8700000"/>
              </a:lightRig>
            </a:scene3d>
            <a:sp3d contourW="12700">
              <a:bevelT w="0" h="0"/>
              <a:contourClr>
                <a:scrgbClr r="0" g="0" b="0">
                  <a:shade val="80000"/>
                </a:scrgb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Лист1!$G$2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</c:ser>
        <c:ser>
          <c:idx val="6"/>
          <c:order val="6"/>
          <c:tx>
            <c:strRef>
              <c:f>Лист1!$H$1</c:f>
              <c:strCache>
                <c:ptCount val="1"/>
                <c:pt idx="0">
                  <c:v>Посещение врача</c:v>
                </c:pt>
              </c:strCache>
            </c:strRef>
          </c:tx>
          <c:spPr>
            <a:solidFill>
              <a:srgbClr val="FFFF00"/>
            </a:solidFill>
            <a:ln>
              <a:noFill/>
            </a:ln>
            <a:effectLst>
              <a:outerShdw blurRad="63500" dist="25400" dir="5400000" rotWithShape="0">
                <a:srgbClr val="000000">
                  <a:alpha val="43137"/>
                </a:srgbClr>
              </a:outerShdw>
            </a:effectLst>
            <a:scene3d>
              <a:camera prst="orthographicFront" fov="0">
                <a:rot lat="0" lon="0" rev="0"/>
              </a:camera>
              <a:lightRig rig="brightRoom" dir="tl">
                <a:rot lat="0" lon="0" rev="8700000"/>
              </a:lightRig>
            </a:scene3d>
            <a:sp3d contourW="12700">
              <a:bevelT w="0" h="0"/>
              <a:contourClr>
                <a:scrgbClr r="0" g="0" b="0">
                  <a:shade val="80000"/>
                </a:scrgbClr>
              </a:contourClr>
            </a:sp3d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>
                      <a:solidFill>
                        <a:schemeClr val="tx2">
                          <a:lumMod val="35000"/>
                          <a:lumOff val="65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numRef>
              <c:f>Лист1!$A$2</c:f>
              <c:numCache>
                <c:formatCode>General</c:formatCode>
                <c:ptCount val="1"/>
              </c:numCache>
            </c:numRef>
          </c:cat>
          <c:val>
            <c:numRef>
              <c:f>Лист1!$H$2</c:f>
              <c:numCache>
                <c:formatCode>0%</c:formatCode>
                <c:ptCount val="1"/>
                <c:pt idx="0">
                  <c:v>0.08</c:v>
                </c:pt>
              </c:numCache>
            </c:numRef>
          </c:val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100"/>
        <c:overlap val="-24"/>
        <c:axId val="328383928"/>
        <c:axId val="328385888"/>
      </c:barChart>
      <c:catAx>
        <c:axId val="3283839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2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8385888"/>
        <c:crosses val="autoZero"/>
        <c:auto val="1"/>
        <c:lblAlgn val="ctr"/>
        <c:lblOffset val="100"/>
        <c:noMultiLvlLbl val="0"/>
      </c:catAx>
      <c:valAx>
        <c:axId val="328385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2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3283839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tx1"/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7">
  <cs:axisTitle>
    <cs:lnRef idx="0"/>
    <cs:fillRef idx="0"/>
    <cs:effectRef idx="0"/>
    <cs:fontRef idx="minor">
      <a:schemeClr val="tx2"/>
    </cs:fontRef>
    <cs:defRPr sz="1197" b="1" kern="1200"/>
  </cs:axisTitle>
  <cs:category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2"/>
    </cs:fontRef>
    <cs:defRPr sz="1197" kern="1200"/>
  </cs:dataLabel>
  <cs:dataLabelCallout>
    <cs:lnRef idx="0"/>
    <cs:fillRef idx="0"/>
    <cs:effectRef idx="0"/>
    <cs:fontRef idx="minor">
      <a:schemeClr val="dk2">
        <a:lumMod val="7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2"/>
    <cs:fontRef idx="minor">
      <a:schemeClr val="tx2"/>
    </cs:fontRef>
  </cs:dataPoint>
  <cs:dataPoint3D>
    <cs:lnRef idx="0"/>
    <cs:fillRef idx="3">
      <cs:styleClr val="auto"/>
    </cs:fillRef>
    <cs:effectRef idx="2"/>
    <cs:fontRef idx="minor">
      <a:schemeClr val="tx2"/>
    </cs:fontRef>
  </cs:dataPoint3D>
  <cs:dataPointLine>
    <cs:lnRef idx="0">
      <cs:styleClr val="auto"/>
    </cs:lnRef>
    <cs:fillRef idx="3"/>
    <cs:effectRef idx="2"/>
    <cs:fontRef idx="minor">
      <a:schemeClr val="tx2"/>
    </cs:fontRef>
    <cs:spPr>
      <a:ln w="31750" cap="rnd">
        <a:solidFill>
          <a:schemeClr val="phClr"/>
        </a:solidFill>
        <a:round/>
      </a:ln>
    </cs:spPr>
  </cs:dataPointLine>
  <cs:dataPointMarker>
    <cs:lnRef idx="0"/>
    <cs:fillRef idx="3">
      <cs:styleClr val="auto"/>
    </cs:fillRef>
    <cs:effectRef idx="2"/>
    <cs:fontRef idx="minor">
      <a:schemeClr val="tx2"/>
    </cs:fontRef>
    <cs:spPr>
      <a:ln w="12700">
        <a:solidFill>
          <a:schemeClr val="lt2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2"/>
    <cs:fontRef idx="minor">
      <a:schemeClr val="tx2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2"/>
    </cs:fontRef>
    <cs:spPr>
      <a:ln w="9525">
        <a:solidFill>
          <a:schemeClr val="tx2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tx2"/>
    </cs:fontRef>
    <cs:spPr>
      <a:ln w="9525">
        <a:solidFill>
          <a:schemeClr val="tx2">
            <a:lumMod val="75000"/>
            <a:lumOff val="25000"/>
          </a:schemeClr>
        </a:solidFill>
        <a:round/>
      </a:ln>
    </cs:spPr>
  </cs:errorBar>
  <cs:floor>
    <cs:lnRef idx="0"/>
    <cs:fillRef idx="0"/>
    <cs:effectRef idx="0"/>
    <cs:fontRef idx="minor">
      <a:schemeClr val="tx2"/>
    </cs:fontRef>
  </cs:floor>
  <cs:gridlineMajor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2"/>
    </cs:fontRef>
    <cs:spPr>
      <a:ln>
        <a:solidFill>
          <a:schemeClr val="tx2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2"/>
    </cs:fontRef>
    <cs:defRPr sz="1197" kern="1200"/>
  </cs:legend>
  <cs:plotArea>
    <cs:lnRef idx="0"/>
    <cs:fillRef idx="0"/>
    <cs:effectRef idx="0"/>
    <cs:fontRef idx="minor">
      <a:schemeClr val="tx2"/>
    </cs:fontRef>
  </cs:plotArea>
  <cs:plotArea3D>
    <cs:lnRef idx="0"/>
    <cs:fillRef idx="0"/>
    <cs:effectRef idx="0"/>
    <cs:fontRef idx="minor">
      <a:schemeClr val="tx2"/>
    </cs:fontRef>
  </cs:plotArea3D>
  <cs:seriesAxis>
    <cs:lnRef idx="0"/>
    <cs:fillRef idx="0"/>
    <cs:effectRef idx="0"/>
    <cs:fontRef idx="minor">
      <a:schemeClr val="tx2"/>
    </cs:fontRef>
    <cs:spPr>
      <a:ln w="9525" cap="flat" cmpd="sng" algn="ctr">
        <a:solidFill>
          <a:schemeClr val="tx2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tx2"/>
    </cs:fontRef>
    <cs:spPr>
      <a:ln w="9525">
        <a:solidFill>
          <a:schemeClr val="tx2">
            <a:lumMod val="60000"/>
            <a:lumOff val="40000"/>
          </a:schemeClr>
        </a:solidFill>
        <a:prstDash val="dash"/>
      </a:ln>
    </cs:spPr>
  </cs:seriesLine>
  <cs:title>
    <cs:lnRef idx="0"/>
    <cs:fillRef idx="0"/>
    <cs:effectRef idx="0"/>
    <cs:fontRef idx="minor">
      <a:schemeClr val="tx2"/>
    </cs:fontRef>
    <cs:defRPr sz="2128" b="1" kern="1200"/>
  </cs:title>
  <cs:trendline>
    <cs:lnRef idx="0">
      <cs:styleClr val="auto"/>
    </cs:lnRef>
    <cs:fillRef idx="0"/>
    <cs:effectRef idx="0"/>
    <cs:fontRef idx="minor">
      <a:schemeClr val="tx2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2"/>
    </cs:fontRef>
    <cs:defRPr sz="1197" kern="1200"/>
  </cs:trendlineLabel>
  <cs:upBar>
    <cs:lnRef idx="0"/>
    <cs:fillRef idx="0"/>
    <cs:effectRef idx="0"/>
    <cs:fontRef idx="minor">
      <a:schemeClr val="tx2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2"/>
    </cs:fontRef>
    <cs:defRPr sz="1197" kern="1200"/>
  </cs:valueAxis>
  <cs:wall>
    <cs:lnRef idx="0"/>
    <cs:fillRef idx="0"/>
    <cs:effectRef idx="0"/>
    <cs:fontRef idx="minor">
      <a:schemeClr val="tx2"/>
    </cs:fontRef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15.03.2020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f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841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Группа №3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u="sng" dirty="0" smtClean="0"/>
              <a:t>Ситуационная задача: </a:t>
            </a:r>
            <a:r>
              <a:rPr lang="ru-RU" u="sng" dirty="0" smtClean="0"/>
              <a:t>Летом 8а класс выехал на природу к реке (место определили по совету друзей). Ребята организовали игры, накрыли  красивый и аппетитный стол, но перед обедом пошли искупаться. Как только они  вступили в  воду, один из одноклассников громко закричал от боли. Оказалось, что он  наступил на крышку от консервной банки. Рана оказалась рваной и сильно кровоточила.</a:t>
            </a:r>
          </a:p>
          <a:p>
            <a:pPr>
              <a:buNone/>
            </a:pPr>
            <a:endParaRPr lang="ru-RU" dirty="0" smtClean="0"/>
          </a:p>
          <a:p>
            <a:r>
              <a:rPr lang="ru-RU" i="1" dirty="0" smtClean="0"/>
              <a:t>По чьей вине произошла травма? К чему  могут  привести данные действия в будущем</a:t>
            </a:r>
            <a:r>
              <a:rPr lang="ru-RU" dirty="0" smtClean="0"/>
              <a:t>?</a:t>
            </a:r>
          </a:p>
          <a:p>
            <a:pPr>
              <a:buNone/>
            </a:pPr>
            <a:endParaRPr lang="ru-RU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Группа №4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u="sng" dirty="0" smtClean="0"/>
              <a:t>Ситуационная  задача: </a:t>
            </a:r>
            <a:r>
              <a:rPr lang="ru-RU" u="sng" dirty="0" smtClean="0"/>
              <a:t>В 18.00 в школе прошёл конкурс «Мистер Здоровый образ жизни». В нём победил староста 11 класса Новиков Константин – спортсмен, чистюля, автор проекта «Экология города». На утро в газетах появилась заметка: « 23 октября в 20.00 на перекрестке ул.Горького и </a:t>
            </a:r>
            <a:r>
              <a:rPr lang="ru-RU" u="sng" smtClean="0"/>
              <a:t>Кирова при </a:t>
            </a:r>
            <a:r>
              <a:rPr lang="ru-RU" u="sng" dirty="0" smtClean="0"/>
              <a:t>переходе на красный свет был сбит ученик 11 класса Новиков Константин.</a:t>
            </a:r>
          </a:p>
          <a:p>
            <a:endParaRPr lang="ru-RU" dirty="0" smtClean="0"/>
          </a:p>
          <a:p>
            <a:r>
              <a:rPr lang="ru-RU" i="1" dirty="0" smtClean="0"/>
              <a:t>Чья вина? Каковы последствия в дальнейшем?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Содержимое 2"/>
          <p:cNvSpPr txBox="1">
            <a:spLocks/>
          </p:cNvSpPr>
          <p:nvPr/>
        </p:nvSpPr>
        <p:spPr>
          <a:xfrm>
            <a:off x="539552" y="224644"/>
            <a:ext cx="8424936" cy="1908212"/>
          </a:xfrm>
          <a:prstGeom prst="rect">
            <a:avLst/>
          </a:prstGeom>
        </p:spPr>
        <p:txBody>
          <a:bodyPr>
            <a:norm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r">
              <a:buNone/>
            </a:pPr>
            <a:r>
              <a:rPr lang="ru-RU" sz="3600" b="1" spc="50" dirty="0" smtClean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latin typeface="Monotype Corsiva" pitchFamily="66" charset="0"/>
              </a:rPr>
              <a:t>«Великие люди ставят перед собой цели. Остальные живут своими желаниями»                                                  </a:t>
            </a:r>
            <a:r>
              <a:rPr lang="ru-RU" sz="3600" b="1" spc="50" dirty="0" err="1" smtClean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Ирвинг</a:t>
            </a:r>
            <a:r>
              <a:rPr lang="ru-RU" sz="3600" b="1" spc="50" dirty="0" smtClean="0">
                <a:ln w="9525" cmpd="sng">
                  <a:solidFill>
                    <a:sysClr val="windowText" lastClr="000000"/>
                  </a:solidFill>
                  <a:prstDash val="solid"/>
                </a:ln>
                <a:solidFill>
                  <a:srgbClr val="FF000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 Уоллес</a:t>
            </a:r>
            <a:endParaRPr lang="ru-RU" sz="3600" b="1" spc="50" dirty="0">
              <a:ln w="9525" cmpd="sng">
                <a:solidFill>
                  <a:sysClr val="windowText" lastClr="000000"/>
                </a:solidFill>
                <a:prstDash val="solid"/>
              </a:ln>
              <a:solidFill>
                <a:srgbClr val="FF000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pic>
        <p:nvPicPr>
          <p:cNvPr id="8" name="Picture 2" descr="http://www.novella.kz/rpic/c/94454_w200_landscap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412776"/>
            <a:ext cx="4320480" cy="5184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content.schools.by/sch8-molod/library/%D0%BA%D0%B0%D1%80%D1%82%D0%B8%D0%BD%D0%BA%D0%B0_%D0%97%D0%9E%D0%96.jpg"/>
          <p:cNvPicPr>
            <a:picLocks noChangeAspect="1" noChangeArrowheads="1"/>
          </p:cNvPicPr>
          <p:nvPr/>
        </p:nvPicPr>
        <p:blipFill>
          <a:blip r:embed="rId2" cstate="print"/>
          <a:srcRect b="6841"/>
          <a:stretch>
            <a:fillRect/>
          </a:stretch>
        </p:blipFill>
        <p:spPr bwMode="auto">
          <a:xfrm>
            <a:off x="6136159" y="3308716"/>
            <a:ext cx="3007841" cy="35492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Составляющие ЗОЖ: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12776"/>
            <a:ext cx="7498080" cy="48006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Двигательная активность</a:t>
            </a:r>
          </a:p>
          <a:p>
            <a:r>
              <a:rPr lang="ru-RU" dirty="0" smtClean="0"/>
              <a:t>Личная гигиена</a:t>
            </a:r>
          </a:p>
          <a:p>
            <a:r>
              <a:rPr lang="ru-RU" dirty="0" smtClean="0"/>
              <a:t>Режим труда и отдыха</a:t>
            </a:r>
          </a:p>
          <a:p>
            <a:r>
              <a:rPr lang="ru-RU" dirty="0" smtClean="0"/>
              <a:t>Закаливание</a:t>
            </a:r>
          </a:p>
          <a:p>
            <a:r>
              <a:rPr lang="ru-RU" dirty="0" smtClean="0"/>
              <a:t>Рациональное питание</a:t>
            </a:r>
          </a:p>
          <a:p>
            <a:r>
              <a:rPr lang="ru-RU" dirty="0" smtClean="0"/>
              <a:t>Правильное экологическое поведение</a:t>
            </a:r>
          </a:p>
          <a:p>
            <a:r>
              <a:rPr lang="ru-RU" dirty="0" smtClean="0"/>
              <a:t>Безопасное поведение дома, на улице и в школе</a:t>
            </a:r>
          </a:p>
          <a:p>
            <a:r>
              <a:rPr lang="ru-RU" dirty="0" smtClean="0"/>
              <a:t>Психологическая уравновешенность</a:t>
            </a:r>
          </a:p>
          <a:p>
            <a:r>
              <a:rPr lang="ru-RU" dirty="0" smtClean="0"/>
              <a:t>Отказ от вредных привычек</a:t>
            </a:r>
          </a:p>
          <a:p>
            <a:r>
              <a:rPr lang="ru-RU" dirty="0" smtClean="0"/>
              <a:t>Ежегодное медицинское обследование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555776" y="116632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300" kern="1200">
                <a:solidFill>
                  <a:schemeClr val="tx2">
                    <a:satMod val="13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dirty="0" smtClean="0"/>
              <a:t>Домашнее задание:</a:t>
            </a:r>
            <a:endParaRPr lang="ru-RU" dirty="0"/>
          </a:p>
        </p:txBody>
      </p:sp>
      <p:sp>
        <p:nvSpPr>
          <p:cNvPr id="9" name="Содержимое 2"/>
          <p:cNvSpPr>
            <a:spLocks noGrp="1"/>
          </p:cNvSpPr>
          <p:nvPr>
            <p:ph sz="half" idx="1"/>
          </p:nvPr>
        </p:nvSpPr>
        <p:spPr>
          <a:xfrm>
            <a:off x="1187624" y="1556792"/>
            <a:ext cx="7200800" cy="4315936"/>
          </a:xfrm>
          <a:noFill/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Проанализируйте состояние своего здоровья, соотнесите с  составляющими ЗОЖ.  С помощью учебника (стр.144-147) </a:t>
            </a:r>
            <a:r>
              <a:rPr lang="ru-RU" u="sng" dirty="0" smtClean="0"/>
              <a:t>выработайте для себя план действий по улучшению его (здоровья)</a:t>
            </a: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64656" y="332656"/>
            <a:ext cx="7406640" cy="14721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Тема урока:</a:t>
            </a:r>
            <a:br>
              <a:rPr lang="ru-RU" dirty="0" smtClean="0"/>
            </a:br>
            <a:r>
              <a:rPr lang="ru-RU" b="1" dirty="0" smtClean="0">
                <a:latin typeface="a_SignboardCps" pitchFamily="82" charset="-52"/>
              </a:rPr>
              <a:t>Здоровый образ жизни </a:t>
            </a:r>
            <a:br>
              <a:rPr lang="ru-RU" b="1" dirty="0" smtClean="0">
                <a:latin typeface="a_SignboardCps" pitchFamily="82" charset="-52"/>
              </a:rPr>
            </a:br>
            <a:r>
              <a:rPr lang="ru-RU" b="1" dirty="0" smtClean="0">
                <a:latin typeface="a_SignboardCps" pitchFamily="82" charset="-52"/>
              </a:rPr>
              <a:t> и  его  составляющие</a:t>
            </a:r>
            <a:endParaRPr lang="ru-RU" b="1" dirty="0">
              <a:latin typeface="a_SignboardCps" pitchFamily="8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37360" y="2204864"/>
            <a:ext cx="7406640" cy="3235120"/>
          </a:xfrm>
        </p:spPr>
        <p:txBody>
          <a:bodyPr>
            <a:normAutofit lnSpcReduction="10000"/>
          </a:bodyPr>
          <a:lstStyle/>
          <a:p>
            <a:r>
              <a:rPr lang="ru-RU" b="1" u="sng" dirty="0" smtClean="0"/>
              <a:t>Основные цели урока: (дать, выявить, найти, понять)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dirty="0" smtClean="0"/>
              <a:t>дать</a:t>
            </a:r>
            <a:r>
              <a:rPr lang="ru-RU" dirty="0" smtClean="0"/>
              <a:t> определение ЗОЖ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/>
              <a:t> выявить </a:t>
            </a:r>
            <a:r>
              <a:rPr lang="ru-RU" dirty="0" smtClean="0"/>
              <a:t>основные составляющие ЗОЖ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dirty="0" smtClean="0"/>
              <a:t>найти</a:t>
            </a:r>
            <a:r>
              <a:rPr lang="ru-RU" dirty="0" smtClean="0"/>
              <a:t>  дополнительную информацию  о  составляющих ЗОЖ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b="1" dirty="0" smtClean="0"/>
              <a:t>определить</a:t>
            </a:r>
            <a:r>
              <a:rPr lang="ru-RU" dirty="0" smtClean="0"/>
              <a:t> роль человека в формировании ЗОЖ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№1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Сформулируйте, пользуясь текстом  учебника определение понятия «Здоровый образ жизни»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u="sng" dirty="0" smtClean="0"/>
              <a:t>Учебник ОБЖ, стр.143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406640" cy="6800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Здоровый образ жизни – это…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868736"/>
            <a:ext cx="7406640" cy="1752600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индивидуальная  </a:t>
            </a:r>
            <a:r>
              <a:rPr lang="ru-RU" b="1" dirty="0" smtClean="0"/>
              <a:t>система поведения человека </a:t>
            </a:r>
            <a:r>
              <a:rPr lang="ru-RU" dirty="0" smtClean="0"/>
              <a:t>в повседневной жизни, которая обеспечивает  ему духовное, физическое и социальное благополучие, а также снижает факторы риска последствий различных опасных  и ЧС природного, техногенного и социального характера.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2621336"/>
            <a:ext cx="6912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Здоровье</a:t>
            </a:r>
            <a:r>
              <a:rPr lang="ru-RU" sz="2400" dirty="0" smtClean="0"/>
              <a:t> – </a:t>
            </a:r>
            <a:r>
              <a:rPr lang="ru-RU" sz="2400" b="1" dirty="0" smtClean="0"/>
              <a:t>состояние</a:t>
            </a:r>
            <a:r>
              <a:rPr lang="ru-RU" sz="2400" dirty="0" smtClean="0"/>
              <a:t> полного духовного, физического и социального  </a:t>
            </a:r>
            <a:r>
              <a:rPr lang="ru-RU" sz="2400" b="1" dirty="0" smtClean="0"/>
              <a:t>благополучия</a:t>
            </a:r>
            <a:r>
              <a:rPr lang="ru-RU" sz="2400" dirty="0" smtClean="0"/>
              <a:t>, а не только  отсутствие болезней и физических дефектов (ВОЗ)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3619679750"/>
              </p:ext>
            </p:extLst>
          </p:nvPr>
        </p:nvGraphicFramePr>
        <p:xfrm>
          <a:off x="395536" y="116632"/>
          <a:ext cx="9001000" cy="66247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Составляющие ЗОЖ: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412776"/>
            <a:ext cx="7498080" cy="4800600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Двигательная активность</a:t>
            </a:r>
          </a:p>
          <a:p>
            <a:r>
              <a:rPr lang="ru-RU" dirty="0" smtClean="0"/>
              <a:t>Личная гигиена</a:t>
            </a:r>
          </a:p>
          <a:p>
            <a:r>
              <a:rPr lang="ru-RU" dirty="0" smtClean="0"/>
              <a:t>Режим труда и отдыха</a:t>
            </a:r>
          </a:p>
          <a:p>
            <a:r>
              <a:rPr lang="ru-RU" dirty="0" smtClean="0"/>
              <a:t>Закаливание</a:t>
            </a:r>
          </a:p>
          <a:p>
            <a:r>
              <a:rPr lang="ru-RU" dirty="0" smtClean="0"/>
              <a:t>Рациональное питание</a:t>
            </a:r>
          </a:p>
          <a:p>
            <a:r>
              <a:rPr lang="ru-RU" dirty="0" smtClean="0"/>
              <a:t>Правильное экологическое поведение</a:t>
            </a:r>
          </a:p>
          <a:p>
            <a:r>
              <a:rPr lang="ru-RU" dirty="0" smtClean="0"/>
              <a:t>Безопасное поведение дома, на улице и в школе</a:t>
            </a:r>
          </a:p>
          <a:p>
            <a:r>
              <a:rPr lang="ru-RU" dirty="0" smtClean="0"/>
              <a:t>Психологическая уравновешенность</a:t>
            </a:r>
          </a:p>
          <a:p>
            <a:r>
              <a:rPr lang="ru-RU" dirty="0" smtClean="0"/>
              <a:t>Отказ от вредных привычек</a:t>
            </a:r>
          </a:p>
          <a:p>
            <a:r>
              <a:rPr lang="ru-RU" dirty="0" smtClean="0"/>
              <a:t>Ежегодное медицинское обследование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Задание №2 (групповая работа)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Решите ситуационную задачу, ответьте на вопросы к ней.</a:t>
            </a:r>
          </a:p>
          <a:p>
            <a:endParaRPr lang="ru-RU" dirty="0" smtClean="0"/>
          </a:p>
          <a:p>
            <a:r>
              <a:rPr lang="ru-RU" dirty="0" smtClean="0"/>
              <a:t>Прочтите текст, выделите ключевые понятия, составьте основные правила поведения для формирования составляющей ЗОЖ</a:t>
            </a:r>
            <a:endParaRPr lang="ru-RU" dirty="0"/>
          </a:p>
        </p:txBody>
      </p:sp>
      <p:pic>
        <p:nvPicPr>
          <p:cNvPr id="5" name="Picture 2" descr="http://content.schools.by/sch8-molod/library/%D0%BA%D0%B0%D1%80%D1%82%D0%B8%D0%BD%D0%BA%D0%B0_%D0%97%D0%9E%D0%9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b="6841"/>
          <a:stretch>
            <a:fillRect/>
          </a:stretch>
        </p:blipFill>
        <p:spPr bwMode="auto">
          <a:xfrm>
            <a:off x="5276850" y="1698028"/>
            <a:ext cx="3657600" cy="43160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Группа №1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b="1" u="sng" dirty="0" smtClean="0"/>
              <a:t>Ситуационная задача</a:t>
            </a:r>
            <a:r>
              <a:rPr lang="ru-RU" u="sng" dirty="0" smtClean="0"/>
              <a:t>: Сергей студент, ему 17 лет, проживает в общежитии. Одевается неопрятно, от него исходит неприятный запах пота. Сергей постоянно берет чужую одежду. </a:t>
            </a:r>
          </a:p>
          <a:p>
            <a:pPr>
              <a:buNone/>
            </a:pPr>
            <a:endParaRPr lang="ru-RU" u="sng" dirty="0" smtClean="0"/>
          </a:p>
          <a:p>
            <a:r>
              <a:rPr lang="ru-RU" i="1" dirty="0" smtClean="0"/>
              <a:t>Что неправильно делает Сергей,  какие правила  он нарушает , и какие проблемы его ожидают в будущем?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Группа №2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b="1" u="sng" dirty="0" smtClean="0"/>
              <a:t>Ситуационная задача: </a:t>
            </a:r>
            <a:r>
              <a:rPr lang="ru-RU" u="sng" dirty="0" smtClean="0"/>
              <a:t>Шёл  урок  трудового обучения.  Михаил  выполнял практическое задание, но гвоздь никак  не вбивался, шляпка кривилась, ножка  гвоздика сгибалась. В итоге мальчик не выдержал, бросил молоток и с криком выбежал из класса.</a:t>
            </a:r>
          </a:p>
          <a:p>
            <a:pPr>
              <a:buNone/>
            </a:pPr>
            <a:endParaRPr lang="ru-RU" u="sng" dirty="0" smtClean="0"/>
          </a:p>
          <a:p>
            <a:r>
              <a:rPr lang="ru-RU" b="1" dirty="0" smtClean="0"/>
              <a:t> </a:t>
            </a:r>
            <a:r>
              <a:rPr lang="ru-RU" i="1" dirty="0" smtClean="0"/>
              <a:t>Что неправильно сделал Михаил,  какие правила  он нарушил, и какие проблемы его ожидают в будущем?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275</TotalTime>
  <Words>551</Words>
  <Application>Microsoft Office PowerPoint</Application>
  <PresentationFormat>Экран (4:3)</PresentationFormat>
  <Paragraphs>59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3" baseType="lpstr">
      <vt:lpstr>a_SignboardCps</vt:lpstr>
      <vt:lpstr>Arial</vt:lpstr>
      <vt:lpstr>Corbel</vt:lpstr>
      <vt:lpstr>Gill Sans MT</vt:lpstr>
      <vt:lpstr>Monotype Corsiva</vt:lpstr>
      <vt:lpstr>Times New Roman</vt:lpstr>
      <vt:lpstr>Verdana</vt:lpstr>
      <vt:lpstr>Wingdings 2</vt:lpstr>
      <vt:lpstr>Солнцестояние</vt:lpstr>
      <vt:lpstr>Презентация PowerPoint</vt:lpstr>
      <vt:lpstr>Тема урока: Здоровый образ жизни   и  его  составляющие</vt:lpstr>
      <vt:lpstr>Задание №1 </vt:lpstr>
      <vt:lpstr>Здоровый образ жизни – это…</vt:lpstr>
      <vt:lpstr>Презентация PowerPoint</vt:lpstr>
      <vt:lpstr>Составляющие ЗОЖ:</vt:lpstr>
      <vt:lpstr>Задание №2 (групповая работа)</vt:lpstr>
      <vt:lpstr>Группа №1</vt:lpstr>
      <vt:lpstr>Группа №2</vt:lpstr>
      <vt:lpstr>Группа №3</vt:lpstr>
      <vt:lpstr>Группа №4</vt:lpstr>
      <vt:lpstr>Презентация PowerPoint</vt:lpstr>
      <vt:lpstr>Составляющие ЗОЖ: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Здоровый образ жизни   и  его  составляющие</dc:title>
  <dc:creator>Владимир Решетников</dc:creator>
  <cp:lastModifiedBy>Ильшат</cp:lastModifiedBy>
  <cp:revision>24</cp:revision>
  <dcterms:created xsi:type="dcterms:W3CDTF">2015-09-14T13:51:55Z</dcterms:created>
  <dcterms:modified xsi:type="dcterms:W3CDTF">2020-03-15T14:01:18Z</dcterms:modified>
</cp:coreProperties>
</file>