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71" r:id="rId3"/>
    <p:sldId id="257" r:id="rId4"/>
    <p:sldId id="259" r:id="rId5"/>
    <p:sldId id="260" r:id="rId6"/>
    <p:sldId id="272" r:id="rId7"/>
    <p:sldId id="275" r:id="rId8"/>
    <p:sldId id="268" r:id="rId9"/>
    <p:sldId id="270" r:id="rId10"/>
    <p:sldId id="276" r:id="rId11"/>
    <p:sldId id="283" r:id="rId12"/>
    <p:sldId id="282" r:id="rId13"/>
    <p:sldId id="284" r:id="rId14"/>
    <p:sldId id="285" r:id="rId15"/>
    <p:sldId id="286" r:id="rId16"/>
    <p:sldId id="287" r:id="rId17"/>
    <p:sldId id="288" r:id="rId18"/>
    <p:sldId id="289" r:id="rId19"/>
    <p:sldId id="290" r:id="rId20"/>
    <p:sldId id="291" r:id="rId21"/>
    <p:sldId id="292" r:id="rId22"/>
    <p:sldId id="293" r:id="rId23"/>
    <p:sldId id="294" r:id="rId24"/>
    <p:sldId id="295" r:id="rId25"/>
    <p:sldId id="262"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Камила Гильманова" initials="" lastIdx="2" clrIdx="0"/>
  <p:cmAuthor id="1" name="Наталья Клипова" initials="" lastIdx="1" clrIdx="1"/>
  <p:cmAuthor id="2" name="Лицей No177 г. Казани" initials="" lastIdx="1" clrIdx="2"/>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11-27T09:00:15.255" idx="1">
    <p:pos x="6000" y="100"/>
    <p:text>Здравствуйте! В проекте команды должны научиться адекватно оценивать себя.
Возможно, не у всех это пока получается. Но мы же учимся!
-- 
С уважением, Клипова Наталья Александровна</p:text>
  </p:cm>
  <p:cm authorId="2" dt="2016-11-27T12:41:22.031" idx="1">
    <p:pos x="6000" y="200"/>
    <p:text>Я бы попробовала в комментарии команде, с самооценкой которой вы не согласны, попробовать АРГУМЕНТИРОВАНО обосновать свое несогласие с их самооценкой. Но не углублять в пререкания, если они не примут вашу критику, это очень сложно.</p:text>
  </p:cm>
  <p:cm authorId="0" dt="2016-11-27T19:35:04.388" idx="1">
    <p:pos x="6000" y="0"/>
    <p:text>Здравствуйте, у меня вопрос по самооценке слайдов в общей презентации. Почему некоторые команды ставят себе 3 балла, хотя по критериям оценивания  не заслужили такое количество баллов.</p:text>
  </p:cm>
  <p:cm authorId="0" dt="2016-11-27T19:35:04.388" idx="2">
    <p:pos x="6000" y="300"/>
    <p:text>Спасибо большое</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CEB0A5-1666-4C61-B296-A979BE3BC056}" type="datetimeFigureOut">
              <a:rPr lang="ru-RU" smtClean="0"/>
              <a:t>02.06.2022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5C0B98-EE63-4D31-9F59-B5DE9629BFD5}" type="slidenum">
              <a:rPr lang="ru-RU" smtClean="0"/>
              <a:t>‹#›</a:t>
            </a:fld>
            <a:endParaRPr lang="ru-RU"/>
          </a:p>
        </p:txBody>
      </p:sp>
    </p:spTree>
    <p:extLst>
      <p:ext uri="{BB962C8B-B14F-4D97-AF65-F5344CB8AC3E}">
        <p14:creationId xmlns:p14="http://schemas.microsoft.com/office/powerpoint/2010/main" val="35348242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8370" name="Shape 51"/>
          <p:cNvSpPr>
            <a:spLocks noGrp="1" noRot="1" noChangeAspect="1" noTextEdit="1"/>
          </p:cNvSpPr>
          <p:nvPr>
            <p:ph type="sldImg" idx="2"/>
          </p:nvPr>
        </p:nvSpPr>
        <p:spPr bwMode="auto">
          <a:custGeom>
            <a:avLst/>
            <a:gdLst>
              <a:gd name="T0" fmla="*/ 0 w 120000"/>
              <a:gd name="T1" fmla="*/ 0 h 120000"/>
              <a:gd name="T2" fmla="*/ 2147483647 w 120000"/>
              <a:gd name="T3" fmla="*/ 0 h 120000"/>
              <a:gd name="T4" fmla="*/ 2147483647 w 120000"/>
              <a:gd name="T5" fmla="*/ 2147483647 h 120000"/>
              <a:gd name="T6" fmla="*/ 0 w 120000"/>
              <a:gd name="T7" fmla="*/ 2147483647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58371" name="Shape 5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eaLnBrk="1" hangingPunct="1">
              <a:spcBef>
                <a:spcPct val="0"/>
              </a:spcBef>
            </a:pPr>
            <a:endParaRPr lang="ru-RU" altLang="ru-RU" smtClean="0"/>
          </a:p>
        </p:txBody>
      </p:sp>
    </p:spTree>
    <p:extLst>
      <p:ext uri="{BB962C8B-B14F-4D97-AF65-F5344CB8AC3E}">
        <p14:creationId xmlns:p14="http://schemas.microsoft.com/office/powerpoint/2010/main" val="4107609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ADF7F3D-F0EC-4FB4-AFAF-BADBCB01FB64}" type="datetimeFigureOut">
              <a:rPr lang="ru-RU" smtClean="0"/>
              <a:pPr/>
              <a:t>02.06.2022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5177CC-419D-4D79-8DCE-74DF74974A8A}" type="slidenum">
              <a:rPr lang="ru-RU" smtClean="0"/>
              <a:pPr/>
              <a:t>‹#›</a:t>
            </a:fld>
            <a:endParaRPr lang="ru-RU"/>
          </a:p>
        </p:txBody>
      </p:sp>
    </p:spTree>
    <p:extLst>
      <p:ext uri="{BB962C8B-B14F-4D97-AF65-F5344CB8AC3E}">
        <p14:creationId xmlns:p14="http://schemas.microsoft.com/office/powerpoint/2010/main" val="4013568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ADF7F3D-F0EC-4FB4-AFAF-BADBCB01FB64}" type="datetimeFigureOut">
              <a:rPr lang="ru-RU" smtClean="0"/>
              <a:pPr/>
              <a:t>02.06.2022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5177CC-419D-4D79-8DCE-74DF74974A8A}" type="slidenum">
              <a:rPr lang="ru-RU" smtClean="0"/>
              <a:pPr/>
              <a:t>‹#›</a:t>
            </a:fld>
            <a:endParaRPr lang="ru-RU"/>
          </a:p>
        </p:txBody>
      </p:sp>
    </p:spTree>
    <p:extLst>
      <p:ext uri="{BB962C8B-B14F-4D97-AF65-F5344CB8AC3E}">
        <p14:creationId xmlns:p14="http://schemas.microsoft.com/office/powerpoint/2010/main" val="380183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ADF7F3D-F0EC-4FB4-AFAF-BADBCB01FB64}" type="datetimeFigureOut">
              <a:rPr lang="ru-RU" smtClean="0"/>
              <a:pPr/>
              <a:t>02.06.2022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5177CC-419D-4D79-8DCE-74DF74974A8A}" type="slidenum">
              <a:rPr lang="ru-RU" smtClean="0"/>
              <a:pPr/>
              <a:t>‹#›</a:t>
            </a:fld>
            <a:endParaRPr lang="ru-RU"/>
          </a:p>
        </p:txBody>
      </p:sp>
    </p:spTree>
    <p:extLst>
      <p:ext uri="{BB962C8B-B14F-4D97-AF65-F5344CB8AC3E}">
        <p14:creationId xmlns:p14="http://schemas.microsoft.com/office/powerpoint/2010/main" val="4191804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ADF7F3D-F0EC-4FB4-AFAF-BADBCB01FB64}" type="datetimeFigureOut">
              <a:rPr lang="ru-RU" smtClean="0"/>
              <a:pPr/>
              <a:t>02.06.2022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5177CC-419D-4D79-8DCE-74DF74974A8A}" type="slidenum">
              <a:rPr lang="ru-RU" smtClean="0"/>
              <a:pPr/>
              <a:t>‹#›</a:t>
            </a:fld>
            <a:endParaRPr lang="ru-RU"/>
          </a:p>
        </p:txBody>
      </p:sp>
    </p:spTree>
    <p:extLst>
      <p:ext uri="{BB962C8B-B14F-4D97-AF65-F5344CB8AC3E}">
        <p14:creationId xmlns:p14="http://schemas.microsoft.com/office/powerpoint/2010/main" val="178247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ADF7F3D-F0EC-4FB4-AFAF-BADBCB01FB64}" type="datetimeFigureOut">
              <a:rPr lang="ru-RU" smtClean="0"/>
              <a:pPr/>
              <a:t>02.06.2022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5177CC-419D-4D79-8DCE-74DF74974A8A}" type="slidenum">
              <a:rPr lang="ru-RU" smtClean="0"/>
              <a:pPr/>
              <a:t>‹#›</a:t>
            </a:fld>
            <a:endParaRPr lang="ru-RU"/>
          </a:p>
        </p:txBody>
      </p:sp>
    </p:spTree>
    <p:extLst>
      <p:ext uri="{BB962C8B-B14F-4D97-AF65-F5344CB8AC3E}">
        <p14:creationId xmlns:p14="http://schemas.microsoft.com/office/powerpoint/2010/main" val="3164296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ADF7F3D-F0EC-4FB4-AFAF-BADBCB01FB64}" type="datetimeFigureOut">
              <a:rPr lang="ru-RU" smtClean="0"/>
              <a:pPr/>
              <a:t>02.06.2022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D5177CC-419D-4D79-8DCE-74DF74974A8A}" type="slidenum">
              <a:rPr lang="ru-RU" smtClean="0"/>
              <a:pPr/>
              <a:t>‹#›</a:t>
            </a:fld>
            <a:endParaRPr lang="ru-RU"/>
          </a:p>
        </p:txBody>
      </p:sp>
    </p:spTree>
    <p:extLst>
      <p:ext uri="{BB962C8B-B14F-4D97-AF65-F5344CB8AC3E}">
        <p14:creationId xmlns:p14="http://schemas.microsoft.com/office/powerpoint/2010/main" val="792406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ADF7F3D-F0EC-4FB4-AFAF-BADBCB01FB64}" type="datetimeFigureOut">
              <a:rPr lang="ru-RU" smtClean="0"/>
              <a:pPr/>
              <a:t>02.06.2022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D5177CC-419D-4D79-8DCE-74DF74974A8A}" type="slidenum">
              <a:rPr lang="ru-RU" smtClean="0"/>
              <a:pPr/>
              <a:t>‹#›</a:t>
            </a:fld>
            <a:endParaRPr lang="ru-RU"/>
          </a:p>
        </p:txBody>
      </p:sp>
    </p:spTree>
    <p:extLst>
      <p:ext uri="{BB962C8B-B14F-4D97-AF65-F5344CB8AC3E}">
        <p14:creationId xmlns:p14="http://schemas.microsoft.com/office/powerpoint/2010/main" val="4204840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ADF7F3D-F0EC-4FB4-AFAF-BADBCB01FB64}" type="datetimeFigureOut">
              <a:rPr lang="ru-RU" smtClean="0"/>
              <a:pPr/>
              <a:t>02.06.2022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D5177CC-419D-4D79-8DCE-74DF74974A8A}" type="slidenum">
              <a:rPr lang="ru-RU" smtClean="0"/>
              <a:pPr/>
              <a:t>‹#›</a:t>
            </a:fld>
            <a:endParaRPr lang="ru-RU"/>
          </a:p>
        </p:txBody>
      </p:sp>
    </p:spTree>
    <p:extLst>
      <p:ext uri="{BB962C8B-B14F-4D97-AF65-F5344CB8AC3E}">
        <p14:creationId xmlns:p14="http://schemas.microsoft.com/office/powerpoint/2010/main" val="3757846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ADF7F3D-F0EC-4FB4-AFAF-BADBCB01FB64}" type="datetimeFigureOut">
              <a:rPr lang="ru-RU" smtClean="0"/>
              <a:pPr/>
              <a:t>02.06.2022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D5177CC-419D-4D79-8DCE-74DF74974A8A}" type="slidenum">
              <a:rPr lang="ru-RU" smtClean="0"/>
              <a:pPr/>
              <a:t>‹#›</a:t>
            </a:fld>
            <a:endParaRPr lang="ru-RU"/>
          </a:p>
        </p:txBody>
      </p:sp>
    </p:spTree>
    <p:extLst>
      <p:ext uri="{BB962C8B-B14F-4D97-AF65-F5344CB8AC3E}">
        <p14:creationId xmlns:p14="http://schemas.microsoft.com/office/powerpoint/2010/main" val="2871130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ADF7F3D-F0EC-4FB4-AFAF-BADBCB01FB64}" type="datetimeFigureOut">
              <a:rPr lang="ru-RU" smtClean="0"/>
              <a:pPr/>
              <a:t>02.06.2022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D5177CC-419D-4D79-8DCE-74DF74974A8A}" type="slidenum">
              <a:rPr lang="ru-RU" smtClean="0"/>
              <a:pPr/>
              <a:t>‹#›</a:t>
            </a:fld>
            <a:endParaRPr lang="ru-RU"/>
          </a:p>
        </p:txBody>
      </p:sp>
    </p:spTree>
    <p:extLst>
      <p:ext uri="{BB962C8B-B14F-4D97-AF65-F5344CB8AC3E}">
        <p14:creationId xmlns:p14="http://schemas.microsoft.com/office/powerpoint/2010/main" val="1407159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ADF7F3D-F0EC-4FB4-AFAF-BADBCB01FB64}" type="datetimeFigureOut">
              <a:rPr lang="ru-RU" smtClean="0"/>
              <a:pPr/>
              <a:t>02.06.2022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D5177CC-419D-4D79-8DCE-74DF74974A8A}" type="slidenum">
              <a:rPr lang="ru-RU" smtClean="0"/>
              <a:pPr/>
              <a:t>‹#›</a:t>
            </a:fld>
            <a:endParaRPr lang="ru-RU"/>
          </a:p>
        </p:txBody>
      </p:sp>
    </p:spTree>
    <p:extLst>
      <p:ext uri="{BB962C8B-B14F-4D97-AF65-F5344CB8AC3E}">
        <p14:creationId xmlns:p14="http://schemas.microsoft.com/office/powerpoint/2010/main" val="3181069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DF7F3D-F0EC-4FB4-AFAF-BADBCB01FB64}" type="datetimeFigureOut">
              <a:rPr lang="ru-RU" smtClean="0"/>
              <a:pPr/>
              <a:t>02.06.2022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5177CC-419D-4D79-8DCE-74DF74974A8A}" type="slidenum">
              <a:rPr lang="ru-RU" smtClean="0"/>
              <a:pPr/>
              <a:t>‹#›</a:t>
            </a:fld>
            <a:endParaRPr lang="ru-RU"/>
          </a:p>
        </p:txBody>
      </p:sp>
    </p:spTree>
    <p:extLst>
      <p:ext uri="{BB962C8B-B14F-4D97-AF65-F5344CB8AC3E}">
        <p14:creationId xmlns:p14="http://schemas.microsoft.com/office/powerpoint/2010/main" val="4109020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comments" Target="../comments/comment1.xml"/><Relationship Id="rId4" Type="http://schemas.openxmlformats.org/officeDocument/2006/relationships/hyperlink" Target="https://sites.google.com/site/netprojectshans/setevye-proety/sans-2016/setevoj-proekt-tam-russkij-duh"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1057;&#1082;&#1072;&#1079;&#1082;&#1072;%20&#1086;%20&#1084;&#1077;&#1088;&#1090;&#1074;&#1086;&#1081;%20&#1094;&#1072;&#1088;&#1077;&#1074;&#1085;&#1077;%20&#1080;%20&#1089;&#1077;&#1084;&#1080;%20&#1073;&#1086;&#1075;&#1072;&#1090;&#1099;&#1088;&#1103;&#1093;%200001%20(%20360%20X%20480%20).mp4"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p:cNvPicPr>
            <a:picLocks noChangeAspect="1"/>
          </p:cNvPicPr>
          <p:nvPr/>
        </p:nvPicPr>
        <p:blipFill>
          <a:blip r:embed="rId2"/>
          <a:stretch>
            <a:fillRect/>
          </a:stretch>
        </p:blipFill>
        <p:spPr>
          <a:xfrm>
            <a:off x="0" y="0"/>
            <a:ext cx="9143999" cy="6857999"/>
          </a:xfrm>
          <a:prstGeom prst="rect">
            <a:avLst/>
          </a:prstGeom>
        </p:spPr>
      </p:pic>
      <p:sp>
        <p:nvSpPr>
          <p:cNvPr id="5" name="Прямоугольник 4"/>
          <p:cNvSpPr/>
          <p:nvPr/>
        </p:nvSpPr>
        <p:spPr>
          <a:xfrm>
            <a:off x="460375" y="4293096"/>
            <a:ext cx="8136904" cy="1569660"/>
          </a:xfrm>
          <a:prstGeom prst="rect">
            <a:avLst/>
          </a:prstGeom>
        </p:spPr>
        <p:txBody>
          <a:bodyPr wrap="square">
            <a:spAutoFit/>
          </a:bodyPr>
          <a:lstStyle/>
          <a:p>
            <a:pPr algn="ctr"/>
            <a:r>
              <a:rPr lang="ru-RU" sz="4800" dirty="0"/>
              <a:t> </a:t>
            </a:r>
            <a:r>
              <a:rPr lang="ru-RU" sz="4800" b="1" dirty="0" smtClean="0">
                <a:solidFill>
                  <a:schemeClr val="tx2">
                    <a:lumMod val="60000"/>
                    <a:lumOff val="40000"/>
                  </a:schemeClr>
                </a:solidFill>
              </a:rPr>
              <a:t>«Новые ФГОС: к каким изменениям готовиться?»</a:t>
            </a:r>
            <a:endParaRPr lang="ru-RU" sz="4800" b="1" dirty="0">
              <a:solidFill>
                <a:schemeClr val="tx2">
                  <a:lumMod val="60000"/>
                  <a:lumOff val="40000"/>
                </a:schemeClr>
              </a:solidFill>
            </a:endParaRPr>
          </a:p>
        </p:txBody>
      </p:sp>
      <p:sp>
        <p:nvSpPr>
          <p:cNvPr id="7" name="AutoShape 2" descr="http://stanovoeschool.ucoz.ru/foto/Raduga/55dfce7f4dd73.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Tree>
    <p:extLst>
      <p:ext uri="{BB962C8B-B14F-4D97-AF65-F5344CB8AC3E}">
        <p14:creationId xmlns:p14="http://schemas.microsoft.com/office/powerpoint/2010/main" val="32359366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C:\Users\Римма\Pictures\img_user_file_54f6d9d523e3a_1_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4824" name="Shape 60"/>
          <p:cNvSpPr txBox="1">
            <a:spLocks noChangeArrowheads="1"/>
          </p:cNvSpPr>
          <p:nvPr/>
        </p:nvSpPr>
        <p:spPr bwMode="auto">
          <a:xfrm>
            <a:off x="-141024" y="4326154"/>
            <a:ext cx="4725988" cy="169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eaLnBrk="0" hangingPunct="0">
              <a:spcBef>
                <a:spcPct val="20000"/>
              </a:spcBef>
              <a:buClr>
                <a:schemeClr val="tx2"/>
              </a:buClr>
              <a:buFont typeface="Wingdings" pitchFamily="2" charset="2"/>
              <a:buChar char="v"/>
              <a:defRPr sz="32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800">
                <a:solidFill>
                  <a:schemeClr val="tx1"/>
                </a:solidFill>
                <a:latin typeface="Arial" charset="0"/>
              </a:defRPr>
            </a:lvl2pPr>
            <a:lvl3pPr marL="1143000" indent="-228600" eaLnBrk="0" hangingPunct="0">
              <a:spcBef>
                <a:spcPct val="20000"/>
              </a:spcBef>
              <a:buClr>
                <a:schemeClr val="tx1"/>
              </a:buClr>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endParaRPr lang="ru-RU" altLang="ru-RU" sz="2800" b="1" u="sng" dirty="0">
              <a:solidFill>
                <a:srgbClr val="660000"/>
              </a:solidFill>
              <a:hlinkClick r:id="rId4"/>
            </a:endParaRPr>
          </a:p>
        </p:txBody>
      </p:sp>
      <p:sp>
        <p:nvSpPr>
          <p:cNvPr id="2" name="Прямоугольник 1"/>
          <p:cNvSpPr/>
          <p:nvPr/>
        </p:nvSpPr>
        <p:spPr>
          <a:xfrm>
            <a:off x="0" y="188640"/>
            <a:ext cx="9144000" cy="6810262"/>
          </a:xfrm>
          <a:prstGeom prst="rect">
            <a:avLst/>
          </a:prstGeom>
        </p:spPr>
        <p:txBody>
          <a:bodyPr wrap="square">
            <a:spAutoFit/>
          </a:bodyPr>
          <a:lstStyle/>
          <a:p>
            <a:pPr>
              <a:lnSpc>
                <a:spcPct val="107000"/>
              </a:lnSpc>
              <a:spcAft>
                <a:spcPts val="800"/>
              </a:spcAft>
            </a:pPr>
            <a:r>
              <a:rPr lang="ru-RU" sz="2400" dirty="0">
                <a:latin typeface="Calibri" panose="020F0502020204030204" pitchFamily="34" charset="0"/>
                <a:ea typeface="Calibri" panose="020F0502020204030204" pitchFamily="34" charset="0"/>
                <a:cs typeface="Times New Roman" panose="02020603050405020304" pitchFamily="18" charset="0"/>
              </a:rPr>
              <a:t>2 июля 2021 года Президент подписал закон по внесению изменений в Закон «Об образовании в Российской Федерации», и сегодня школа или учитель может не разрабатывать свою рабочую программу по предмету, а взять программу из реестра и работать по ней. Кроме того, школа может использовать частично или полностью ту документацию, которая содержится в примерной основной образовательной программе, – это календарный план-график, расписание – и тоже не разрабатывать что-то свое, а пользоваться выверенными документами. Ну и третья составляющая конструкции – это универсальные кодификаторы, которые разработаны Федеральным институтом педагогических измерений, и которые могут использоваться для мониторинга в системе образования как на федеральном уровне, так и для разработки образовательными организациями измерительных материалов. Вариативность остается, Закон об образовании никто не меняет, и, если учитель хочет разрабатывать свою программу, никто ему препятствовать в этом не будет.</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937271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Рисунок 3"/>
          <p:cNvPicPr>
            <a:picLocks noChangeAspect="1"/>
          </p:cNvPicPr>
          <p:nvPr/>
        </p:nvPicPr>
        <p:blipFill>
          <a:blip r:embed="rId2"/>
          <a:stretch>
            <a:fillRect/>
          </a:stretch>
        </p:blipFill>
        <p:spPr>
          <a:xfrm>
            <a:off x="0" y="0"/>
            <a:ext cx="9144000" cy="6857999"/>
          </a:xfrm>
          <a:prstGeom prst="rect">
            <a:avLst/>
          </a:prstGeom>
        </p:spPr>
      </p:pic>
      <p:sp>
        <p:nvSpPr>
          <p:cNvPr id="5" name="Прямоугольник 4"/>
          <p:cNvSpPr/>
          <p:nvPr/>
        </p:nvSpPr>
        <p:spPr>
          <a:xfrm>
            <a:off x="611560" y="594506"/>
            <a:ext cx="7848872" cy="5039585"/>
          </a:xfrm>
          <a:prstGeom prst="rect">
            <a:avLst/>
          </a:prstGeom>
        </p:spPr>
        <p:txBody>
          <a:bodyPr wrap="square">
            <a:spAutoFit/>
          </a:bodyPr>
          <a:lstStyle/>
          <a:p>
            <a:pPr lvl="0">
              <a:lnSpc>
                <a:spcPct val="107000"/>
              </a:lnSpc>
              <a:spcAft>
                <a:spcPts val="800"/>
              </a:spcAft>
              <a:buSzPts val="1000"/>
              <a:tabLst>
                <a:tab pos="457200" algn="l"/>
              </a:tabLst>
            </a:pPr>
            <a:r>
              <a:rPr lang="ru-RU" sz="2400" dirty="0" smtClean="0">
                <a:latin typeface="Arial" panose="020B0604020202020204" pitchFamily="34" charset="0"/>
                <a:ea typeface="Times New Roman" panose="02020603050405020304" pitchFamily="18" charset="0"/>
                <a:cs typeface="Times New Roman" panose="02020603050405020304" pitchFamily="18" charset="0"/>
              </a:rPr>
              <a:t>    Главной </a:t>
            </a:r>
            <a:r>
              <a:rPr lang="ru-RU" sz="2400" dirty="0">
                <a:latin typeface="Arial" panose="020B0604020202020204" pitchFamily="34" charset="0"/>
                <a:ea typeface="Times New Roman" panose="02020603050405020304" pitchFamily="18" charset="0"/>
                <a:cs typeface="Times New Roman" panose="02020603050405020304" pitchFamily="18" charset="0"/>
              </a:rPr>
              <a:t>задачей ФГОС третьего поколения заявлена конкретизация требований к обучающимся. Дело в том, что в предыдущей редакции Стандарт включал только общие установки на формирование </a:t>
            </a:r>
            <a:r>
              <a:rPr lang="ru-RU" sz="2400" dirty="0" smtClean="0">
                <a:latin typeface="Arial" panose="020B0604020202020204" pitchFamily="34" charset="0"/>
                <a:ea typeface="Times New Roman" panose="02020603050405020304" pitchFamily="18" charset="0"/>
                <a:cs typeface="Times New Roman" panose="02020603050405020304" pitchFamily="18" charset="0"/>
              </a:rPr>
              <a:t>определённых</a:t>
            </a:r>
            <a:r>
              <a:rPr lang="ru-RU" sz="2400" dirty="0" smtClean="0">
                <a:latin typeface="Calibri" panose="020F0502020204030204" pitchFamily="34" charset="0"/>
                <a:ea typeface="Times New Roman" panose="02020603050405020304" pitchFamily="18" charset="0"/>
                <a:cs typeface="Times New Roman" panose="02020603050405020304" pitchFamily="18" charset="0"/>
              </a:rPr>
              <a:t>  </a:t>
            </a:r>
            <a:r>
              <a:rPr lang="ru-RU" sz="2400" dirty="0" smtClean="0">
                <a:latin typeface="Arial" panose="020B0604020202020204" pitchFamily="34" charset="0"/>
                <a:ea typeface="Times New Roman" panose="02020603050405020304" pitchFamily="18" charset="0"/>
                <a:cs typeface="Arial" panose="020B0604020202020204" pitchFamily="34" charset="0"/>
              </a:rPr>
              <a:t>к</a:t>
            </a:r>
            <a:r>
              <a:rPr lang="ru-RU" sz="2400" dirty="0" smtClean="0">
                <a:latin typeface="Arial" panose="020B0604020202020204" pitchFamily="34" charset="0"/>
                <a:ea typeface="Times New Roman" panose="02020603050405020304" pitchFamily="18" charset="0"/>
                <a:cs typeface="Times New Roman" panose="02020603050405020304" pitchFamily="18" charset="0"/>
              </a:rPr>
              <a:t>омпетенций</a:t>
            </a:r>
            <a:r>
              <a:rPr lang="ru-RU" sz="2400" dirty="0">
                <a:latin typeface="Arial" panose="020B0604020202020204" pitchFamily="34" charset="0"/>
                <a:ea typeface="Times New Roman" panose="02020603050405020304" pitchFamily="18" charset="0"/>
                <a:cs typeface="Times New Roman" panose="02020603050405020304" pitchFamily="18" charset="0"/>
              </a:rPr>
              <a:t>. </a:t>
            </a:r>
            <a:endParaRPr lang="ru-RU" sz="2400" dirty="0" smtClean="0">
              <a:latin typeface="Arial" panose="020B0604020202020204" pitchFamily="34" charset="0"/>
              <a:ea typeface="Times New Roman" panose="02020603050405020304" pitchFamily="18" charset="0"/>
              <a:cs typeface="Times New Roman" panose="02020603050405020304" pitchFamily="18" charset="0"/>
            </a:endParaRPr>
          </a:p>
          <a:p>
            <a:pPr lvl="0">
              <a:lnSpc>
                <a:spcPct val="107000"/>
              </a:lnSpc>
              <a:spcAft>
                <a:spcPts val="800"/>
              </a:spcAft>
              <a:buSzPts val="1000"/>
              <a:tabLst>
                <a:tab pos="457200" algn="l"/>
              </a:tabLst>
            </a:pPr>
            <a:r>
              <a:rPr lang="ru-RU" sz="2400" dirty="0">
                <a:latin typeface="Arial" panose="020B0604020202020204" pitchFamily="34" charset="0"/>
                <a:ea typeface="Times New Roman" panose="02020603050405020304" pitchFamily="18" charset="0"/>
                <a:cs typeface="Times New Roman" panose="02020603050405020304" pitchFamily="18" charset="0"/>
              </a:rPr>
              <a:t> </a:t>
            </a:r>
            <a:r>
              <a:rPr lang="ru-RU" sz="2400" dirty="0" smtClean="0">
                <a:latin typeface="Arial" panose="020B0604020202020204" pitchFamily="34" charset="0"/>
                <a:ea typeface="Times New Roman" panose="02020603050405020304" pitchFamily="18" charset="0"/>
                <a:cs typeface="Times New Roman" panose="02020603050405020304" pitchFamily="18" charset="0"/>
              </a:rPr>
              <a:t>    Учебные </a:t>
            </a:r>
            <a:r>
              <a:rPr lang="ru-RU" sz="2400" dirty="0">
                <a:latin typeface="Arial" panose="020B0604020202020204" pitchFamily="34" charset="0"/>
                <a:ea typeface="Times New Roman" panose="02020603050405020304" pitchFamily="18" charset="0"/>
                <a:cs typeface="Times New Roman" panose="02020603050405020304" pitchFamily="18" charset="0"/>
              </a:rPr>
              <a:t>учреждения сами решали, что именно и в каком классе изучать, поэтому образовательные программы разных </a:t>
            </a:r>
            <a:r>
              <a:rPr lang="ru-RU" sz="2400" dirty="0" smtClean="0">
                <a:latin typeface="Arial" panose="020B0604020202020204" pitchFamily="34" charset="0"/>
                <a:ea typeface="Times New Roman" panose="02020603050405020304" pitchFamily="18" charset="0"/>
                <a:cs typeface="Times New Roman" panose="02020603050405020304" pitchFamily="18" charset="0"/>
              </a:rPr>
              <a:t>школ</a:t>
            </a:r>
            <a:r>
              <a:rPr lang="ru-RU" sz="2400" dirty="0" smtClean="0">
                <a:latin typeface="Calibri" panose="020F0502020204030204" pitchFamily="34" charset="0"/>
                <a:ea typeface="Times New Roman" panose="02020603050405020304" pitchFamily="18" charset="0"/>
                <a:cs typeface="Times New Roman" panose="02020603050405020304" pitchFamily="18" charset="0"/>
              </a:rPr>
              <a:t> </a:t>
            </a:r>
            <a:r>
              <a:rPr lang="ru-RU" sz="2400" dirty="0" smtClean="0">
                <a:latin typeface="Arial" panose="020B0604020202020204" pitchFamily="34" charset="0"/>
                <a:ea typeface="Times New Roman" panose="02020603050405020304" pitchFamily="18" charset="0"/>
                <a:cs typeface="Times New Roman" panose="02020603050405020304" pitchFamily="18" charset="0"/>
              </a:rPr>
              <a:t>отличались</a:t>
            </a:r>
            <a:r>
              <a:rPr lang="ru-RU" sz="2400" dirty="0">
                <a:latin typeface="Arial" panose="020B0604020202020204" pitchFamily="34" charset="0"/>
                <a:ea typeface="Times New Roman" panose="02020603050405020304" pitchFamily="18" charset="0"/>
                <a:cs typeface="Times New Roman" panose="02020603050405020304" pitchFamily="18" charset="0"/>
              </a:rPr>
              <a:t>, а результаты обучения не </a:t>
            </a:r>
            <a:r>
              <a:rPr lang="ru-RU" sz="2400" dirty="0" smtClean="0">
                <a:latin typeface="Arial" panose="020B0604020202020204" pitchFamily="34" charset="0"/>
                <a:ea typeface="Times New Roman" panose="02020603050405020304" pitchFamily="18" charset="0"/>
                <a:cs typeface="Times New Roman" panose="02020603050405020304" pitchFamily="18" charset="0"/>
              </a:rPr>
              <a:t>были</a:t>
            </a:r>
            <a:r>
              <a:rPr lang="ru-RU" sz="2400" dirty="0" smtClean="0">
                <a:latin typeface="Calibri" panose="020F0502020204030204" pitchFamily="34" charset="0"/>
                <a:ea typeface="Times New Roman" panose="02020603050405020304" pitchFamily="18" charset="0"/>
                <a:cs typeface="Times New Roman" panose="02020603050405020304" pitchFamily="18" charset="0"/>
              </a:rPr>
              <a:t> </a:t>
            </a:r>
            <a:r>
              <a:rPr lang="ru-RU" sz="2400" dirty="0" smtClean="0">
                <a:latin typeface="Arial" panose="020B0604020202020204" pitchFamily="34" charset="0"/>
                <a:ea typeface="Times New Roman" panose="02020603050405020304" pitchFamily="18" charset="0"/>
                <a:cs typeface="Times New Roman" panose="02020603050405020304" pitchFamily="18" charset="0"/>
              </a:rPr>
              <a:t>детализированы</a:t>
            </a:r>
            <a:r>
              <a:rPr lang="ru-RU" sz="2400" dirty="0">
                <a:latin typeface="Arial" panose="020B0604020202020204" pitchFamily="34" charset="0"/>
                <a:ea typeface="Times New Roman" panose="02020603050405020304" pitchFamily="18" charset="0"/>
                <a:cs typeface="Times New Roman" panose="02020603050405020304" pitchFamily="18" charset="0"/>
              </a:rPr>
              <a:t>. </a:t>
            </a:r>
            <a:endParaRPr lang="ru-RU" sz="2400" dirty="0" smtClean="0">
              <a:latin typeface="Arial" panose="020B0604020202020204" pitchFamily="34" charset="0"/>
              <a:ea typeface="Times New Roman" panose="02020603050405020304" pitchFamily="18" charset="0"/>
              <a:cs typeface="Times New Roman" panose="02020603050405020304" pitchFamily="18" charset="0"/>
            </a:endParaRPr>
          </a:p>
          <a:p>
            <a:pPr lvl="0">
              <a:lnSpc>
                <a:spcPct val="107000"/>
              </a:lnSpc>
              <a:spcAft>
                <a:spcPts val="800"/>
              </a:spcAft>
              <a:buSzPts val="1000"/>
              <a:tabLst>
                <a:tab pos="457200" algn="l"/>
              </a:tabLst>
            </a:pPr>
            <a:r>
              <a:rPr lang="ru-RU" sz="2400" dirty="0">
                <a:latin typeface="Arial" panose="020B0604020202020204" pitchFamily="34" charset="0"/>
                <a:ea typeface="Times New Roman" panose="02020603050405020304" pitchFamily="18" charset="0"/>
                <a:cs typeface="Times New Roman" panose="02020603050405020304" pitchFamily="18" charset="0"/>
              </a:rPr>
              <a:t> </a:t>
            </a:r>
            <a:r>
              <a:rPr lang="ru-RU" sz="2400" dirty="0" smtClean="0">
                <a:latin typeface="Arial" panose="020B0604020202020204" pitchFamily="34" charset="0"/>
                <a:ea typeface="Times New Roman" panose="02020603050405020304" pitchFamily="18" charset="0"/>
                <a:cs typeface="Times New Roman" panose="02020603050405020304" pitchFamily="18" charset="0"/>
              </a:rPr>
              <a:t>     Предполагается</a:t>
            </a:r>
            <a:r>
              <a:rPr lang="ru-RU" sz="2400" dirty="0">
                <a:latin typeface="Arial" panose="020B0604020202020204" pitchFamily="34" charset="0"/>
                <a:ea typeface="Times New Roman" panose="02020603050405020304" pitchFamily="18" charset="0"/>
                <a:cs typeface="Times New Roman" panose="02020603050405020304" pitchFamily="18" charset="0"/>
              </a:rPr>
              <a:t>, что новые ФГОС определяют чёткие требования к предметным результатам по каждой учебной дисциплине.</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317379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hlinkClick r:id="rId2" action="ppaction://hlinkfile"/>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01" y="14077"/>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137461" y="117693"/>
            <a:ext cx="8892480" cy="6740307"/>
          </a:xfrm>
          <a:prstGeom prst="rect">
            <a:avLst/>
          </a:prstGeom>
        </p:spPr>
        <p:txBody>
          <a:bodyPr wrap="square">
            <a:spAutoFit/>
          </a:bodyPr>
          <a:lstStyle/>
          <a:p>
            <a:r>
              <a:rPr lang="ru-RU" sz="2400" dirty="0" smtClean="0"/>
              <a:t>Предметные результаты по предметной области «Литература» должны обеспечивать:</a:t>
            </a:r>
          </a:p>
          <a:p>
            <a:r>
              <a:rPr lang="ru-RU" sz="2400" dirty="0"/>
              <a:t>1) понимание духовно-нравственной и культурной ценности литературы и ее роли в формировании гражданственности и патриотизма, укреплении единства многонационального народа Российской Федерации; 2) понимание специфики литературы как вида искусства, принципиальных отличий художественного текста от текста научного, делового, публицистического; 3) овладение умениями эстетического и смыслового анализа произведений устного народного творчества и художественной литературы, умениями воспринимать, анализировать, интерпретировать и оценивать прочитанное, понимать художественную картину мира, отраженную в литературных произведениях, с учетом неоднозначности заложенных в них художественных смыслов: умение анализировать произведение в единстве формы и содержания; определять тематику и проблематику произведения, родовую и жанровую принадлежность произведения; выявлять позицию героя, повествователя, рассказчика, авторскую </a:t>
            </a:r>
            <a:r>
              <a:rPr lang="ru-RU" sz="2400" dirty="0" smtClean="0"/>
              <a:t>позицию.</a:t>
            </a:r>
            <a:endParaRPr lang="ru-RU" sz="2400" dirty="0"/>
          </a:p>
        </p:txBody>
      </p:sp>
    </p:spTree>
    <p:extLst>
      <p:ext uri="{BB962C8B-B14F-4D97-AF65-F5344CB8AC3E}">
        <p14:creationId xmlns:p14="http://schemas.microsoft.com/office/powerpoint/2010/main" val="5432504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Римма\Pictures\img_user_file_54f6d9d523e3a_1_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0" y="243512"/>
            <a:ext cx="9144000" cy="6370975"/>
          </a:xfrm>
          <a:prstGeom prst="rect">
            <a:avLst/>
          </a:prstGeom>
        </p:spPr>
        <p:txBody>
          <a:bodyPr wrap="square">
            <a:spAutoFit/>
          </a:bodyPr>
          <a:lstStyle/>
          <a:p>
            <a:r>
              <a:rPr lang="ru-RU" sz="2400" dirty="0" smtClean="0"/>
              <a:t>4</a:t>
            </a:r>
            <a:r>
              <a:rPr lang="ru-RU" sz="2400" dirty="0"/>
              <a:t>) совершенствование умения выразительно (с учетом индивидуальных особенностей обучающихся) читать, в том числе наизусть, не менее 12 произведений и (или) фрагментов; 5) овладение умением пересказывать прочитанное произведение, используя подробный, сжатый, выборочный, творческий пересказ, отвечать на вопросы по прочитанному произведению и формулировать вопросы к тексту; 6) развитие умения участвовать в диалоге о прочитанном произведении, в дискуссии на литературные темы, соотносить собственную позицию с позицией автора и мнениями участников дискуссии; давать аргументированную оценку прочитанному; 7) совершенствование умения создавать устные и письменные высказывания разных жанров, писать сочинение-рассуждение по заданной теме с опорой на прочитанные произведения (не менее 250 слов), аннотацию, отзыв, рецензию; применять различные виды цитирования; делать ссылки на источник информации; редактировать собственные и чужие письменные тексты;</a:t>
            </a:r>
          </a:p>
        </p:txBody>
      </p:sp>
    </p:spTree>
    <p:extLst>
      <p:ext uri="{BB962C8B-B14F-4D97-AF65-F5344CB8AC3E}">
        <p14:creationId xmlns:p14="http://schemas.microsoft.com/office/powerpoint/2010/main" val="35697754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Римма\Pictures\img_user_file_54f6d9d523e3a_1_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395536" y="658562"/>
            <a:ext cx="8748464" cy="6035114"/>
          </a:xfrm>
          <a:prstGeom prst="rect">
            <a:avLst/>
          </a:prstGeom>
        </p:spPr>
        <p:txBody>
          <a:bodyPr wrap="square">
            <a:spAutoFit/>
          </a:bodyPr>
          <a:lstStyle/>
          <a:p>
            <a:pPr algn="ctr">
              <a:lnSpc>
                <a:spcPct val="107000"/>
              </a:lnSpc>
              <a:spcAft>
                <a:spcPts val="750"/>
              </a:spcAft>
            </a:pPr>
            <a:r>
              <a:rPr lang="ru-RU" sz="24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Основные изменения,</a:t>
            </a:r>
            <a:r>
              <a:rPr lang="ru-RU"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a:t>
            </a:r>
            <a:r>
              <a:rPr lang="ru-RU" sz="24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внесенные в обновленный ФГОС 2021</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750"/>
              </a:spcAft>
            </a:pPr>
            <a:r>
              <a:rPr lang="ru-RU"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1) Впервые вводится ФГОС НО и ООО (5-9 классы) одновременно.</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750"/>
              </a:spcAft>
            </a:pPr>
            <a:r>
              <a:rPr lang="ru-RU"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2) Четко прописаны обязательства образовательного учреждения (в частности, школы) перед учениками и родителями.</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750"/>
              </a:spcAft>
            </a:pPr>
            <a:r>
              <a:rPr lang="ru-RU"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3) Сделан акцент на развитие </a:t>
            </a:r>
            <a:r>
              <a:rPr lang="ru-RU" sz="2400" dirty="0" err="1">
                <a:solidFill>
                  <a:srgbClr val="000000"/>
                </a:solidFill>
                <a:latin typeface="Arial" panose="020B0604020202020204" pitchFamily="34" charset="0"/>
                <a:ea typeface="Times New Roman" panose="02020603050405020304" pitchFamily="18" charset="0"/>
                <a:cs typeface="Times New Roman" panose="02020603050405020304" pitchFamily="18" charset="0"/>
              </a:rPr>
              <a:t>метапредметных</a:t>
            </a:r>
            <a:r>
              <a:rPr lang="ru-RU"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и личностных навыков.</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750"/>
              </a:spcAft>
            </a:pPr>
            <a:r>
              <a:rPr lang="ru-RU"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4) </a:t>
            </a:r>
            <a:r>
              <a:rPr lang="ru-RU" sz="2400" u="sng"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Подробно</a:t>
            </a:r>
            <a:r>
              <a:rPr lang="ru-RU"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указан перечень предметных и </a:t>
            </a:r>
            <a:r>
              <a:rPr lang="ru-RU" sz="2400" dirty="0" err="1">
                <a:solidFill>
                  <a:srgbClr val="000000"/>
                </a:solidFill>
                <a:latin typeface="Arial" panose="020B0604020202020204" pitchFamily="34" charset="0"/>
                <a:ea typeface="Times New Roman" panose="02020603050405020304" pitchFamily="18" charset="0"/>
                <a:cs typeface="Times New Roman" panose="02020603050405020304" pitchFamily="18" charset="0"/>
              </a:rPr>
              <a:t>межпредметных</a:t>
            </a:r>
            <a:r>
              <a:rPr lang="ru-RU"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навыков, которыми должен обладать ученик в рамках каждой дисциплины (уметь доказать, интерпретировать, оперировать понятиями, решать задачи).</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213768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Римма\Pictures\img_user_file_54f6d9d523e3a_1_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0" y="188640"/>
            <a:ext cx="9144000" cy="6825458"/>
          </a:xfrm>
          <a:prstGeom prst="rect">
            <a:avLst/>
          </a:prstGeom>
        </p:spPr>
        <p:txBody>
          <a:bodyPr wrap="square">
            <a:spAutoFit/>
          </a:bodyPr>
          <a:lstStyle/>
          <a:p>
            <a:pPr algn="ctr">
              <a:lnSpc>
                <a:spcPct val="107000"/>
              </a:lnSpc>
              <a:spcAft>
                <a:spcPts val="750"/>
              </a:spcAft>
            </a:pPr>
            <a:r>
              <a:rPr lang="ru-RU" sz="24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Основные изменения,</a:t>
            </a:r>
            <a:r>
              <a:rPr lang="ru-RU"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a:t>
            </a:r>
            <a:r>
              <a:rPr lang="ru-RU" sz="24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внесенные в обновленный ФГОС 2021</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750"/>
              </a:spcAft>
            </a:pPr>
            <a:r>
              <a:rPr lang="ru-RU" sz="2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5) </a:t>
            </a:r>
            <a:r>
              <a:rPr lang="ru-RU"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Вводится предмет «Функциональная грамотность» как одна из составляющих на уроках географии, математики, информатики, окружающего мира.</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750"/>
              </a:spcAft>
            </a:pPr>
            <a:r>
              <a:rPr lang="ru-RU"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6</a:t>
            </a:r>
            <a:r>
              <a:rPr lang="ru-RU" sz="2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 </a:t>
            </a:r>
            <a:r>
              <a:rPr lang="ru-RU"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Учитываются возрастные и психологические особенности учеников всех классов. Главное, чтобы ребята не были перегружены. Кроме того, уточнено минимальное и максимальное количество часов, необходимых для полноценной реализации основных образовательных программ.</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750"/>
              </a:spcAft>
            </a:pPr>
            <a:r>
              <a:rPr lang="ru-RU"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7</a:t>
            </a:r>
            <a:r>
              <a:rPr lang="ru-RU" sz="2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 </a:t>
            </a:r>
            <a:r>
              <a:rPr lang="ru-RU"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Расширяются возможности для реализации права выбора педагогическими работниками методик обучения и воспитания.</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750"/>
              </a:spcAft>
            </a:pPr>
            <a:r>
              <a:rPr lang="ru-RU"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8</a:t>
            </a:r>
            <a:r>
              <a:rPr lang="ru-RU" sz="2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 </a:t>
            </a:r>
            <a:r>
              <a:rPr lang="ru-RU"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Школы имеют право обучать детей на родном языке, то есть на любом языке Российской Федерации.</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933576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Римма\Pictures\img_user_file_54f6d9d523e3a_1_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2411760" y="620688"/>
            <a:ext cx="4248472" cy="461665"/>
          </a:xfrm>
          <a:prstGeom prst="rect">
            <a:avLst/>
          </a:prstGeom>
        </p:spPr>
        <p:txBody>
          <a:bodyPr wrap="square">
            <a:spAutoFit/>
          </a:bodyPr>
          <a:lstStyle/>
          <a:p>
            <a:r>
              <a:rPr lang="ru-RU" sz="2400" b="1" dirty="0">
                <a:solidFill>
                  <a:srgbClr val="7030A0"/>
                </a:solidFill>
              </a:rPr>
              <a:t>Оснащение</a:t>
            </a:r>
            <a:r>
              <a:rPr lang="ru-RU" sz="2400" b="1" dirty="0"/>
              <a:t> </a:t>
            </a:r>
            <a:r>
              <a:rPr lang="ru-RU" sz="2400" b="1" dirty="0">
                <a:solidFill>
                  <a:srgbClr val="7030A0"/>
                </a:solidFill>
              </a:rPr>
              <a:t>кабинетов</a:t>
            </a:r>
          </a:p>
        </p:txBody>
      </p:sp>
      <p:sp>
        <p:nvSpPr>
          <p:cNvPr id="4" name="Прямоугольник 3"/>
          <p:cNvSpPr/>
          <p:nvPr/>
        </p:nvSpPr>
        <p:spPr>
          <a:xfrm>
            <a:off x="683568" y="1196752"/>
            <a:ext cx="7704856" cy="4832092"/>
          </a:xfrm>
          <a:prstGeom prst="rect">
            <a:avLst/>
          </a:prstGeom>
        </p:spPr>
        <p:txBody>
          <a:bodyPr wrap="square">
            <a:spAutoFit/>
          </a:bodyPr>
          <a:lstStyle/>
          <a:p>
            <a:r>
              <a:rPr lang="ru-RU" sz="2800" dirty="0" smtClean="0">
                <a:latin typeface="Calibri" panose="020F0502020204030204" pitchFamily="34" charset="0"/>
                <a:ea typeface="Calibri" panose="020F0502020204030204" pitchFamily="34" charset="0"/>
                <a:cs typeface="Times New Roman" panose="02020603050405020304" pitchFamily="18" charset="0"/>
              </a:rPr>
              <a:t>Кабинеты </a:t>
            </a:r>
            <a:r>
              <a:rPr lang="ru-RU" sz="2800" dirty="0">
                <a:latin typeface="Calibri" panose="020F0502020204030204" pitchFamily="34" charset="0"/>
                <a:ea typeface="Calibri" panose="020F0502020204030204" pitchFamily="34" charset="0"/>
                <a:cs typeface="Times New Roman" panose="02020603050405020304" pitchFamily="18" charset="0"/>
              </a:rPr>
              <a:t>по предметным областям "Русский язык и литература", "Родной язык и родная литература", "Иностранные языки", "Общественно-научные предметы", "Искусство", "Технология", "Физическая культура и основы безопасности жизнедеятельности" должны быть оснащены комплектами наглядных пособий, карт, учебных макетов, специального оборудования, обеспечивающих развитие компетенций в соответствии с программой основного общего </a:t>
            </a:r>
            <a:r>
              <a:rPr lang="ru-RU" sz="2800" dirty="0" smtClean="0">
                <a:latin typeface="Calibri" panose="020F0502020204030204" pitchFamily="34" charset="0"/>
                <a:ea typeface="Calibri" panose="020F0502020204030204" pitchFamily="34" charset="0"/>
                <a:cs typeface="Times New Roman" panose="02020603050405020304" pitchFamily="18" charset="0"/>
              </a:rPr>
              <a:t>образования.</a:t>
            </a:r>
            <a:endParaRPr lang="ru-RU" sz="2800" dirty="0"/>
          </a:p>
        </p:txBody>
      </p:sp>
    </p:spTree>
    <p:extLst>
      <p:ext uri="{BB962C8B-B14F-4D97-AF65-F5344CB8AC3E}">
        <p14:creationId xmlns:p14="http://schemas.microsoft.com/office/powerpoint/2010/main" val="5547202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Римма\Pictures\img_user_file_54f6d9d523e3a_1_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Таблица 4"/>
          <p:cNvGraphicFramePr>
            <a:graphicFrameLocks noGrp="1"/>
          </p:cNvGraphicFramePr>
          <p:nvPr>
            <p:extLst>
              <p:ext uri="{D42A27DB-BD31-4B8C-83A1-F6EECF244321}">
                <p14:modId xmlns:p14="http://schemas.microsoft.com/office/powerpoint/2010/main" val="3235503648"/>
              </p:ext>
            </p:extLst>
          </p:nvPr>
        </p:nvGraphicFramePr>
        <p:xfrm>
          <a:off x="35495" y="44624"/>
          <a:ext cx="9108504" cy="10475574"/>
        </p:xfrm>
        <a:graphic>
          <a:graphicData uri="http://schemas.openxmlformats.org/drawingml/2006/table">
            <a:tbl>
              <a:tblPr firstRow="1" bandRow="1">
                <a:tableStyleId>{5C22544A-7EE6-4342-B048-85BDC9FD1C3A}</a:tableStyleId>
              </a:tblPr>
              <a:tblGrid>
                <a:gridCol w="3055576"/>
                <a:gridCol w="4488470"/>
                <a:gridCol w="1564458"/>
              </a:tblGrid>
              <a:tr h="1269968">
                <a:tc>
                  <a:txBody>
                    <a:bodyPr/>
                    <a:lstStyle/>
                    <a:p>
                      <a:pPr algn="ctr">
                        <a:lnSpc>
                          <a:spcPct val="107000"/>
                        </a:lnSpc>
                        <a:spcAft>
                          <a:spcPts val="800"/>
                        </a:spcAft>
                      </a:pPr>
                      <a:r>
                        <a:rPr lang="ru-RU" sz="1600" dirty="0">
                          <a:effectLst/>
                        </a:rPr>
                        <a:t>Содержание учебника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8224" marR="8224" marT="26317" marB="0"/>
                </a:tc>
                <a:tc>
                  <a:txBody>
                    <a:bodyPr/>
                    <a:lstStyle/>
                    <a:p>
                      <a:pPr algn="ctr">
                        <a:lnSpc>
                          <a:spcPct val="107000"/>
                        </a:lnSpc>
                        <a:spcAft>
                          <a:spcPts val="800"/>
                        </a:spcAft>
                      </a:pPr>
                      <a:r>
                        <a:rPr lang="ru-RU" sz="1600" dirty="0">
                          <a:effectLst/>
                        </a:rPr>
                        <a:t>Примерная</a:t>
                      </a:r>
                    </a:p>
                    <a:p>
                      <a:pPr algn="ctr">
                        <a:lnSpc>
                          <a:spcPct val="107000"/>
                        </a:lnSpc>
                        <a:spcAft>
                          <a:spcPts val="800"/>
                        </a:spcAft>
                      </a:pPr>
                      <a:r>
                        <a:rPr lang="ru-RU" sz="1600" dirty="0">
                          <a:effectLst/>
                        </a:rPr>
                        <a:t>рабочая программа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8224" marR="8224" marT="26317" marB="0"/>
                </a:tc>
                <a:tc>
                  <a:txBody>
                    <a:bodyPr/>
                    <a:lstStyle/>
                    <a:p>
                      <a:pPr algn="ctr">
                        <a:lnSpc>
                          <a:spcPct val="107000"/>
                        </a:lnSpc>
                        <a:spcAft>
                          <a:spcPts val="800"/>
                        </a:spcAft>
                      </a:pPr>
                      <a:r>
                        <a:rPr lang="ru-RU" sz="1600">
                          <a:effectLst/>
                        </a:rPr>
                        <a:t>Комментарии</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8224" marR="8224" marT="26317" marB="0"/>
                </a:tc>
              </a:tr>
              <a:tr h="602240">
                <a:tc>
                  <a:txBody>
                    <a:bodyPr/>
                    <a:lstStyle/>
                    <a:p>
                      <a:pPr>
                        <a:lnSpc>
                          <a:spcPct val="107000"/>
                        </a:lnSpc>
                        <a:spcAft>
                          <a:spcPts val="750"/>
                        </a:spcAft>
                      </a:pP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ru-RU" sz="1600" b="1" dirty="0">
                          <a:solidFill>
                            <a:srgbClr val="444444"/>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b="1" dirty="0">
                          <a:effectLst/>
                          <a:latin typeface="Times New Roman" panose="02020603050405020304" pitchFamily="18" charset="0"/>
                          <a:ea typeface="Calibri" panose="020F0502020204030204" pitchFamily="34" charset="0"/>
                          <a:cs typeface="Times New Roman" panose="02020603050405020304" pitchFamily="18" charset="0"/>
                        </a:rPr>
                        <a:t>Мифология.</a:t>
                      </a: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Мифы народов России и мира.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ru-RU" sz="1600">
                          <a:solidFill>
                            <a:srgbClr val="444444"/>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a:effectLst/>
                          <a:latin typeface="Times New Roman" panose="02020603050405020304" pitchFamily="18" charset="0"/>
                          <a:ea typeface="Calibri" panose="020F0502020204030204" pitchFamily="34" charset="0"/>
                          <a:cs typeface="Times New Roman" panose="02020603050405020304" pitchFamily="18" charset="0"/>
                        </a:rPr>
                        <a:t>Другое содержание.</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796143">
                <a:tc>
                  <a:txBody>
                    <a:bodyPr/>
                    <a:lstStyle/>
                    <a:p>
                      <a:pPr>
                        <a:lnSpc>
                          <a:spcPct val="107000"/>
                        </a:lnSpc>
                        <a:spcAft>
                          <a:spcPts val="750"/>
                        </a:spcAft>
                      </a:pPr>
                      <a:r>
                        <a:rPr lang="ru-RU" sz="1600" dirty="0">
                          <a:solidFill>
                            <a:srgbClr val="444444"/>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Устное народное творчество. Понятие о фольклоре.  Малые жанры фольклора. Детский фольклор. Сказка как особый жанр фольклора. «Царевна-лягушка» . «Иван – крестьянский сын и чудо-юдо». Сказка о животных «Журавль и цапля». Бытовая сказка «Солдатская шинель».</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ru-RU" sz="1600" dirty="0">
                          <a:solidFill>
                            <a:srgbClr val="444444"/>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b="1" dirty="0">
                          <a:effectLst/>
                          <a:latin typeface="Times New Roman" panose="02020603050405020304" pitchFamily="18" charset="0"/>
                          <a:ea typeface="Calibri" panose="020F0502020204030204" pitchFamily="34" charset="0"/>
                          <a:cs typeface="Times New Roman" panose="02020603050405020304" pitchFamily="18" charset="0"/>
                        </a:rPr>
                        <a:t>Фольклор </a:t>
                      </a: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Малые жанры: пословицы, поговорки, загадки. Сказки народов России и народов мира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ru-RU" sz="1600" dirty="0">
                          <a:solidFill>
                            <a:srgbClr val="444444"/>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796143">
                <a:tc>
                  <a:txBody>
                    <a:bodyPr/>
                    <a:lstStyle/>
                    <a:p>
                      <a:pPr>
                        <a:lnSpc>
                          <a:spcPct val="107000"/>
                        </a:lnSpc>
                        <a:spcAft>
                          <a:spcPts val="750"/>
                        </a:spcAft>
                      </a:pPr>
                      <a:r>
                        <a:rPr lang="ru-RU" sz="1600" b="1">
                          <a:effectLst/>
                          <a:latin typeface="Times New Roman" panose="02020603050405020304" pitchFamily="18" charset="0"/>
                          <a:ea typeface="Calibri" panose="020F0502020204030204" pitchFamily="34" charset="0"/>
                          <a:cs typeface="Times New Roman" panose="02020603050405020304" pitchFamily="18" charset="0"/>
                        </a:rPr>
                        <a:t>ДРЕВНЕРУССКАЯ ЛИТЕРАТУРА.</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750"/>
                        </a:spcAft>
                      </a:pPr>
                      <a:r>
                        <a:rPr lang="ru-RU" sz="1600">
                          <a:effectLst/>
                          <a:latin typeface="Times New Roman" panose="02020603050405020304" pitchFamily="18" charset="0"/>
                          <a:ea typeface="Calibri" panose="020F0502020204030204" pitchFamily="34" charset="0"/>
                          <a:cs typeface="Times New Roman" panose="02020603050405020304" pitchFamily="18" charset="0"/>
                        </a:rPr>
                        <a:t>«Повесть временных лет».</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750"/>
                        </a:spcAft>
                      </a:pPr>
                      <a:r>
                        <a:rPr lang="ru-RU" sz="1600">
                          <a:effectLst/>
                          <a:latin typeface="Times New Roman" panose="02020603050405020304" pitchFamily="18" charset="0"/>
                          <a:ea typeface="Calibri" panose="020F0502020204030204" pitchFamily="34" charset="0"/>
                          <a:cs typeface="Times New Roman" panose="02020603050405020304" pitchFamily="18" charset="0"/>
                        </a:rPr>
                        <a:t>«Подвиг отрока-киевлянина и хитрость воеводы Претича».  </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ru-RU" sz="1600">
                          <a:solidFill>
                            <a:srgbClr val="444444"/>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Другое содержание.</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4747264">
                <a:tc>
                  <a:txBody>
                    <a:bodyPr/>
                    <a:lstStyle/>
                    <a:p>
                      <a:pPr>
                        <a:lnSpc>
                          <a:spcPct val="107000"/>
                        </a:lnSpc>
                        <a:spcAft>
                          <a:spcPts val="750"/>
                        </a:spcAft>
                      </a:pPr>
                      <a:r>
                        <a:rPr lang="ru-RU" sz="1600" b="1" dirty="0">
                          <a:effectLst/>
                          <a:latin typeface="Times New Roman" panose="02020603050405020304" pitchFamily="18" charset="0"/>
                          <a:ea typeface="Calibri" panose="020F0502020204030204" pitchFamily="34" charset="0"/>
                          <a:cs typeface="Times New Roman" panose="02020603050405020304" pitchFamily="18" charset="0"/>
                        </a:rPr>
                        <a:t>ЛИТЕРАТУРА 18 ВЕКА.</a:t>
                      </a: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a:t>
                      </a:r>
                      <a:r>
                        <a:rPr lang="ru-RU" sz="1600" dirty="0" err="1">
                          <a:effectLst/>
                          <a:latin typeface="Times New Roman" panose="02020603050405020304" pitchFamily="18" charset="0"/>
                          <a:ea typeface="Calibri" panose="020F0502020204030204" pitchFamily="34" charset="0"/>
                          <a:cs typeface="Times New Roman" panose="02020603050405020304" pitchFamily="18" charset="0"/>
                        </a:rPr>
                        <a:t>М.В.Ломоносов</a:t>
                      </a: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«Случились вместе два Астронома в пиру…».</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ru-RU" sz="1600">
                          <a:solidFill>
                            <a:srgbClr val="444444"/>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Другое содержание.</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bl>
          </a:graphicData>
        </a:graphic>
      </p:graphicFrame>
    </p:spTree>
    <p:extLst>
      <p:ext uri="{BB962C8B-B14F-4D97-AF65-F5344CB8AC3E}">
        <p14:creationId xmlns:p14="http://schemas.microsoft.com/office/powerpoint/2010/main" val="38408503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Римма\Pictures\img_user_file_54f6d9d523e3a_1_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Таблица 3"/>
          <p:cNvGraphicFramePr>
            <a:graphicFrameLocks noGrp="1"/>
          </p:cNvGraphicFramePr>
          <p:nvPr>
            <p:extLst>
              <p:ext uri="{D42A27DB-BD31-4B8C-83A1-F6EECF244321}">
                <p14:modId xmlns:p14="http://schemas.microsoft.com/office/powerpoint/2010/main" val="4134833320"/>
              </p:ext>
            </p:extLst>
          </p:nvPr>
        </p:nvGraphicFramePr>
        <p:xfrm>
          <a:off x="0" y="28243"/>
          <a:ext cx="9144001" cy="6829757"/>
        </p:xfrm>
        <a:graphic>
          <a:graphicData uri="http://schemas.openxmlformats.org/drawingml/2006/table">
            <a:tbl>
              <a:tblPr firstRow="1" firstCol="1" bandRow="1">
                <a:tableStyleId>{5C22544A-7EE6-4342-B048-85BDC9FD1C3A}</a:tableStyleId>
              </a:tblPr>
              <a:tblGrid>
                <a:gridCol w="2991237"/>
                <a:gridCol w="3284513"/>
                <a:gridCol w="2868251"/>
              </a:tblGrid>
              <a:tr h="6829757">
                <a:tc>
                  <a:txBody>
                    <a:bodyPr/>
                    <a:lstStyle/>
                    <a:p>
                      <a:pPr>
                        <a:lnSpc>
                          <a:spcPct val="107000"/>
                        </a:lnSpc>
                        <a:spcAft>
                          <a:spcPts val="750"/>
                        </a:spcAft>
                      </a:pPr>
                      <a:r>
                        <a:rPr lang="ru-RU" sz="1800" b="0" dirty="0">
                          <a:solidFill>
                            <a:schemeClr val="tx1"/>
                          </a:solidFill>
                          <a:effectLst/>
                        </a:rPr>
                        <a:t>3 ЛИТЕРАТУРА 19 ВЕКА.</a:t>
                      </a:r>
                    </a:p>
                    <a:p>
                      <a:pPr>
                        <a:lnSpc>
                          <a:spcPct val="107000"/>
                        </a:lnSpc>
                        <a:spcAft>
                          <a:spcPts val="750"/>
                        </a:spcAft>
                      </a:pPr>
                      <a:r>
                        <a:rPr lang="ru-RU" sz="1800" b="0" dirty="0">
                          <a:solidFill>
                            <a:schemeClr val="tx1"/>
                          </a:solidFill>
                          <a:effectLst/>
                        </a:rPr>
                        <a:t>Басня как литературный жанр.</a:t>
                      </a:r>
                    </a:p>
                    <a:p>
                      <a:pPr>
                        <a:lnSpc>
                          <a:spcPct val="107000"/>
                        </a:lnSpc>
                        <a:spcAft>
                          <a:spcPts val="750"/>
                        </a:spcAft>
                      </a:pPr>
                      <a:r>
                        <a:rPr lang="ru-RU" sz="1800" b="0" dirty="0" err="1">
                          <a:solidFill>
                            <a:schemeClr val="tx1"/>
                          </a:solidFill>
                          <a:effectLst/>
                        </a:rPr>
                        <a:t>И.А.Крылов</a:t>
                      </a:r>
                      <a:r>
                        <a:rPr lang="ru-RU" sz="1800" b="0" dirty="0">
                          <a:solidFill>
                            <a:schemeClr val="tx1"/>
                          </a:solidFill>
                          <a:effectLst/>
                        </a:rPr>
                        <a:t>. Басня «Волк на псарне», «Ворона и Лисица», «Свинья под дубом». </a:t>
                      </a:r>
                      <a:r>
                        <a:rPr lang="ru-RU" sz="1800" b="0" dirty="0" err="1">
                          <a:solidFill>
                            <a:schemeClr val="tx1"/>
                          </a:solidFill>
                          <a:effectLst/>
                        </a:rPr>
                        <a:t>В.А.Жуковский</a:t>
                      </a:r>
                      <a:r>
                        <a:rPr lang="ru-RU" sz="1800" b="0" dirty="0">
                          <a:solidFill>
                            <a:schemeClr val="tx1"/>
                          </a:solidFill>
                          <a:effectLst/>
                        </a:rPr>
                        <a:t>  «Спящая царевна». Баллада </a:t>
                      </a:r>
                      <a:r>
                        <a:rPr lang="ru-RU" sz="1800" b="0" dirty="0" err="1">
                          <a:solidFill>
                            <a:schemeClr val="tx1"/>
                          </a:solidFill>
                          <a:effectLst/>
                        </a:rPr>
                        <a:t>В.А.Жуковского</a:t>
                      </a:r>
                      <a:r>
                        <a:rPr lang="ru-RU" sz="1800" b="0" dirty="0">
                          <a:solidFill>
                            <a:schemeClr val="tx1"/>
                          </a:solidFill>
                          <a:effectLst/>
                        </a:rPr>
                        <a:t> «Кубок».</a:t>
                      </a:r>
                    </a:p>
                    <a:p>
                      <a:pPr>
                        <a:lnSpc>
                          <a:spcPct val="107000"/>
                        </a:lnSpc>
                        <a:spcAft>
                          <a:spcPts val="750"/>
                        </a:spcAft>
                      </a:pPr>
                      <a:r>
                        <a:rPr lang="ru-RU" sz="1800" b="0" dirty="0" err="1">
                          <a:solidFill>
                            <a:schemeClr val="tx1"/>
                          </a:solidFill>
                          <a:effectLst/>
                        </a:rPr>
                        <a:t>А.С.Пушкин</a:t>
                      </a:r>
                      <a:r>
                        <a:rPr lang="ru-RU" sz="1800" b="0" dirty="0">
                          <a:solidFill>
                            <a:schemeClr val="tx1"/>
                          </a:solidFill>
                          <a:effectLst/>
                        </a:rPr>
                        <a:t> Стихотворение «Няне». «У лукоморья…» - пролог к поэме «Руслан и Людмила», «Сказка о мертвой царевне и о семи богатырях».</a:t>
                      </a:r>
                    </a:p>
                    <a:p>
                      <a:pPr>
                        <a:lnSpc>
                          <a:spcPct val="107000"/>
                        </a:lnSpc>
                        <a:spcAft>
                          <a:spcPts val="750"/>
                        </a:spcAft>
                      </a:pPr>
                      <a:r>
                        <a:rPr lang="ru-RU" sz="1800" b="0" dirty="0">
                          <a:solidFill>
                            <a:schemeClr val="tx1"/>
                          </a:solidFill>
                          <a:effectLst/>
                        </a:rPr>
                        <a:t>Антоний Погорельский. Сказка «Чёрная курица, или Подземные жители». </a:t>
                      </a:r>
                    </a:p>
                    <a:p>
                      <a:pPr>
                        <a:lnSpc>
                          <a:spcPct val="107000"/>
                        </a:lnSpc>
                        <a:spcAft>
                          <a:spcPts val="750"/>
                        </a:spcAft>
                      </a:pPr>
                      <a:r>
                        <a:rPr lang="ru-RU" sz="1800" b="0" dirty="0" err="1">
                          <a:solidFill>
                            <a:schemeClr val="tx1"/>
                          </a:solidFill>
                          <a:effectLst/>
                        </a:rPr>
                        <a:t>М.Ю.Лермонтов</a:t>
                      </a:r>
                      <a:r>
                        <a:rPr lang="ru-RU" sz="1800" b="0" dirty="0">
                          <a:solidFill>
                            <a:schemeClr val="tx1"/>
                          </a:solidFill>
                          <a:effectLst/>
                        </a:rPr>
                        <a:t>. Стихотворение «Бородино».</a:t>
                      </a:r>
                    </a:p>
                    <a:p>
                      <a:pPr>
                        <a:lnSpc>
                          <a:spcPct val="107000"/>
                        </a:lnSpc>
                        <a:spcAft>
                          <a:spcPts val="750"/>
                        </a:spcAft>
                      </a:pPr>
                      <a:r>
                        <a:rPr lang="ru-RU" sz="1800" b="0" dirty="0" err="1">
                          <a:solidFill>
                            <a:schemeClr val="tx1"/>
                          </a:solidFill>
                          <a:effectLst/>
                        </a:rPr>
                        <a:t>Н.В.Гоголь</a:t>
                      </a:r>
                      <a:r>
                        <a:rPr lang="ru-RU" sz="1800" b="0" dirty="0">
                          <a:solidFill>
                            <a:schemeClr val="tx1"/>
                          </a:solidFill>
                          <a:effectLst/>
                        </a:rPr>
                        <a:t> «Заколдованное место», «Ночь перед Рождеством».</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oFill/>
                  </a:tcPr>
                </a:tc>
                <a:tc>
                  <a:txBody>
                    <a:bodyPr/>
                    <a:lstStyle/>
                    <a:p>
                      <a:pPr>
                        <a:lnSpc>
                          <a:spcPct val="107000"/>
                        </a:lnSpc>
                        <a:spcAft>
                          <a:spcPts val="750"/>
                        </a:spcAft>
                      </a:pPr>
                      <a:r>
                        <a:rPr lang="ru-RU" sz="1800" b="0" dirty="0">
                          <a:solidFill>
                            <a:schemeClr val="tx1"/>
                          </a:solidFill>
                          <a:effectLst/>
                        </a:rPr>
                        <a:t> Литература первой половины XIX века.</a:t>
                      </a:r>
                    </a:p>
                    <a:p>
                      <a:pPr>
                        <a:lnSpc>
                          <a:spcPct val="107000"/>
                        </a:lnSpc>
                        <a:spcAft>
                          <a:spcPts val="750"/>
                        </a:spcAft>
                      </a:pPr>
                      <a:r>
                        <a:rPr lang="ru-RU" sz="1800" b="0" dirty="0">
                          <a:solidFill>
                            <a:schemeClr val="tx1"/>
                          </a:solidFill>
                          <a:effectLst/>
                        </a:rPr>
                        <a:t>И. А. Крылов. Басни (три по выбору). Например, «Волк на псарне», «Листы и Корни», «Свинья под Дубом», «Квартет», «Осёл и Соловей», «Ворона и Лисица». А. С. Пушкин. Стихотворения (не менее трёх). «Зимнее утро», «Зимний вечер», «Няне» и др. «Сказка о мёртвой царевне и о семи богатырях». М. Ю. Лермонтов. Стихотворение «Бородино». Н. В. Гоголь. Повесть «Ночь перед Рождеством» из сборника «Вечера на хуторе близ Диканьки».</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oFill/>
                  </a:tcPr>
                </a:tc>
                <a:tc>
                  <a:txBody>
                    <a:bodyPr/>
                    <a:lstStyle/>
                    <a:p>
                      <a:pPr>
                        <a:lnSpc>
                          <a:spcPct val="107000"/>
                        </a:lnSpc>
                        <a:spcAft>
                          <a:spcPts val="750"/>
                        </a:spcAft>
                      </a:pPr>
                      <a:r>
                        <a:rPr lang="ru-RU" sz="1800" b="0" dirty="0">
                          <a:solidFill>
                            <a:schemeClr val="tx1"/>
                          </a:solidFill>
                          <a:effectLst/>
                        </a:rPr>
                        <a:t>Обновление с общими элементами содержания. Рекомендовать сборник стихотворений  А.С. Пушкина и сборник повестей Н.В. Гоголя.</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oFill/>
                  </a:tcPr>
                </a:tc>
              </a:tr>
            </a:tbl>
          </a:graphicData>
        </a:graphic>
      </p:graphicFrame>
    </p:spTree>
    <p:extLst>
      <p:ext uri="{BB962C8B-B14F-4D97-AF65-F5344CB8AC3E}">
        <p14:creationId xmlns:p14="http://schemas.microsoft.com/office/powerpoint/2010/main" val="38554069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Римма\Pictures\img_user_file_54f6d9d523e3a_1_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Таблица 3"/>
          <p:cNvGraphicFramePr>
            <a:graphicFrameLocks noGrp="1"/>
          </p:cNvGraphicFramePr>
          <p:nvPr>
            <p:extLst>
              <p:ext uri="{D42A27DB-BD31-4B8C-83A1-F6EECF244321}">
                <p14:modId xmlns:p14="http://schemas.microsoft.com/office/powerpoint/2010/main" val="2469899003"/>
              </p:ext>
            </p:extLst>
          </p:nvPr>
        </p:nvGraphicFramePr>
        <p:xfrm>
          <a:off x="785" y="27849"/>
          <a:ext cx="9143214" cy="6830151"/>
        </p:xfrm>
        <a:graphic>
          <a:graphicData uri="http://schemas.openxmlformats.org/drawingml/2006/table">
            <a:tbl>
              <a:tblPr firstRow="1" firstCol="1" bandRow="1">
                <a:tableStyleId>{5C22544A-7EE6-4342-B048-85BDC9FD1C3A}</a:tableStyleId>
              </a:tblPr>
              <a:tblGrid>
                <a:gridCol w="2990980"/>
                <a:gridCol w="3284230"/>
                <a:gridCol w="2868004"/>
              </a:tblGrid>
              <a:tr h="6830151">
                <a:tc>
                  <a:txBody>
                    <a:bodyPr/>
                    <a:lstStyle/>
                    <a:p>
                      <a:pPr>
                        <a:lnSpc>
                          <a:spcPct val="107000"/>
                        </a:lnSpc>
                        <a:spcAft>
                          <a:spcPts val="750"/>
                        </a:spcAft>
                      </a:pPr>
                      <a:r>
                        <a:rPr lang="ru-RU" sz="2400">
                          <a:solidFill>
                            <a:schemeClr val="tx1"/>
                          </a:solidFill>
                          <a:effectLst/>
                        </a:rPr>
                        <a:t>4 Н.А.Некрасов «Есть женщины в русских селеньях…» - отрывок из поэмы «Мороз, Красный нос». Н.А.Некрасов «Крестьянские дети».</a:t>
                      </a:r>
                    </a:p>
                    <a:p>
                      <a:pPr>
                        <a:lnSpc>
                          <a:spcPct val="107000"/>
                        </a:lnSpc>
                        <a:spcAft>
                          <a:spcPts val="750"/>
                        </a:spcAft>
                      </a:pPr>
                      <a:r>
                        <a:rPr lang="ru-RU" sz="2400">
                          <a:solidFill>
                            <a:schemeClr val="tx1"/>
                          </a:solidFill>
                          <a:effectLst/>
                        </a:rPr>
                        <a:t>И.С.Тургенев «Муму».</a:t>
                      </a:r>
                    </a:p>
                    <a:p>
                      <a:pPr>
                        <a:lnSpc>
                          <a:spcPct val="107000"/>
                        </a:lnSpc>
                        <a:spcAft>
                          <a:spcPts val="750"/>
                        </a:spcAft>
                      </a:pPr>
                      <a:r>
                        <a:rPr lang="ru-RU" sz="2400">
                          <a:solidFill>
                            <a:schemeClr val="tx1"/>
                          </a:solidFill>
                          <a:effectLst/>
                        </a:rPr>
                        <a:t>Л.Н.Толстой «Кавказский пленник».</a:t>
                      </a:r>
                    </a:p>
                    <a:p>
                      <a:pPr>
                        <a:lnSpc>
                          <a:spcPct val="107000"/>
                        </a:lnSpc>
                        <a:spcAft>
                          <a:spcPts val="750"/>
                        </a:spcAft>
                      </a:pPr>
                      <a:r>
                        <a:rPr lang="ru-RU" sz="2400">
                          <a:solidFill>
                            <a:schemeClr val="tx1"/>
                          </a:solidFill>
                          <a:effectLst/>
                        </a:rPr>
                        <a:t> </a:t>
                      </a:r>
                      <a:endParaRPr lang="ru-RU" sz="2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oFill/>
                  </a:tcPr>
                </a:tc>
                <a:tc>
                  <a:txBody>
                    <a:bodyPr/>
                    <a:lstStyle/>
                    <a:p>
                      <a:pPr>
                        <a:lnSpc>
                          <a:spcPct val="107000"/>
                        </a:lnSpc>
                        <a:spcAft>
                          <a:spcPts val="750"/>
                        </a:spcAft>
                      </a:pPr>
                      <a:r>
                        <a:rPr lang="ru-RU" sz="2400">
                          <a:solidFill>
                            <a:schemeClr val="tx1"/>
                          </a:solidFill>
                          <a:effectLst/>
                        </a:rPr>
                        <a:t> Литература второй половины XIX века .И. С. Тургенев. Рассказ «Муму». Н. А. Некрасов. Стихотворения (не менее двух). «Крестьянские дети». «Школьник». Поэма «Мороз, Красный нос» (фрагмент). Л. Н. Толстой. Рассказ «Кавказский пленник».</a:t>
                      </a:r>
                      <a:endParaRPr lang="ru-RU" sz="2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oFill/>
                  </a:tcPr>
                </a:tc>
                <a:tc>
                  <a:txBody>
                    <a:bodyPr/>
                    <a:lstStyle/>
                    <a:p>
                      <a:pPr>
                        <a:lnSpc>
                          <a:spcPct val="107000"/>
                        </a:lnSpc>
                        <a:spcAft>
                          <a:spcPts val="750"/>
                        </a:spcAft>
                      </a:pPr>
                      <a:r>
                        <a:rPr lang="ru-RU" sz="2400" dirty="0">
                          <a:solidFill>
                            <a:schemeClr val="tx1"/>
                          </a:solidFill>
                          <a:effectLst/>
                        </a:rPr>
                        <a:t> Обновление с общими элементами содержания. Рекомендовать сборник стихотворений Н. А. Некрасова</a:t>
                      </a:r>
                      <a:endParaRPr lang="ru-RU" sz="2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oFill/>
                  </a:tcPr>
                </a:tc>
              </a:tr>
            </a:tbl>
          </a:graphicData>
        </a:graphic>
      </p:graphicFrame>
    </p:spTree>
    <p:extLst>
      <p:ext uri="{BB962C8B-B14F-4D97-AF65-F5344CB8AC3E}">
        <p14:creationId xmlns:p14="http://schemas.microsoft.com/office/powerpoint/2010/main" val="41495427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755576" y="332656"/>
            <a:ext cx="7992888" cy="646331"/>
          </a:xfrm>
          <a:prstGeom prst="rect">
            <a:avLst/>
          </a:prstGeom>
        </p:spPr>
        <p:txBody>
          <a:bodyPr wrap="square">
            <a:spAutoFit/>
          </a:bodyPr>
          <a:lstStyle/>
          <a:p>
            <a:r>
              <a:rPr lang="ru-RU" sz="3600" b="1" dirty="0" smtClean="0">
                <a:latin typeface="Gabriola" panose="04040605051002020D02" pitchFamily="82" charset="0"/>
              </a:rPr>
              <a:t>     </a:t>
            </a:r>
            <a:r>
              <a:rPr lang="ru-RU" sz="3600" b="1" dirty="0">
                <a:latin typeface="Gabriola" panose="04040605051002020D02" pitchFamily="82" charset="0"/>
              </a:rPr>
              <a:t> </a:t>
            </a:r>
          </a:p>
        </p:txBody>
      </p:sp>
      <p:pic>
        <p:nvPicPr>
          <p:cNvPr id="7" name="Picture 5" descr="ÐÐ¾ÑÐ¾Ð¶ÐµÐµ Ð¸Ð·Ð¾Ð±ÑÐ°Ð¶ÐµÐ½Ð¸Ðµ"/>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66410" y="4455635"/>
            <a:ext cx="2639616" cy="197971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259632" y="518043"/>
            <a:ext cx="7032104" cy="3970318"/>
          </a:xfrm>
          <a:prstGeom prst="rect">
            <a:avLst/>
          </a:prstGeom>
        </p:spPr>
        <p:txBody>
          <a:bodyPr wrap="square">
            <a:spAutoFit/>
          </a:bodyPr>
          <a:lstStyle/>
          <a:p>
            <a:r>
              <a:rPr lang="ru-RU" sz="3600" dirty="0"/>
              <a:t>31 мая 2021 года были утверждены Федеральные государственные стандарты начального общего и основного общего образования. Эти стандарты имеют по отношению к прежним ряд </a:t>
            </a:r>
            <a:r>
              <a:rPr lang="ru-RU" sz="3600" dirty="0" smtClean="0"/>
              <a:t>особенностей.</a:t>
            </a:r>
            <a:endParaRPr lang="ru-RU" sz="3600" dirty="0"/>
          </a:p>
        </p:txBody>
      </p:sp>
    </p:spTree>
    <p:extLst>
      <p:ext uri="{BB962C8B-B14F-4D97-AF65-F5344CB8AC3E}">
        <p14:creationId xmlns:p14="http://schemas.microsoft.com/office/powerpoint/2010/main" val="11233756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Римма\Pictures\img_user_file_54f6d9d523e3a_1_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Таблица 3"/>
          <p:cNvGraphicFramePr>
            <a:graphicFrameLocks noGrp="1"/>
          </p:cNvGraphicFramePr>
          <p:nvPr>
            <p:extLst>
              <p:ext uri="{D42A27DB-BD31-4B8C-83A1-F6EECF244321}">
                <p14:modId xmlns:p14="http://schemas.microsoft.com/office/powerpoint/2010/main" val="2478398851"/>
              </p:ext>
            </p:extLst>
          </p:nvPr>
        </p:nvGraphicFramePr>
        <p:xfrm>
          <a:off x="0" y="24991"/>
          <a:ext cx="9144000" cy="6827520"/>
        </p:xfrm>
        <a:graphic>
          <a:graphicData uri="http://schemas.openxmlformats.org/drawingml/2006/table">
            <a:tbl>
              <a:tblPr firstRow="1" firstCol="1" bandRow="1">
                <a:tableStyleId>{5C22544A-7EE6-4342-B048-85BDC9FD1C3A}</a:tableStyleId>
              </a:tblPr>
              <a:tblGrid>
                <a:gridCol w="2991237"/>
                <a:gridCol w="3284512"/>
                <a:gridCol w="2868251"/>
              </a:tblGrid>
              <a:tr h="6716377">
                <a:tc>
                  <a:txBody>
                    <a:bodyPr/>
                    <a:lstStyle/>
                    <a:p>
                      <a:pPr>
                        <a:lnSpc>
                          <a:spcPct val="107000"/>
                        </a:lnSpc>
                        <a:spcAft>
                          <a:spcPts val="750"/>
                        </a:spcAft>
                      </a:pPr>
                      <a:r>
                        <a:rPr lang="ru-RU" sz="2000" b="0">
                          <a:solidFill>
                            <a:schemeClr val="tx1"/>
                          </a:solidFill>
                          <a:effectLst/>
                        </a:rPr>
                        <a:t>5 А.А.Фет «Чудная картина», «Весенний дождь», «Задрожали листы, облетая».</a:t>
                      </a:r>
                    </a:p>
                    <a:p>
                      <a:pPr>
                        <a:lnSpc>
                          <a:spcPct val="107000"/>
                        </a:lnSpc>
                        <a:spcAft>
                          <a:spcPts val="750"/>
                        </a:spcAft>
                      </a:pPr>
                      <a:r>
                        <a:rPr lang="ru-RU" sz="2000" b="0">
                          <a:solidFill>
                            <a:schemeClr val="tx1"/>
                          </a:solidFill>
                          <a:effectLst/>
                        </a:rPr>
                        <a:t>Ф. И. Тютчев. «Зима недаром злится...», «Весенняя  гроза...», «Есть в осени первоначальной...», Н. Плещеев. «Весна» (отрывок).</a:t>
                      </a:r>
                    </a:p>
                    <a:p>
                      <a:pPr>
                        <a:lnSpc>
                          <a:spcPct val="107000"/>
                        </a:lnSpc>
                        <a:spcAft>
                          <a:spcPts val="750"/>
                        </a:spcAft>
                      </a:pPr>
                      <a:r>
                        <a:rPr lang="ru-RU" sz="2000" b="0">
                          <a:solidFill>
                            <a:schemeClr val="tx1"/>
                          </a:solidFill>
                          <a:effectLst/>
                        </a:rPr>
                        <a:t>И. С. Никитин. «Утро», «Зимняя ночь в деревне» (отрывок); А. Н. Майков. «Ласточки»; И. З. Суриков. «Зима» (отрывок).</a:t>
                      </a:r>
                    </a:p>
                    <a:p>
                      <a:pPr>
                        <a:lnSpc>
                          <a:spcPct val="107000"/>
                        </a:lnSpc>
                        <a:spcAft>
                          <a:spcPts val="750"/>
                        </a:spcAft>
                      </a:pPr>
                      <a:r>
                        <a:rPr lang="ru-RU" sz="2000" b="0">
                          <a:solidFill>
                            <a:schemeClr val="tx1"/>
                          </a:solidFill>
                          <a:effectLst/>
                        </a:rPr>
                        <a:t>С.А.Есенин «Я покинул родимый дом...», «Низкий дом с голубыми ставнями...»</a:t>
                      </a:r>
                      <a:endParaRPr lang="ru-RU" sz="20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oFill/>
                  </a:tcPr>
                </a:tc>
                <a:tc>
                  <a:txBody>
                    <a:bodyPr/>
                    <a:lstStyle/>
                    <a:p>
                      <a:pPr>
                        <a:lnSpc>
                          <a:spcPct val="107000"/>
                        </a:lnSpc>
                        <a:spcAft>
                          <a:spcPts val="750"/>
                        </a:spcAft>
                      </a:pPr>
                      <a:r>
                        <a:rPr lang="ru-RU" sz="2000" b="0">
                          <a:solidFill>
                            <a:schemeClr val="tx1"/>
                          </a:solidFill>
                          <a:effectLst/>
                        </a:rPr>
                        <a:t> Литература XIX—ХХ веков Стихотворения отечественных поэтов XIX—ХХ веков о родной природе и о связи человека с Родиной (не менее пяти стихотворений трёх поэтов). Например, стихотворения А. К. Толстого, Ф. И. Тютчева, А. А. Фета, И. А. Бунина, А. А. Блока, С. А. Есенина, Н. М. Рубцова, Ю. П. Кузнецова.</a:t>
                      </a:r>
                      <a:endParaRPr lang="ru-RU" sz="20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oFill/>
                  </a:tcPr>
                </a:tc>
                <a:tc>
                  <a:txBody>
                    <a:bodyPr/>
                    <a:lstStyle/>
                    <a:p>
                      <a:pPr>
                        <a:lnSpc>
                          <a:spcPct val="107000"/>
                        </a:lnSpc>
                        <a:spcAft>
                          <a:spcPts val="750"/>
                        </a:spcAft>
                      </a:pPr>
                      <a:r>
                        <a:rPr lang="ru-RU" sz="2000" b="0" dirty="0">
                          <a:solidFill>
                            <a:schemeClr val="tx1"/>
                          </a:solidFill>
                          <a:effectLst/>
                        </a:rPr>
                        <a:t> Обновление с общими элементами содержания</a:t>
                      </a:r>
                      <a:endParaRPr lang="ru-RU"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oFill/>
                  </a:tcPr>
                </a:tc>
              </a:tr>
            </a:tbl>
          </a:graphicData>
        </a:graphic>
      </p:graphicFrame>
    </p:spTree>
    <p:extLst>
      <p:ext uri="{BB962C8B-B14F-4D97-AF65-F5344CB8AC3E}">
        <p14:creationId xmlns:p14="http://schemas.microsoft.com/office/powerpoint/2010/main" val="6060626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Римма\Pictures\img_user_file_54f6d9d523e3a_1_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Таблица 4"/>
          <p:cNvGraphicFramePr>
            <a:graphicFrameLocks noGrp="1"/>
          </p:cNvGraphicFramePr>
          <p:nvPr>
            <p:extLst>
              <p:ext uri="{D42A27DB-BD31-4B8C-83A1-F6EECF244321}">
                <p14:modId xmlns:p14="http://schemas.microsoft.com/office/powerpoint/2010/main" val="1937992919"/>
              </p:ext>
            </p:extLst>
          </p:nvPr>
        </p:nvGraphicFramePr>
        <p:xfrm>
          <a:off x="1" y="0"/>
          <a:ext cx="8964488" cy="6858000"/>
        </p:xfrm>
        <a:graphic>
          <a:graphicData uri="http://schemas.openxmlformats.org/drawingml/2006/table">
            <a:tbl>
              <a:tblPr firstRow="1" firstCol="1" bandRow="1">
                <a:tableStyleId>{5C22544A-7EE6-4342-B048-85BDC9FD1C3A}</a:tableStyleId>
              </a:tblPr>
              <a:tblGrid>
                <a:gridCol w="4161035"/>
                <a:gridCol w="2564214"/>
                <a:gridCol w="2239239"/>
              </a:tblGrid>
              <a:tr h="6858000">
                <a:tc>
                  <a:txBody>
                    <a:bodyPr/>
                    <a:lstStyle/>
                    <a:p>
                      <a:pPr>
                        <a:lnSpc>
                          <a:spcPct val="107000"/>
                        </a:lnSpc>
                        <a:spcAft>
                          <a:spcPts val="750"/>
                        </a:spcAft>
                      </a:pPr>
                      <a:r>
                        <a:rPr lang="ru-RU" sz="1600" b="0">
                          <a:solidFill>
                            <a:schemeClr val="tx1"/>
                          </a:solidFill>
                          <a:effectLst/>
                        </a:rPr>
                        <a:t>6 А.П.Чехов «Хирургия»</a:t>
                      </a:r>
                    </a:p>
                    <a:p>
                      <a:pPr>
                        <a:lnSpc>
                          <a:spcPct val="107000"/>
                        </a:lnSpc>
                        <a:spcAft>
                          <a:spcPts val="750"/>
                        </a:spcAft>
                      </a:pPr>
                      <a:r>
                        <a:rPr lang="ru-RU" sz="1600" b="0">
                          <a:solidFill>
                            <a:schemeClr val="tx1"/>
                          </a:solidFill>
                          <a:effectLst/>
                        </a:rPr>
                        <a:t>Саша Черный. «Кавказский пленник», «Игорь-Робинзон».</a:t>
                      </a:r>
                    </a:p>
                    <a:p>
                      <a:pPr>
                        <a:lnSpc>
                          <a:spcPct val="107000"/>
                        </a:lnSpc>
                        <a:spcAft>
                          <a:spcPts val="750"/>
                        </a:spcAft>
                      </a:pPr>
                      <a:r>
                        <a:rPr lang="ru-RU" sz="1600" b="0">
                          <a:solidFill>
                            <a:schemeClr val="tx1"/>
                          </a:solidFill>
                          <a:effectLst/>
                        </a:rPr>
                        <a:t>Ю.Ч. Ким. «Рыба-кит».</a:t>
                      </a:r>
                    </a:p>
                    <a:p>
                      <a:pPr>
                        <a:lnSpc>
                          <a:spcPct val="107000"/>
                        </a:lnSpc>
                        <a:spcAft>
                          <a:spcPts val="750"/>
                        </a:spcAft>
                      </a:pPr>
                      <a:r>
                        <a:rPr lang="ru-RU" sz="1600" b="0">
                          <a:solidFill>
                            <a:schemeClr val="tx1"/>
                          </a:solidFill>
                          <a:effectLst/>
                        </a:rPr>
                        <a:t> </a:t>
                      </a:r>
                    </a:p>
                    <a:p>
                      <a:pPr>
                        <a:lnSpc>
                          <a:spcPct val="107000"/>
                        </a:lnSpc>
                        <a:spcAft>
                          <a:spcPts val="750"/>
                        </a:spcAft>
                      </a:pPr>
                      <a:r>
                        <a:rPr lang="ru-RU" sz="1600" b="0">
                          <a:solidFill>
                            <a:schemeClr val="tx1"/>
                          </a:solidFill>
                          <a:effectLst/>
                        </a:rPr>
                        <a:t> </a:t>
                      </a:r>
                    </a:p>
                    <a:p>
                      <a:pPr>
                        <a:lnSpc>
                          <a:spcPct val="107000"/>
                        </a:lnSpc>
                        <a:spcAft>
                          <a:spcPts val="750"/>
                        </a:spcAft>
                      </a:pPr>
                      <a:r>
                        <a:rPr lang="ru-RU" sz="1600" b="0">
                          <a:solidFill>
                            <a:schemeClr val="tx1"/>
                          </a:solidFill>
                          <a:effectLst/>
                        </a:rPr>
                        <a:t> </a:t>
                      </a:r>
                    </a:p>
                    <a:p>
                      <a:pPr>
                        <a:lnSpc>
                          <a:spcPct val="107000"/>
                        </a:lnSpc>
                        <a:spcAft>
                          <a:spcPts val="750"/>
                        </a:spcAft>
                      </a:pPr>
                      <a:r>
                        <a:rPr lang="ru-RU" sz="1600" b="0">
                          <a:solidFill>
                            <a:schemeClr val="tx1"/>
                          </a:solidFill>
                          <a:effectLst/>
                        </a:rPr>
                        <a:t> </a:t>
                      </a:r>
                    </a:p>
                    <a:p>
                      <a:pPr>
                        <a:lnSpc>
                          <a:spcPct val="107000"/>
                        </a:lnSpc>
                        <a:spcAft>
                          <a:spcPts val="750"/>
                        </a:spcAft>
                      </a:pPr>
                      <a:r>
                        <a:rPr lang="ru-RU" sz="1600" b="0">
                          <a:solidFill>
                            <a:schemeClr val="tx1"/>
                          </a:solidFill>
                          <a:effectLst/>
                        </a:rPr>
                        <a:t> </a:t>
                      </a:r>
                    </a:p>
                    <a:p>
                      <a:pPr>
                        <a:lnSpc>
                          <a:spcPct val="107000"/>
                        </a:lnSpc>
                        <a:spcAft>
                          <a:spcPts val="750"/>
                        </a:spcAft>
                      </a:pPr>
                      <a:r>
                        <a:rPr lang="ru-RU" sz="1600" b="0">
                          <a:solidFill>
                            <a:schemeClr val="tx1"/>
                          </a:solidFill>
                          <a:effectLst/>
                        </a:rPr>
                        <a:t>И.А.Бунин «Косцы»</a:t>
                      </a:r>
                    </a:p>
                    <a:p>
                      <a:pPr>
                        <a:lnSpc>
                          <a:spcPct val="107000"/>
                        </a:lnSpc>
                        <a:spcAft>
                          <a:spcPts val="750"/>
                        </a:spcAft>
                      </a:pPr>
                      <a:r>
                        <a:rPr lang="ru-RU" sz="1600" b="0">
                          <a:solidFill>
                            <a:schemeClr val="tx1"/>
                          </a:solidFill>
                          <a:effectLst/>
                        </a:rPr>
                        <a:t>В.Г.Короленко «В дурном обществе»</a:t>
                      </a:r>
                    </a:p>
                    <a:p>
                      <a:pPr>
                        <a:lnSpc>
                          <a:spcPct val="107000"/>
                        </a:lnSpc>
                        <a:spcAft>
                          <a:spcPts val="750"/>
                        </a:spcAft>
                      </a:pPr>
                      <a:r>
                        <a:rPr lang="ru-RU" sz="1600" b="0">
                          <a:solidFill>
                            <a:schemeClr val="tx1"/>
                          </a:solidFill>
                          <a:effectLst/>
                        </a:rPr>
                        <a:t>П.П.Бажов «Медной горы Хозяйка», Огневушка-поскакушка»,</a:t>
                      </a:r>
                    </a:p>
                    <a:p>
                      <a:pPr>
                        <a:lnSpc>
                          <a:spcPct val="107000"/>
                        </a:lnSpc>
                        <a:spcAft>
                          <a:spcPts val="750"/>
                        </a:spcAft>
                      </a:pPr>
                      <a:r>
                        <a:rPr lang="ru-RU" sz="1600" b="0">
                          <a:solidFill>
                            <a:schemeClr val="tx1"/>
                          </a:solidFill>
                          <a:effectLst/>
                        </a:rPr>
                        <a:t>К.Г.Паустовский «Теплый хлеб»,  «Заячьи лапы»</a:t>
                      </a:r>
                    </a:p>
                    <a:p>
                      <a:pPr>
                        <a:lnSpc>
                          <a:spcPct val="107000"/>
                        </a:lnSpc>
                        <a:spcAft>
                          <a:spcPts val="750"/>
                        </a:spcAft>
                      </a:pPr>
                      <a:r>
                        <a:rPr lang="ru-RU" sz="1600" b="0">
                          <a:solidFill>
                            <a:schemeClr val="tx1"/>
                          </a:solidFill>
                          <a:effectLst/>
                        </a:rPr>
                        <a:t>С.Я.Маршак «Двенадцать месяцев».</a:t>
                      </a:r>
                    </a:p>
                    <a:p>
                      <a:pPr>
                        <a:lnSpc>
                          <a:spcPct val="107000"/>
                        </a:lnSpc>
                        <a:spcAft>
                          <a:spcPts val="750"/>
                        </a:spcAft>
                      </a:pPr>
                      <a:r>
                        <a:rPr lang="ru-RU" sz="1600" b="0">
                          <a:solidFill>
                            <a:schemeClr val="tx1"/>
                          </a:solidFill>
                          <a:effectLst/>
                        </a:rPr>
                        <a:t>А.П.Платонов «Никита». В.П.Астафьев«Васюткино озеро».</a:t>
                      </a:r>
                      <a:endParaRPr lang="ru-RU" sz="16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oFill/>
                  </a:tcPr>
                </a:tc>
                <a:tc>
                  <a:txBody>
                    <a:bodyPr/>
                    <a:lstStyle/>
                    <a:p>
                      <a:pPr>
                        <a:lnSpc>
                          <a:spcPct val="107000"/>
                        </a:lnSpc>
                        <a:spcAft>
                          <a:spcPts val="750"/>
                        </a:spcAft>
                      </a:pPr>
                      <a:r>
                        <a:rPr lang="ru-RU" sz="1600" b="0">
                          <a:solidFill>
                            <a:schemeClr val="tx1"/>
                          </a:solidFill>
                          <a:effectLst/>
                        </a:rPr>
                        <a:t> Юмористические рассказы отечественных писателей XIX— XX веков А. П. Чехов (два рассказа по выбору). Например, «Лошадиная фамилия», «Мальчики», «Хирургия» и др.</a:t>
                      </a:r>
                    </a:p>
                    <a:p>
                      <a:pPr>
                        <a:lnSpc>
                          <a:spcPct val="107000"/>
                        </a:lnSpc>
                        <a:spcAft>
                          <a:spcPts val="750"/>
                        </a:spcAft>
                      </a:pPr>
                      <a:r>
                        <a:rPr lang="ru-RU" sz="1600" b="0">
                          <a:solidFill>
                            <a:schemeClr val="tx1"/>
                          </a:solidFill>
                          <a:effectLst/>
                        </a:rPr>
                        <a:t>М. М. Зощенко (два рассказа по выбору). Например, «Галоша», «Лёля и Минька», «Ёлка», «Золотые слова», «Встреча» и др. Произведения отечественной литературы о природе и животных (не менее двух). Например, А. И. Куприна, М. М. Пришвина, К. Г. Паустовского. А. П. Платонов. Рассказы (один по выбору). Например, «Корова», «Никита» и др. В. П. Астафьев. Рассказ «Васюткино озеро».</a:t>
                      </a:r>
                      <a:endParaRPr lang="ru-RU" sz="16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oFill/>
                  </a:tcPr>
                </a:tc>
                <a:tc>
                  <a:txBody>
                    <a:bodyPr/>
                    <a:lstStyle/>
                    <a:p>
                      <a:pPr>
                        <a:lnSpc>
                          <a:spcPct val="107000"/>
                        </a:lnSpc>
                        <a:spcAft>
                          <a:spcPts val="750"/>
                        </a:spcAft>
                      </a:pPr>
                      <a:r>
                        <a:rPr lang="ru-RU" sz="1600" b="0" dirty="0">
                          <a:solidFill>
                            <a:schemeClr val="tx1"/>
                          </a:solidFill>
                          <a:effectLst/>
                        </a:rPr>
                        <a:t> Обновление с общими элементами содержания. Рекомендовать </a:t>
                      </a:r>
                    </a:p>
                    <a:p>
                      <a:pPr>
                        <a:lnSpc>
                          <a:spcPct val="107000"/>
                        </a:lnSpc>
                        <a:spcAft>
                          <a:spcPts val="750"/>
                        </a:spcAft>
                      </a:pPr>
                      <a:r>
                        <a:rPr lang="ru-RU" sz="1600" b="0" dirty="0">
                          <a:solidFill>
                            <a:schemeClr val="tx1"/>
                          </a:solidFill>
                          <a:effectLst/>
                        </a:rPr>
                        <a:t>сборник рассказов М. М. Зощенко.</a:t>
                      </a:r>
                      <a:endParaRPr lang="ru-RU"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oFill/>
                  </a:tcPr>
                </a:tc>
              </a:tr>
            </a:tbl>
          </a:graphicData>
        </a:graphic>
      </p:graphicFrame>
    </p:spTree>
    <p:extLst>
      <p:ext uri="{BB962C8B-B14F-4D97-AF65-F5344CB8AC3E}">
        <p14:creationId xmlns:p14="http://schemas.microsoft.com/office/powerpoint/2010/main" val="9067659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1"/>
            <a:ext cx="9144000" cy="6857999"/>
          </a:xfrm>
          <a:prstGeom prst="rect">
            <a:avLst/>
          </a:prstGeom>
        </p:spPr>
      </p:pic>
      <p:graphicFrame>
        <p:nvGraphicFramePr>
          <p:cNvPr id="3" name="Таблица 2"/>
          <p:cNvGraphicFramePr>
            <a:graphicFrameLocks noGrp="1"/>
          </p:cNvGraphicFramePr>
          <p:nvPr>
            <p:extLst>
              <p:ext uri="{D42A27DB-BD31-4B8C-83A1-F6EECF244321}">
                <p14:modId xmlns:p14="http://schemas.microsoft.com/office/powerpoint/2010/main" val="3029812046"/>
              </p:ext>
            </p:extLst>
          </p:nvPr>
        </p:nvGraphicFramePr>
        <p:xfrm>
          <a:off x="24313" y="1"/>
          <a:ext cx="9119687" cy="6857999"/>
        </p:xfrm>
        <a:graphic>
          <a:graphicData uri="http://schemas.openxmlformats.org/drawingml/2006/table">
            <a:tbl>
              <a:tblPr firstRow="1" firstCol="1" bandRow="1">
                <a:tableStyleId>{5C22544A-7EE6-4342-B048-85BDC9FD1C3A}</a:tableStyleId>
              </a:tblPr>
              <a:tblGrid>
                <a:gridCol w="2983284"/>
                <a:gridCol w="3275779"/>
                <a:gridCol w="2860624"/>
              </a:tblGrid>
              <a:tr h="6857999">
                <a:tc>
                  <a:txBody>
                    <a:bodyPr/>
                    <a:lstStyle/>
                    <a:p>
                      <a:pPr>
                        <a:lnSpc>
                          <a:spcPct val="107000"/>
                        </a:lnSpc>
                        <a:spcAft>
                          <a:spcPts val="750"/>
                        </a:spcAft>
                      </a:pPr>
                      <a:r>
                        <a:rPr lang="ru-RU" sz="1600" b="0" dirty="0">
                          <a:solidFill>
                            <a:schemeClr val="tx1"/>
                          </a:solidFill>
                          <a:effectLst/>
                        </a:rPr>
                        <a:t>7 Поэтическая летопись Великой Отечественной войны. </a:t>
                      </a:r>
                      <a:r>
                        <a:rPr lang="ru-RU" sz="1600" b="0" dirty="0" err="1">
                          <a:solidFill>
                            <a:schemeClr val="tx1"/>
                          </a:solidFill>
                          <a:effectLst/>
                        </a:rPr>
                        <a:t>А.Т.Твардовский</a:t>
                      </a:r>
                      <a:r>
                        <a:rPr lang="ru-RU" sz="1600" b="0" dirty="0">
                          <a:solidFill>
                            <a:schemeClr val="tx1"/>
                          </a:solidFill>
                          <a:effectLst/>
                        </a:rPr>
                        <a:t>. «Рассказ танкиста», </a:t>
                      </a:r>
                      <a:r>
                        <a:rPr lang="ru-RU" sz="1600" b="0" dirty="0" err="1">
                          <a:solidFill>
                            <a:schemeClr val="tx1"/>
                          </a:solidFill>
                          <a:effectLst/>
                        </a:rPr>
                        <a:t>К.М.Симонов</a:t>
                      </a:r>
                      <a:r>
                        <a:rPr lang="ru-RU" sz="1600" b="0" dirty="0">
                          <a:solidFill>
                            <a:schemeClr val="tx1"/>
                          </a:solidFill>
                          <a:effectLst/>
                        </a:rPr>
                        <a:t> «Майор привез мальчишку на лафете…».</a:t>
                      </a:r>
                      <a:endParaRPr lang="ru-RU"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oFill/>
                  </a:tcPr>
                </a:tc>
                <a:tc>
                  <a:txBody>
                    <a:bodyPr/>
                    <a:lstStyle/>
                    <a:p>
                      <a:pPr>
                        <a:lnSpc>
                          <a:spcPct val="107000"/>
                        </a:lnSpc>
                        <a:spcAft>
                          <a:spcPts val="750"/>
                        </a:spcAft>
                      </a:pPr>
                      <a:r>
                        <a:rPr lang="ru-RU" sz="1600" b="0" dirty="0">
                          <a:solidFill>
                            <a:schemeClr val="tx1"/>
                          </a:solidFill>
                          <a:effectLst/>
                        </a:rPr>
                        <a:t> Литература XX—XXI веков. Произведения отечественной прозы на тему «Человек на войне» (не менее двух). Например, Л. А. Кассиль. «Дорогие мои мальчишки»; Ю. Я. Яковлев. «Девочки с Васильевского острова»; В. П. Катаев. «Сын полка» и др. Произведения отечественных писателей XIX—XXI веков на тему детства (не менее двух). Например, произведения В. Г. Короленко, В. П. Катаева, В. П. Крапивина, Ю. П. Казакова, А. Г. Алексина, В. П. Астафьева, В. К.  </a:t>
                      </a:r>
                      <a:r>
                        <a:rPr lang="ru-RU" sz="1600" b="0" dirty="0" err="1">
                          <a:solidFill>
                            <a:schemeClr val="tx1"/>
                          </a:solidFill>
                          <a:effectLst/>
                        </a:rPr>
                        <a:t>Железникова</a:t>
                      </a:r>
                      <a:r>
                        <a:rPr lang="ru-RU" sz="1600" b="0" dirty="0">
                          <a:solidFill>
                            <a:schemeClr val="tx1"/>
                          </a:solidFill>
                          <a:effectLst/>
                        </a:rPr>
                        <a:t>, Ю. Я.  Яковлева, Ю. И.  Коваля, А. А. </a:t>
                      </a:r>
                      <a:r>
                        <a:rPr lang="ru-RU" sz="1600" b="0" dirty="0" err="1">
                          <a:solidFill>
                            <a:schemeClr val="tx1"/>
                          </a:solidFill>
                          <a:effectLst/>
                        </a:rPr>
                        <a:t>Гиваргизова</a:t>
                      </a:r>
                      <a:r>
                        <a:rPr lang="ru-RU" sz="1600" b="0" dirty="0">
                          <a:solidFill>
                            <a:schemeClr val="tx1"/>
                          </a:solidFill>
                          <a:effectLst/>
                        </a:rPr>
                        <a:t>, М. С. </a:t>
                      </a:r>
                      <a:r>
                        <a:rPr lang="ru-RU" sz="1600" b="0" dirty="0" err="1">
                          <a:solidFill>
                            <a:schemeClr val="tx1"/>
                          </a:solidFill>
                          <a:effectLst/>
                        </a:rPr>
                        <a:t>Аромштам</a:t>
                      </a:r>
                      <a:r>
                        <a:rPr lang="ru-RU" sz="1600" b="0" dirty="0">
                          <a:solidFill>
                            <a:schemeClr val="tx1"/>
                          </a:solidFill>
                          <a:effectLst/>
                        </a:rPr>
                        <a:t>, Н. Ю. </a:t>
                      </a:r>
                      <a:r>
                        <a:rPr lang="ru-RU" sz="1600" b="0" dirty="0" err="1">
                          <a:solidFill>
                            <a:schemeClr val="tx1"/>
                          </a:solidFill>
                          <a:effectLst/>
                        </a:rPr>
                        <a:t>Абгарян</a:t>
                      </a:r>
                      <a:r>
                        <a:rPr lang="ru-RU" sz="1600" b="0" dirty="0">
                          <a:solidFill>
                            <a:schemeClr val="tx1"/>
                          </a:solidFill>
                          <a:effectLst/>
                        </a:rPr>
                        <a:t>. Произведения приключенческого жанра отечественных писателей (одно по выбору). Например, К.  Булычёв. «Девочка, с которой ничего не случится», «Миллион приключений» и др. (главы по выбору). </a:t>
                      </a:r>
                      <a:endParaRPr lang="ru-RU"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oFill/>
                  </a:tcPr>
                </a:tc>
                <a:tc>
                  <a:txBody>
                    <a:bodyPr/>
                    <a:lstStyle/>
                    <a:p>
                      <a:pPr>
                        <a:lnSpc>
                          <a:spcPct val="107000"/>
                        </a:lnSpc>
                        <a:spcAft>
                          <a:spcPts val="750"/>
                        </a:spcAft>
                      </a:pPr>
                      <a:r>
                        <a:rPr lang="ru-RU" sz="1600" b="0" dirty="0">
                          <a:solidFill>
                            <a:schemeClr val="tx1"/>
                          </a:solidFill>
                          <a:effectLst/>
                        </a:rPr>
                        <a:t> Другое содержание.</a:t>
                      </a:r>
                    </a:p>
                    <a:p>
                      <a:pPr>
                        <a:lnSpc>
                          <a:spcPct val="107000"/>
                        </a:lnSpc>
                        <a:spcAft>
                          <a:spcPts val="750"/>
                        </a:spcAft>
                      </a:pPr>
                      <a:r>
                        <a:rPr lang="ru-RU" sz="1600" b="0" dirty="0">
                          <a:solidFill>
                            <a:schemeClr val="tx1"/>
                          </a:solidFill>
                          <a:effectLst/>
                        </a:rPr>
                        <a:t> </a:t>
                      </a:r>
                    </a:p>
                    <a:p>
                      <a:pPr>
                        <a:lnSpc>
                          <a:spcPct val="107000"/>
                        </a:lnSpc>
                        <a:spcAft>
                          <a:spcPts val="750"/>
                        </a:spcAft>
                      </a:pPr>
                      <a:r>
                        <a:rPr lang="ru-RU" sz="1600" b="0" dirty="0">
                          <a:solidFill>
                            <a:schemeClr val="tx1"/>
                          </a:solidFill>
                          <a:effectLst/>
                        </a:rPr>
                        <a:t> </a:t>
                      </a:r>
                    </a:p>
                    <a:p>
                      <a:pPr>
                        <a:lnSpc>
                          <a:spcPct val="107000"/>
                        </a:lnSpc>
                        <a:spcAft>
                          <a:spcPts val="750"/>
                        </a:spcAft>
                      </a:pPr>
                      <a:r>
                        <a:rPr lang="ru-RU" sz="1600" b="0" dirty="0">
                          <a:solidFill>
                            <a:schemeClr val="tx1"/>
                          </a:solidFill>
                          <a:effectLst/>
                        </a:rPr>
                        <a:t> </a:t>
                      </a:r>
                    </a:p>
                    <a:p>
                      <a:pPr>
                        <a:lnSpc>
                          <a:spcPct val="107000"/>
                        </a:lnSpc>
                        <a:spcAft>
                          <a:spcPts val="750"/>
                        </a:spcAft>
                      </a:pPr>
                      <a:r>
                        <a:rPr lang="ru-RU" sz="1600" b="0" dirty="0">
                          <a:solidFill>
                            <a:schemeClr val="tx1"/>
                          </a:solidFill>
                          <a:effectLst/>
                        </a:rPr>
                        <a:t> </a:t>
                      </a:r>
                    </a:p>
                    <a:p>
                      <a:pPr>
                        <a:lnSpc>
                          <a:spcPct val="107000"/>
                        </a:lnSpc>
                        <a:spcAft>
                          <a:spcPts val="750"/>
                        </a:spcAft>
                      </a:pPr>
                      <a:r>
                        <a:rPr lang="ru-RU" sz="1600" b="0" dirty="0">
                          <a:solidFill>
                            <a:schemeClr val="tx1"/>
                          </a:solidFill>
                          <a:effectLst/>
                        </a:rPr>
                        <a:t> </a:t>
                      </a:r>
                    </a:p>
                    <a:p>
                      <a:pPr>
                        <a:lnSpc>
                          <a:spcPct val="107000"/>
                        </a:lnSpc>
                        <a:spcAft>
                          <a:spcPts val="750"/>
                        </a:spcAft>
                      </a:pPr>
                      <a:r>
                        <a:rPr lang="ru-RU" sz="1600" b="0" dirty="0">
                          <a:solidFill>
                            <a:schemeClr val="tx1"/>
                          </a:solidFill>
                          <a:effectLst/>
                        </a:rPr>
                        <a:t> </a:t>
                      </a:r>
                    </a:p>
                    <a:p>
                      <a:pPr>
                        <a:lnSpc>
                          <a:spcPct val="107000"/>
                        </a:lnSpc>
                        <a:spcAft>
                          <a:spcPts val="750"/>
                        </a:spcAft>
                      </a:pPr>
                      <a:r>
                        <a:rPr lang="ru-RU" sz="1600" b="0" dirty="0">
                          <a:solidFill>
                            <a:schemeClr val="tx1"/>
                          </a:solidFill>
                          <a:effectLst/>
                        </a:rPr>
                        <a:t> </a:t>
                      </a:r>
                    </a:p>
                    <a:p>
                      <a:pPr>
                        <a:lnSpc>
                          <a:spcPct val="107000"/>
                        </a:lnSpc>
                        <a:spcAft>
                          <a:spcPts val="750"/>
                        </a:spcAft>
                      </a:pPr>
                      <a:r>
                        <a:rPr lang="ru-RU" sz="1600" b="0" dirty="0">
                          <a:solidFill>
                            <a:schemeClr val="tx1"/>
                          </a:solidFill>
                          <a:effectLst/>
                        </a:rPr>
                        <a:t> </a:t>
                      </a:r>
                    </a:p>
                    <a:p>
                      <a:pPr>
                        <a:lnSpc>
                          <a:spcPct val="107000"/>
                        </a:lnSpc>
                        <a:spcAft>
                          <a:spcPts val="750"/>
                        </a:spcAft>
                      </a:pPr>
                      <a:r>
                        <a:rPr lang="ru-RU" sz="1600" b="0" dirty="0">
                          <a:solidFill>
                            <a:schemeClr val="tx1"/>
                          </a:solidFill>
                          <a:effectLst/>
                        </a:rPr>
                        <a:t> </a:t>
                      </a:r>
                    </a:p>
                    <a:p>
                      <a:pPr>
                        <a:lnSpc>
                          <a:spcPct val="107000"/>
                        </a:lnSpc>
                        <a:spcAft>
                          <a:spcPts val="750"/>
                        </a:spcAft>
                      </a:pPr>
                      <a:r>
                        <a:rPr lang="ru-RU" sz="1600" b="0" dirty="0">
                          <a:solidFill>
                            <a:schemeClr val="tx1"/>
                          </a:solidFill>
                          <a:effectLst/>
                        </a:rPr>
                        <a:t> </a:t>
                      </a:r>
                    </a:p>
                    <a:p>
                      <a:pPr>
                        <a:lnSpc>
                          <a:spcPct val="107000"/>
                        </a:lnSpc>
                        <a:spcAft>
                          <a:spcPts val="750"/>
                        </a:spcAft>
                      </a:pPr>
                      <a:r>
                        <a:rPr lang="ru-RU" sz="1600" b="0" dirty="0">
                          <a:solidFill>
                            <a:schemeClr val="tx1"/>
                          </a:solidFill>
                          <a:effectLst/>
                        </a:rPr>
                        <a:t>Произведения приключенческого жанра отечественных писателей</a:t>
                      </a:r>
                      <a:endParaRPr lang="ru-RU"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oFill/>
                  </a:tcPr>
                </a:tc>
              </a:tr>
            </a:tbl>
          </a:graphicData>
        </a:graphic>
      </p:graphicFrame>
    </p:spTree>
    <p:extLst>
      <p:ext uri="{BB962C8B-B14F-4D97-AF65-F5344CB8AC3E}">
        <p14:creationId xmlns:p14="http://schemas.microsoft.com/office/powerpoint/2010/main" val="32441407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9144000" cy="6857999"/>
          </a:xfrm>
          <a:prstGeom prst="rect">
            <a:avLst/>
          </a:prstGeom>
        </p:spPr>
      </p:pic>
      <p:graphicFrame>
        <p:nvGraphicFramePr>
          <p:cNvPr id="3" name="Таблица 2"/>
          <p:cNvGraphicFramePr>
            <a:graphicFrameLocks noGrp="1"/>
          </p:cNvGraphicFramePr>
          <p:nvPr>
            <p:extLst>
              <p:ext uri="{D42A27DB-BD31-4B8C-83A1-F6EECF244321}">
                <p14:modId xmlns:p14="http://schemas.microsoft.com/office/powerpoint/2010/main" val="3977861360"/>
              </p:ext>
            </p:extLst>
          </p:nvPr>
        </p:nvGraphicFramePr>
        <p:xfrm>
          <a:off x="0" y="-1"/>
          <a:ext cx="9144000" cy="3257599"/>
        </p:xfrm>
        <a:graphic>
          <a:graphicData uri="http://schemas.openxmlformats.org/drawingml/2006/table">
            <a:tbl>
              <a:tblPr firstRow="1" firstCol="1" bandRow="1">
                <a:tableStyleId>{5C22544A-7EE6-4342-B048-85BDC9FD1C3A}</a:tableStyleId>
              </a:tblPr>
              <a:tblGrid>
                <a:gridCol w="2991237"/>
                <a:gridCol w="3284512"/>
                <a:gridCol w="2868251"/>
              </a:tblGrid>
              <a:tr h="3257599">
                <a:tc>
                  <a:txBody>
                    <a:bodyPr/>
                    <a:lstStyle/>
                    <a:p>
                      <a:pPr>
                        <a:lnSpc>
                          <a:spcPct val="107000"/>
                        </a:lnSpc>
                        <a:spcAft>
                          <a:spcPts val="750"/>
                        </a:spcAft>
                      </a:pPr>
                      <a:r>
                        <a:rPr lang="ru-RU" sz="2000" b="0" dirty="0">
                          <a:solidFill>
                            <a:schemeClr val="tx1"/>
                          </a:solidFill>
                          <a:effectLst/>
                        </a:rPr>
                        <a:t>ПИСАТЕЛИ И ПОЭТЫ 20 ВЕКА О РОДИНЕ.</a:t>
                      </a:r>
                    </a:p>
                    <a:p>
                      <a:pPr>
                        <a:lnSpc>
                          <a:spcPct val="107000"/>
                        </a:lnSpc>
                        <a:spcAft>
                          <a:spcPts val="750"/>
                        </a:spcAft>
                      </a:pPr>
                      <a:r>
                        <a:rPr lang="ru-RU" sz="2000" b="0" dirty="0" err="1">
                          <a:solidFill>
                            <a:schemeClr val="tx1"/>
                          </a:solidFill>
                          <a:effectLst/>
                        </a:rPr>
                        <a:t>И.А.Бунина</a:t>
                      </a:r>
                      <a:r>
                        <a:rPr lang="ru-RU" sz="2000" b="0" dirty="0">
                          <a:solidFill>
                            <a:schemeClr val="tx1"/>
                          </a:solidFill>
                          <a:effectLst/>
                        </a:rPr>
                        <a:t>. «Помню – долгий </a:t>
                      </a:r>
                      <a:r>
                        <a:rPr lang="ru-RU" sz="2000" b="0" dirty="0" smtClean="0">
                          <a:solidFill>
                            <a:schemeClr val="tx1"/>
                          </a:solidFill>
                          <a:effectLst/>
                        </a:rPr>
                        <a:t>зимний вечер</a:t>
                      </a:r>
                      <a:r>
                        <a:rPr lang="ru-RU" sz="2000" b="0" dirty="0">
                          <a:solidFill>
                            <a:schemeClr val="tx1"/>
                          </a:solidFill>
                          <a:effectLst/>
                        </a:rPr>
                        <a:t>…»..</a:t>
                      </a:r>
                      <a:r>
                        <a:rPr lang="ru-RU" sz="2000" b="0" dirty="0" err="1">
                          <a:solidFill>
                            <a:schemeClr val="tx1"/>
                          </a:solidFill>
                          <a:effectLst/>
                        </a:rPr>
                        <a:t>А.Прокофьева</a:t>
                      </a:r>
                      <a:r>
                        <a:rPr lang="ru-RU" sz="2000" b="0" dirty="0">
                          <a:solidFill>
                            <a:schemeClr val="tx1"/>
                          </a:solidFill>
                          <a:effectLst/>
                        </a:rPr>
                        <a:t>». </a:t>
                      </a:r>
                      <a:r>
                        <a:rPr lang="ru-RU" sz="2000" b="0" dirty="0" err="1">
                          <a:solidFill>
                            <a:schemeClr val="tx1"/>
                          </a:solidFill>
                          <a:effectLst/>
                        </a:rPr>
                        <a:t>Д.Б.Кедрина</a:t>
                      </a:r>
                      <a:r>
                        <a:rPr lang="ru-RU" sz="2000" b="0" dirty="0">
                          <a:solidFill>
                            <a:schemeClr val="tx1"/>
                          </a:solidFill>
                          <a:effectLst/>
                        </a:rPr>
                        <a:t> «</a:t>
                      </a:r>
                      <a:r>
                        <a:rPr lang="ru-RU" sz="2000" b="0" dirty="0" smtClean="0">
                          <a:solidFill>
                            <a:schemeClr val="tx1"/>
                          </a:solidFill>
                          <a:effectLst/>
                        </a:rPr>
                        <a:t>Аленушка»</a:t>
                      </a:r>
                      <a:endParaRPr lang="ru-RU" sz="2000" b="0" dirty="0">
                        <a:solidFill>
                          <a:schemeClr val="tx1"/>
                        </a:solidFill>
                        <a:effectLst/>
                      </a:endParaRPr>
                    </a:p>
                    <a:p>
                      <a:pPr>
                        <a:lnSpc>
                          <a:spcPct val="107000"/>
                        </a:lnSpc>
                        <a:spcAft>
                          <a:spcPts val="750"/>
                        </a:spcAft>
                      </a:pPr>
                      <a:r>
                        <a:rPr lang="ru-RU" sz="2000" b="0" dirty="0" err="1">
                          <a:solidFill>
                            <a:schemeClr val="tx1"/>
                          </a:solidFill>
                          <a:effectLst/>
                        </a:rPr>
                        <a:t>Н.М.Рубцов</a:t>
                      </a:r>
                      <a:r>
                        <a:rPr lang="ru-RU" sz="2000" b="0" dirty="0">
                          <a:solidFill>
                            <a:schemeClr val="tx1"/>
                          </a:solidFill>
                          <a:effectLst/>
                        </a:rPr>
                        <a:t> «Родная деревня». Дон -</a:t>
                      </a:r>
                      <a:r>
                        <a:rPr lang="ru-RU" sz="2000" b="0" dirty="0" err="1">
                          <a:solidFill>
                            <a:schemeClr val="tx1"/>
                          </a:solidFill>
                          <a:effectLst/>
                        </a:rPr>
                        <a:t>Аминадо</a:t>
                      </a:r>
                      <a:r>
                        <a:rPr lang="ru-RU" sz="2000" b="0" dirty="0">
                          <a:solidFill>
                            <a:schemeClr val="tx1"/>
                          </a:solidFill>
                          <a:effectLst/>
                        </a:rPr>
                        <a:t> «Города и годы».</a:t>
                      </a:r>
                      <a:endParaRPr lang="ru-RU"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oFill/>
                  </a:tcPr>
                </a:tc>
                <a:tc>
                  <a:txBody>
                    <a:bodyPr/>
                    <a:lstStyle/>
                    <a:p>
                      <a:pPr>
                        <a:lnSpc>
                          <a:spcPct val="107000"/>
                        </a:lnSpc>
                        <a:spcAft>
                          <a:spcPts val="750"/>
                        </a:spcAft>
                      </a:pPr>
                      <a:r>
                        <a:rPr lang="ru-RU" sz="2000" b="0" dirty="0">
                          <a:solidFill>
                            <a:schemeClr val="tx1"/>
                          </a:solidFill>
                          <a:effectLst/>
                        </a:rPr>
                        <a:t> </a:t>
                      </a:r>
                      <a:endParaRPr lang="ru-RU"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oFill/>
                  </a:tcPr>
                </a:tc>
                <a:tc>
                  <a:txBody>
                    <a:bodyPr/>
                    <a:lstStyle/>
                    <a:p>
                      <a:pPr>
                        <a:lnSpc>
                          <a:spcPct val="107000"/>
                        </a:lnSpc>
                        <a:spcAft>
                          <a:spcPts val="750"/>
                        </a:spcAft>
                      </a:pPr>
                      <a:r>
                        <a:rPr lang="ru-RU" sz="2000" b="0" dirty="0">
                          <a:solidFill>
                            <a:schemeClr val="tx1"/>
                          </a:solidFill>
                          <a:effectLst/>
                        </a:rPr>
                        <a:t>Другое содержание.</a:t>
                      </a:r>
                      <a:endParaRPr lang="ru-RU"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oFill/>
                  </a:tcPr>
                </a:tc>
              </a:tr>
            </a:tbl>
          </a:graphicData>
        </a:graphic>
      </p:graphicFrame>
      <p:graphicFrame>
        <p:nvGraphicFramePr>
          <p:cNvPr id="5" name="Таблица 4"/>
          <p:cNvGraphicFramePr>
            <a:graphicFrameLocks noGrp="1"/>
          </p:cNvGraphicFramePr>
          <p:nvPr>
            <p:extLst>
              <p:ext uri="{D42A27DB-BD31-4B8C-83A1-F6EECF244321}">
                <p14:modId xmlns:p14="http://schemas.microsoft.com/office/powerpoint/2010/main" val="3147576268"/>
              </p:ext>
            </p:extLst>
          </p:nvPr>
        </p:nvGraphicFramePr>
        <p:xfrm>
          <a:off x="2216" y="3429000"/>
          <a:ext cx="9170509" cy="3600400"/>
        </p:xfrm>
        <a:graphic>
          <a:graphicData uri="http://schemas.openxmlformats.org/drawingml/2006/table">
            <a:tbl>
              <a:tblPr firstRow="1" firstCol="1" bandRow="1">
                <a:tableStyleId>{5C22544A-7EE6-4342-B048-85BDC9FD1C3A}</a:tableStyleId>
              </a:tblPr>
              <a:tblGrid>
                <a:gridCol w="2999909"/>
                <a:gridCol w="3294034"/>
                <a:gridCol w="2876566"/>
              </a:tblGrid>
              <a:tr h="3600400">
                <a:tc>
                  <a:txBody>
                    <a:bodyPr/>
                    <a:lstStyle/>
                    <a:p>
                      <a:pPr>
                        <a:lnSpc>
                          <a:spcPct val="107000"/>
                        </a:lnSpc>
                        <a:spcAft>
                          <a:spcPts val="750"/>
                        </a:spcAft>
                      </a:pPr>
                      <a:r>
                        <a:rPr lang="ru-RU" sz="2000" b="0" dirty="0">
                          <a:solidFill>
                            <a:schemeClr val="tx1"/>
                          </a:solidFill>
                          <a:effectLst/>
                        </a:rPr>
                        <a:t>8</a:t>
                      </a:r>
                      <a:endParaRPr lang="ru-RU"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oFill/>
                  </a:tcPr>
                </a:tc>
                <a:tc>
                  <a:txBody>
                    <a:bodyPr/>
                    <a:lstStyle/>
                    <a:p>
                      <a:pPr>
                        <a:lnSpc>
                          <a:spcPct val="107000"/>
                        </a:lnSpc>
                        <a:spcAft>
                          <a:spcPts val="750"/>
                        </a:spcAft>
                      </a:pPr>
                      <a:r>
                        <a:rPr lang="ru-RU" sz="2000" b="0" dirty="0">
                          <a:solidFill>
                            <a:schemeClr val="tx1"/>
                          </a:solidFill>
                          <a:effectLst/>
                        </a:rPr>
                        <a:t> Литература народов Российской Федерации.</a:t>
                      </a:r>
                    </a:p>
                    <a:p>
                      <a:pPr>
                        <a:lnSpc>
                          <a:spcPct val="107000"/>
                        </a:lnSpc>
                        <a:spcAft>
                          <a:spcPts val="750"/>
                        </a:spcAft>
                      </a:pPr>
                      <a:r>
                        <a:rPr lang="ru-RU" sz="2000" b="0" dirty="0">
                          <a:solidFill>
                            <a:schemeClr val="tx1"/>
                          </a:solidFill>
                          <a:effectLst/>
                        </a:rPr>
                        <a:t>Стихотворения (одно по выбору). Например, Р. Г. Гамзатов. «Песня соловья»; М. Карим. «Эту песню мать мне пела».</a:t>
                      </a:r>
                      <a:endParaRPr lang="ru-RU"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oFill/>
                  </a:tcPr>
                </a:tc>
                <a:tc>
                  <a:txBody>
                    <a:bodyPr/>
                    <a:lstStyle/>
                    <a:p>
                      <a:pPr>
                        <a:lnSpc>
                          <a:spcPct val="107000"/>
                        </a:lnSpc>
                        <a:spcAft>
                          <a:spcPts val="750"/>
                        </a:spcAft>
                      </a:pPr>
                      <a:r>
                        <a:rPr lang="ru-RU" sz="2000" b="0" dirty="0">
                          <a:solidFill>
                            <a:schemeClr val="tx1"/>
                          </a:solidFill>
                          <a:effectLst/>
                        </a:rPr>
                        <a:t> Другое содержание.</a:t>
                      </a:r>
                      <a:endParaRPr lang="ru-RU"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oFill/>
                  </a:tcPr>
                </a:tc>
              </a:tr>
            </a:tbl>
          </a:graphicData>
        </a:graphic>
      </p:graphicFrame>
    </p:spTree>
    <p:extLst>
      <p:ext uri="{BB962C8B-B14F-4D97-AF65-F5344CB8AC3E}">
        <p14:creationId xmlns:p14="http://schemas.microsoft.com/office/powerpoint/2010/main" val="38437941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9144000" cy="6857999"/>
          </a:xfrm>
          <a:prstGeom prst="rect">
            <a:avLst/>
          </a:prstGeom>
        </p:spPr>
      </p:pic>
      <p:graphicFrame>
        <p:nvGraphicFramePr>
          <p:cNvPr id="3" name="Таблица 2"/>
          <p:cNvGraphicFramePr>
            <a:graphicFrameLocks noGrp="1"/>
          </p:cNvGraphicFramePr>
          <p:nvPr>
            <p:extLst>
              <p:ext uri="{D42A27DB-BD31-4B8C-83A1-F6EECF244321}">
                <p14:modId xmlns:p14="http://schemas.microsoft.com/office/powerpoint/2010/main" val="3462625361"/>
              </p:ext>
            </p:extLst>
          </p:nvPr>
        </p:nvGraphicFramePr>
        <p:xfrm>
          <a:off x="0" y="0"/>
          <a:ext cx="9144000" cy="6857999"/>
        </p:xfrm>
        <a:graphic>
          <a:graphicData uri="http://schemas.openxmlformats.org/drawingml/2006/table">
            <a:tbl>
              <a:tblPr firstRow="1" firstCol="1" bandRow="1">
                <a:tableStyleId>{5C22544A-7EE6-4342-B048-85BDC9FD1C3A}</a:tableStyleId>
              </a:tblPr>
              <a:tblGrid>
                <a:gridCol w="2991237"/>
                <a:gridCol w="3284513"/>
                <a:gridCol w="2868250"/>
              </a:tblGrid>
              <a:tr h="6857999">
                <a:tc>
                  <a:txBody>
                    <a:bodyPr/>
                    <a:lstStyle/>
                    <a:p>
                      <a:pPr>
                        <a:lnSpc>
                          <a:spcPct val="107000"/>
                        </a:lnSpc>
                        <a:spcAft>
                          <a:spcPts val="750"/>
                        </a:spcAft>
                      </a:pPr>
                      <a:r>
                        <a:rPr lang="ru-RU" sz="1400" b="0" dirty="0">
                          <a:solidFill>
                            <a:schemeClr val="tx1"/>
                          </a:solidFill>
                          <a:effectLst/>
                        </a:rPr>
                        <a:t>9 Зарубежная литература.</a:t>
                      </a:r>
                    </a:p>
                    <a:p>
                      <a:pPr>
                        <a:lnSpc>
                          <a:spcPct val="107000"/>
                        </a:lnSpc>
                        <a:spcAft>
                          <a:spcPts val="750"/>
                        </a:spcAft>
                      </a:pPr>
                      <a:r>
                        <a:rPr lang="ru-RU" sz="1400" b="0" dirty="0">
                          <a:solidFill>
                            <a:schemeClr val="tx1"/>
                          </a:solidFill>
                          <a:effectLst/>
                        </a:rPr>
                        <a:t>Роберт Льюис Стивенсон. «Вересковый мёд».</a:t>
                      </a:r>
                    </a:p>
                    <a:p>
                      <a:pPr>
                        <a:lnSpc>
                          <a:spcPct val="107000"/>
                        </a:lnSpc>
                        <a:spcAft>
                          <a:spcPts val="750"/>
                        </a:spcAft>
                      </a:pPr>
                      <a:r>
                        <a:rPr lang="ru-RU" sz="1400" b="0" dirty="0">
                          <a:solidFill>
                            <a:schemeClr val="tx1"/>
                          </a:solidFill>
                          <a:effectLst/>
                        </a:rPr>
                        <a:t>Даниэль Дефо. «Робинзон Крузо».</a:t>
                      </a:r>
                    </a:p>
                    <a:p>
                      <a:pPr>
                        <a:lnSpc>
                          <a:spcPct val="107000"/>
                        </a:lnSpc>
                        <a:spcAft>
                          <a:spcPts val="750"/>
                        </a:spcAft>
                      </a:pPr>
                      <a:r>
                        <a:rPr lang="ru-RU" sz="1400" b="0" dirty="0" err="1">
                          <a:solidFill>
                            <a:schemeClr val="tx1"/>
                          </a:solidFill>
                          <a:effectLst/>
                        </a:rPr>
                        <a:t>Х.К.Андерсен</a:t>
                      </a:r>
                      <a:r>
                        <a:rPr lang="ru-RU" sz="1400" b="0" dirty="0">
                          <a:solidFill>
                            <a:schemeClr val="tx1"/>
                          </a:solidFill>
                          <a:effectLst/>
                        </a:rPr>
                        <a:t> «Снежная королева».</a:t>
                      </a:r>
                    </a:p>
                    <a:p>
                      <a:pPr>
                        <a:lnSpc>
                          <a:spcPct val="107000"/>
                        </a:lnSpc>
                        <a:spcAft>
                          <a:spcPts val="750"/>
                        </a:spcAft>
                      </a:pPr>
                      <a:r>
                        <a:rPr lang="ru-RU" sz="1400" b="0" dirty="0">
                          <a:solidFill>
                            <a:schemeClr val="tx1"/>
                          </a:solidFill>
                          <a:effectLst/>
                        </a:rPr>
                        <a:t>Жорж Санд. «О чём говорят цветы».</a:t>
                      </a:r>
                    </a:p>
                    <a:p>
                      <a:pPr>
                        <a:lnSpc>
                          <a:spcPct val="107000"/>
                        </a:lnSpc>
                        <a:spcAft>
                          <a:spcPts val="750"/>
                        </a:spcAft>
                      </a:pPr>
                      <a:r>
                        <a:rPr lang="ru-RU" sz="1400" b="0" dirty="0">
                          <a:solidFill>
                            <a:schemeClr val="tx1"/>
                          </a:solidFill>
                          <a:effectLst/>
                        </a:rPr>
                        <a:t>Марк Твен «Приключения Тома </a:t>
                      </a:r>
                      <a:r>
                        <a:rPr lang="ru-RU" sz="1400" b="0" dirty="0" err="1">
                          <a:solidFill>
                            <a:schemeClr val="tx1"/>
                          </a:solidFill>
                          <a:effectLst/>
                        </a:rPr>
                        <a:t>Сойера</a:t>
                      </a:r>
                      <a:r>
                        <a:rPr lang="ru-RU" sz="1400" b="0" dirty="0">
                          <a:solidFill>
                            <a:schemeClr val="tx1"/>
                          </a:solidFill>
                          <a:effectLst/>
                        </a:rPr>
                        <a:t>».</a:t>
                      </a:r>
                    </a:p>
                    <a:p>
                      <a:pPr>
                        <a:lnSpc>
                          <a:spcPct val="107000"/>
                        </a:lnSpc>
                        <a:spcAft>
                          <a:spcPts val="750"/>
                        </a:spcAft>
                      </a:pPr>
                      <a:r>
                        <a:rPr lang="ru-RU" sz="1400" b="0" dirty="0">
                          <a:solidFill>
                            <a:schemeClr val="tx1"/>
                          </a:solidFill>
                          <a:effectLst/>
                        </a:rPr>
                        <a:t>Джек </a:t>
                      </a:r>
                      <a:r>
                        <a:rPr lang="ru-RU" sz="1400" b="0" dirty="0" err="1">
                          <a:solidFill>
                            <a:schemeClr val="tx1"/>
                          </a:solidFill>
                          <a:effectLst/>
                        </a:rPr>
                        <a:t>Лондон«Сказание</a:t>
                      </a:r>
                      <a:r>
                        <a:rPr lang="ru-RU" sz="1400" b="0" dirty="0">
                          <a:solidFill>
                            <a:schemeClr val="tx1"/>
                          </a:solidFill>
                          <a:effectLst/>
                        </a:rPr>
                        <a:t> о </a:t>
                      </a:r>
                      <a:r>
                        <a:rPr lang="ru-RU" sz="1400" b="0" dirty="0" err="1">
                          <a:solidFill>
                            <a:schemeClr val="tx1"/>
                          </a:solidFill>
                          <a:effectLst/>
                        </a:rPr>
                        <a:t>Кише</a:t>
                      </a:r>
                      <a:r>
                        <a:rPr lang="ru-RU" sz="1400" b="0" dirty="0">
                          <a:solidFill>
                            <a:schemeClr val="tx1"/>
                          </a:solidFill>
                          <a:effectLst/>
                        </a:rPr>
                        <a:t>».</a:t>
                      </a:r>
                      <a:endParaRPr lang="ru-RU"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oFill/>
                  </a:tcPr>
                </a:tc>
                <a:tc>
                  <a:txBody>
                    <a:bodyPr/>
                    <a:lstStyle/>
                    <a:p>
                      <a:pPr>
                        <a:lnSpc>
                          <a:spcPct val="107000"/>
                        </a:lnSpc>
                        <a:spcAft>
                          <a:spcPts val="750"/>
                        </a:spcAft>
                      </a:pPr>
                      <a:r>
                        <a:rPr lang="ru-RU" sz="1400" b="0">
                          <a:solidFill>
                            <a:schemeClr val="tx1"/>
                          </a:solidFill>
                          <a:effectLst/>
                        </a:rPr>
                        <a:t> Зарубежная литература.</a:t>
                      </a:r>
                    </a:p>
                    <a:p>
                      <a:pPr>
                        <a:lnSpc>
                          <a:spcPct val="107000"/>
                        </a:lnSpc>
                        <a:spcAft>
                          <a:spcPts val="750"/>
                        </a:spcAft>
                      </a:pPr>
                      <a:r>
                        <a:rPr lang="ru-RU" sz="1400" b="0">
                          <a:solidFill>
                            <a:schemeClr val="tx1"/>
                          </a:solidFill>
                          <a:effectLst/>
                        </a:rPr>
                        <a:t>Х. К. Андерсен. Сказки (одна по выбору). Например, «Снежная королева», «Соловей» и др. Зарубежная сказочная проза (одно произведение по выбору). Например, Л. Кэрролл. «Алиса в Стране Чудес» (главы по выбору), Дж. Р. Р. Толкин. «Хоббит, или Туда и обратно» (главы по выбору). Зарубежная проза о детях и подростках (два произведения по выбору). Например, М. Твен. «Приключения Тома Сойера» (главы по выбору); Дж. Лондон. «Сказание о Кише»; Р. Брэдбери. Рассказы. Например, «Каникулы», «Звук бегущих ног», «Зелёное утро» и др. Зарубежная приключенческая проза (два произведения по выбору). Например, Р. Л. Стивенсон. «Остров сокровищ», «Чёрная стрела» и др. Зарубежная проза о животных (одно-два произведения по выбору). Э.  Сетон-Томпсон. «Королевская аналостанка»; Дж.  Даррелл. «Говорящий свёрток»; Дж.  Лондон. «Белый клык»; Дж. Р. Киплинг. «Маугли», «Рикки-Тикки-Тави» и другие.</a:t>
                      </a:r>
                      <a:endParaRPr lang="ru-RU" sz="14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oFill/>
                  </a:tcPr>
                </a:tc>
                <a:tc>
                  <a:txBody>
                    <a:bodyPr/>
                    <a:lstStyle/>
                    <a:p>
                      <a:pPr>
                        <a:lnSpc>
                          <a:spcPct val="107000"/>
                        </a:lnSpc>
                        <a:spcAft>
                          <a:spcPts val="750"/>
                        </a:spcAft>
                      </a:pPr>
                      <a:r>
                        <a:rPr lang="ru-RU" sz="1400" b="0" dirty="0">
                          <a:solidFill>
                            <a:schemeClr val="tx1"/>
                          </a:solidFill>
                          <a:effectLst/>
                        </a:rPr>
                        <a:t> Обновление с общими элементами содержания. Рекомендовать</a:t>
                      </a:r>
                    </a:p>
                    <a:p>
                      <a:pPr>
                        <a:lnSpc>
                          <a:spcPct val="107000"/>
                        </a:lnSpc>
                        <a:spcAft>
                          <a:spcPts val="750"/>
                        </a:spcAft>
                      </a:pPr>
                      <a:r>
                        <a:rPr lang="ru-RU" sz="1400" b="0" dirty="0">
                          <a:solidFill>
                            <a:schemeClr val="tx1"/>
                          </a:solidFill>
                          <a:effectLst/>
                        </a:rPr>
                        <a:t>сборник рассказов.</a:t>
                      </a:r>
                      <a:endParaRPr lang="ru-RU"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oFill/>
                  </a:tcPr>
                </a:tc>
              </a:tr>
            </a:tbl>
          </a:graphicData>
        </a:graphic>
      </p:graphicFrame>
    </p:spTree>
    <p:extLst>
      <p:ext uri="{BB962C8B-B14F-4D97-AF65-F5344CB8AC3E}">
        <p14:creationId xmlns:p14="http://schemas.microsoft.com/office/powerpoint/2010/main" val="2918069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descr="C:\Users\Римма\Pictures\img_user_file_54f6d9d523e3a_1_9.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25431"/>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1243223691de652a7c953c"/>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4075" y="1628775"/>
            <a:ext cx="4632325" cy="463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2234" y="458788"/>
            <a:ext cx="7730838" cy="1314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62606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2050" name="Picture 2" descr="C:\Users\Римма\Pictures\img_user_file_54f6d9d523e3a_1_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544786" y="188640"/>
            <a:ext cx="8208912" cy="646331"/>
          </a:xfrm>
          <a:prstGeom prst="rect">
            <a:avLst/>
          </a:prstGeom>
        </p:spPr>
        <p:txBody>
          <a:bodyPr wrap="square">
            <a:spAutoFit/>
          </a:bodyPr>
          <a:lstStyle/>
          <a:p>
            <a:pPr algn="ctr"/>
            <a:r>
              <a:rPr lang="ru-RU" sz="3600" b="1" dirty="0" smtClean="0">
                <a:solidFill>
                  <a:srgbClr val="0070C0"/>
                </a:solidFill>
                <a:latin typeface="Times New Roman" pitchFamily="18" charset="0"/>
                <a:cs typeface="Times New Roman" pitchFamily="18" charset="0"/>
              </a:rPr>
              <a:t>Основная задача ФГОС:</a:t>
            </a:r>
            <a:endParaRPr lang="ru-RU" sz="3600" dirty="0"/>
          </a:p>
        </p:txBody>
      </p:sp>
      <p:sp>
        <p:nvSpPr>
          <p:cNvPr id="8" name="Rectangle 3"/>
          <p:cNvSpPr txBox="1">
            <a:spLocks noChangeArrowheads="1"/>
          </p:cNvSpPr>
          <p:nvPr/>
        </p:nvSpPr>
        <p:spPr>
          <a:xfrm>
            <a:off x="1187624" y="1268760"/>
            <a:ext cx="7715324" cy="504031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80000"/>
              </a:lnSpc>
              <a:buNone/>
            </a:pPr>
            <a:endParaRPr lang="ru-RU" altLang="ru-RU" sz="2000" dirty="0" smtClean="0"/>
          </a:p>
        </p:txBody>
      </p:sp>
      <p:sp>
        <p:nvSpPr>
          <p:cNvPr id="4" name="Прямоугольник 3"/>
          <p:cNvSpPr/>
          <p:nvPr/>
        </p:nvSpPr>
        <p:spPr>
          <a:xfrm>
            <a:off x="803970" y="1165722"/>
            <a:ext cx="8003356" cy="3970318"/>
          </a:xfrm>
          <a:prstGeom prst="rect">
            <a:avLst/>
          </a:prstGeom>
        </p:spPr>
        <p:txBody>
          <a:bodyPr wrap="square">
            <a:spAutoFit/>
          </a:bodyPr>
          <a:lstStyle/>
          <a:p>
            <a:r>
              <a:rPr lang="ru-RU" sz="3600" dirty="0"/>
              <a:t>создание единого образовательного пространства по всей России.</a:t>
            </a:r>
          </a:p>
          <a:p>
            <a:r>
              <a:rPr lang="ru-RU" sz="3600" dirty="0"/>
              <a:t>Считается, что оно обеспечит комфортные условия обучения для детей при переезде в другой город или, к примеру, при переходе на семейное обучение.</a:t>
            </a:r>
          </a:p>
        </p:txBody>
      </p:sp>
    </p:spTree>
    <p:extLst>
      <p:ext uri="{BB962C8B-B14F-4D97-AF65-F5344CB8AC3E}">
        <p14:creationId xmlns:p14="http://schemas.microsoft.com/office/powerpoint/2010/main" val="12567111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098" name="Picture 2" descr="C:\Users\Римма\Pictures\img_user_file_54f6d9d523e3a_1_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4"/>
          <p:cNvSpPr>
            <a:spLocks noChangeArrowheads="1"/>
          </p:cNvSpPr>
          <p:nvPr/>
        </p:nvSpPr>
        <p:spPr bwMode="auto">
          <a:xfrm>
            <a:off x="2051720" y="462098"/>
            <a:ext cx="4488280" cy="623187"/>
          </a:xfrm>
          <a:prstGeom prst="rect">
            <a:avLst/>
          </a:prstGeom>
          <a:noFill/>
          <a:ln w="9525">
            <a:noFill/>
            <a:miter lim="800000"/>
            <a:headEnd/>
            <a:tailEnd/>
          </a:ln>
          <a:effectLst/>
        </p:spPr>
        <p:txBody>
          <a:bodyPr wrap="none" tIns="152352" bIns="38088" anchor="ctr">
            <a:spAutoFit/>
          </a:bodyPr>
          <a:lstStyle/>
          <a:p>
            <a:pPr algn="ctr">
              <a:defRPr/>
            </a:pPr>
            <a:r>
              <a:rPr lang="ru-RU" sz="2800" b="1" dirty="0" smtClean="0">
                <a:solidFill>
                  <a:srgbClr val="0070C0"/>
                </a:solidFill>
                <a:effectLst>
                  <a:outerShdw blurRad="38100" dist="38100" dir="2700000" algn="tl">
                    <a:srgbClr val="C0C0C0"/>
                  </a:outerShdw>
                </a:effectLst>
                <a:latin typeface="Times New Roman" pitchFamily="18" charset="0"/>
              </a:rPr>
              <a:t>Первое поколение ФГОС</a:t>
            </a:r>
            <a:r>
              <a:rPr lang="ru-RU" sz="2800" dirty="0" smtClean="0">
                <a:solidFill>
                  <a:srgbClr val="0070C0"/>
                </a:solidFill>
                <a:effectLst>
                  <a:outerShdw blurRad="38100" dist="38100" dir="2700000" algn="tl">
                    <a:srgbClr val="C0C0C0"/>
                  </a:outerShdw>
                </a:effectLst>
                <a:latin typeface="Times New Roman" pitchFamily="18" charset="0"/>
              </a:rPr>
              <a:t> </a:t>
            </a:r>
            <a:r>
              <a:rPr lang="ru-RU" sz="2800" dirty="0">
                <a:solidFill>
                  <a:srgbClr val="0070C0"/>
                </a:solidFill>
                <a:effectLst>
                  <a:outerShdw blurRad="38100" dist="38100" dir="2700000" algn="tl">
                    <a:srgbClr val="C0C0C0"/>
                  </a:outerShdw>
                </a:effectLst>
                <a:latin typeface="Times New Roman" pitchFamily="18" charset="0"/>
              </a:rPr>
              <a:t>:</a:t>
            </a:r>
          </a:p>
        </p:txBody>
      </p:sp>
      <p:sp>
        <p:nvSpPr>
          <p:cNvPr id="4" name="Прямоугольник 3"/>
          <p:cNvSpPr/>
          <p:nvPr/>
        </p:nvSpPr>
        <p:spPr>
          <a:xfrm>
            <a:off x="755576" y="1417638"/>
            <a:ext cx="7931224" cy="4401205"/>
          </a:xfrm>
          <a:prstGeom prst="rect">
            <a:avLst/>
          </a:prstGeom>
        </p:spPr>
        <p:txBody>
          <a:bodyPr wrap="square">
            <a:spAutoFit/>
          </a:bodyPr>
          <a:lstStyle/>
          <a:p>
            <a:r>
              <a:rPr lang="ru-RU" sz="2800" dirty="0" smtClean="0"/>
              <a:t>     Были </a:t>
            </a:r>
            <a:r>
              <a:rPr lang="ru-RU" sz="2800" dirty="0"/>
              <a:t>приняты в 2004 году и назывались государственными образовательными</a:t>
            </a:r>
          </a:p>
          <a:p>
            <a:r>
              <a:rPr lang="ru-RU" sz="2800" dirty="0"/>
              <a:t>стандартами. Аббревиатура ФГОС ещё не использовалась. Основной целью Стандарта</a:t>
            </a:r>
          </a:p>
          <a:p>
            <a:r>
              <a:rPr lang="ru-RU" sz="2800" dirty="0"/>
              <a:t>2004 года был не личностный, а предметный результат, ввиду чего Стандарт быстро</a:t>
            </a:r>
          </a:p>
          <a:p>
            <a:r>
              <a:rPr lang="ru-RU" sz="2800" dirty="0"/>
              <a:t>устарел. Во главу ставился набор информации,</a:t>
            </a:r>
          </a:p>
          <a:p>
            <a:r>
              <a:rPr lang="ru-RU" sz="2800" dirty="0" smtClean="0"/>
              <a:t>обязательный </a:t>
            </a:r>
            <a:r>
              <a:rPr lang="ru-RU" sz="2800" dirty="0"/>
              <a:t>для изучения. Подробно описывалось содержание </a:t>
            </a:r>
            <a:r>
              <a:rPr lang="ru-RU" sz="2800" dirty="0" smtClean="0"/>
              <a:t>образования: </a:t>
            </a:r>
            <a:r>
              <a:rPr lang="ru-RU" sz="2800" dirty="0"/>
              <a:t>темы, дидактические единицы.</a:t>
            </a:r>
          </a:p>
        </p:txBody>
      </p:sp>
    </p:spTree>
    <p:extLst>
      <p:ext uri="{BB962C8B-B14F-4D97-AF65-F5344CB8AC3E}">
        <p14:creationId xmlns:p14="http://schemas.microsoft.com/office/powerpoint/2010/main" val="42947879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descr="C:\Users\Римма\Pictures\img_user_file_54f6d9d523e3a_1_9.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1"/>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75540" y="4767920"/>
            <a:ext cx="2372923" cy="19213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2129045" y="624818"/>
            <a:ext cx="4518866" cy="584775"/>
          </a:xfrm>
          <a:prstGeom prst="rect">
            <a:avLst/>
          </a:prstGeom>
        </p:spPr>
        <p:txBody>
          <a:bodyPr wrap="none">
            <a:spAutoFit/>
          </a:bodyPr>
          <a:lstStyle/>
          <a:p>
            <a:r>
              <a:rPr lang="ru-RU" sz="3200" b="1" dirty="0" smtClean="0">
                <a:solidFill>
                  <a:srgbClr val="FF0000"/>
                </a:solidFill>
              </a:rPr>
              <a:t>Второе поколение ФГОС</a:t>
            </a:r>
            <a:endParaRPr lang="ru-RU" dirty="0">
              <a:solidFill>
                <a:srgbClr val="FF0000"/>
              </a:solidFill>
            </a:endParaRPr>
          </a:p>
        </p:txBody>
      </p:sp>
      <p:sp>
        <p:nvSpPr>
          <p:cNvPr id="5" name="Прямоугольник 4"/>
          <p:cNvSpPr/>
          <p:nvPr/>
        </p:nvSpPr>
        <p:spPr>
          <a:xfrm>
            <a:off x="1196752" y="1209593"/>
            <a:ext cx="6750496" cy="3970318"/>
          </a:xfrm>
          <a:prstGeom prst="rect">
            <a:avLst/>
          </a:prstGeom>
        </p:spPr>
        <p:txBody>
          <a:bodyPr wrap="square">
            <a:spAutoFit/>
          </a:bodyPr>
          <a:lstStyle/>
          <a:p>
            <a:pPr algn="ctr"/>
            <a:r>
              <a:rPr lang="ru-RU" sz="2800" dirty="0" smtClean="0"/>
              <a:t>ФГОС </a:t>
            </a:r>
            <a:r>
              <a:rPr lang="ru-RU" sz="2800" dirty="0"/>
              <a:t>второго поколения разрабатывались с 2009 по 2012 год. Акцент в них сделан на развитие универсальных учебных умений, то есть</a:t>
            </a:r>
          </a:p>
          <a:p>
            <a:pPr algn="ctr"/>
            <a:r>
              <a:rPr lang="ru-RU" sz="2800" dirty="0"/>
              <a:t>способности самостоятельно добывать информацию с использованием технологий и коммуникации с людьми. </a:t>
            </a:r>
            <a:r>
              <a:rPr lang="ru-RU" sz="2800" dirty="0" smtClean="0"/>
              <a:t>Много </a:t>
            </a:r>
            <a:r>
              <a:rPr lang="ru-RU" sz="2800" dirty="0"/>
              <a:t>внимания уделено проектной и внеурочной деятельности.</a:t>
            </a:r>
          </a:p>
        </p:txBody>
      </p:sp>
    </p:spTree>
    <p:extLst>
      <p:ext uri="{BB962C8B-B14F-4D97-AF65-F5344CB8AC3E}">
        <p14:creationId xmlns:p14="http://schemas.microsoft.com/office/powerpoint/2010/main" val="4679076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Picture 2" descr="C:\Users\Римма\Pictures\img_user_file_54f6d9d523e3a_1_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691680" y="236734"/>
            <a:ext cx="6408712" cy="707886"/>
          </a:xfrm>
          <a:prstGeom prst="rect">
            <a:avLst/>
          </a:prstGeom>
        </p:spPr>
        <p:txBody>
          <a:bodyPr wrap="square">
            <a:spAutoFit/>
          </a:bodyPr>
          <a:lstStyle/>
          <a:p>
            <a:pPr algn="ctr">
              <a:defRPr/>
            </a:pPr>
            <a:r>
              <a:rPr lang="ru-RU" sz="4000" dirty="0" smtClean="0">
                <a:solidFill>
                  <a:srgbClr val="7030A0"/>
                </a:solidFill>
              </a:rPr>
              <a:t>Третье поколение ФГОС</a:t>
            </a:r>
            <a:endParaRPr lang="ru-RU" sz="4000" dirty="0">
              <a:solidFill>
                <a:srgbClr val="7030A0"/>
              </a:solidFill>
              <a:effectLst>
                <a:outerShdw blurRad="38100" dist="38100" dir="2700000" algn="tl">
                  <a:srgbClr val="C0C0C0"/>
                </a:outerShdw>
              </a:effectLst>
              <a:latin typeface="Times New Roman" pitchFamily="18" charset="0"/>
            </a:endParaRPr>
          </a:p>
        </p:txBody>
      </p:sp>
      <p:sp>
        <p:nvSpPr>
          <p:cNvPr id="6" name="Прямоугольник 5"/>
          <p:cNvSpPr/>
          <p:nvPr/>
        </p:nvSpPr>
        <p:spPr>
          <a:xfrm>
            <a:off x="1143000" y="1219258"/>
            <a:ext cx="6858000" cy="4524315"/>
          </a:xfrm>
          <a:prstGeom prst="rect">
            <a:avLst/>
          </a:prstGeom>
        </p:spPr>
        <p:txBody>
          <a:bodyPr wrap="square">
            <a:spAutoFit/>
          </a:bodyPr>
          <a:lstStyle/>
          <a:p>
            <a:pPr algn="ctr"/>
            <a:r>
              <a:rPr lang="ru-RU" sz="3600" dirty="0" smtClean="0"/>
              <a:t>Переход </a:t>
            </a:r>
            <a:r>
              <a:rPr lang="ru-RU" sz="3600" dirty="0"/>
              <a:t>на новые образовательные стандарты третьего поколения будет осуществлён в сентябре 2022 года. Обсуждение новых ФГОС началось ещё весной 2018, и с тех пор прорабатывается их внедрение</a:t>
            </a:r>
          </a:p>
        </p:txBody>
      </p:sp>
    </p:spTree>
    <p:extLst>
      <p:ext uri="{BB962C8B-B14F-4D97-AF65-F5344CB8AC3E}">
        <p14:creationId xmlns:p14="http://schemas.microsoft.com/office/powerpoint/2010/main" val="32249108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descr="C:\Users\Римма\Pictures\img_user_file_54f6d9d523e3a_1_9.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899592" y="2224002"/>
            <a:ext cx="4572000" cy="523220"/>
          </a:xfrm>
          <a:prstGeom prst="rect">
            <a:avLst/>
          </a:prstGeom>
        </p:spPr>
        <p:txBody>
          <a:bodyPr>
            <a:spAutoFit/>
          </a:bodyPr>
          <a:lstStyle/>
          <a:p>
            <a:pPr indent="457200"/>
            <a:r>
              <a:rPr lang="ru-RU" sz="2800" dirty="0" smtClean="0">
                <a:solidFill>
                  <a:schemeClr val="accent6">
                    <a:lumMod val="50000"/>
                  </a:schemeClr>
                </a:solidFill>
              </a:rPr>
              <a:t>.</a:t>
            </a:r>
            <a:endParaRPr lang="ru-RU" sz="2800" dirty="0">
              <a:solidFill>
                <a:schemeClr val="accent6">
                  <a:lumMod val="50000"/>
                </a:schemeClr>
              </a:solidFill>
            </a:endParaRPr>
          </a:p>
        </p:txBody>
      </p:sp>
      <p:sp>
        <p:nvSpPr>
          <p:cNvPr id="6" name="Прямоугольник 5"/>
          <p:cNvSpPr/>
          <p:nvPr/>
        </p:nvSpPr>
        <p:spPr>
          <a:xfrm>
            <a:off x="1259632" y="274639"/>
            <a:ext cx="5598368" cy="830997"/>
          </a:xfrm>
          <a:prstGeom prst="rect">
            <a:avLst/>
          </a:prstGeom>
        </p:spPr>
        <p:txBody>
          <a:bodyPr wrap="square">
            <a:spAutoFit/>
          </a:bodyPr>
          <a:lstStyle/>
          <a:p>
            <a:pPr algn="ctr"/>
            <a:r>
              <a:rPr lang="ru-RU" sz="2400" b="1" dirty="0">
                <a:solidFill>
                  <a:srgbClr val="002060"/>
                </a:solidFill>
              </a:rPr>
              <a:t>Внедрение ФГОС НОО и ФГОС ООО с 01.09.2022 г.</a:t>
            </a:r>
          </a:p>
        </p:txBody>
      </p:sp>
      <p:sp>
        <p:nvSpPr>
          <p:cNvPr id="8" name="Прямоугольник 7"/>
          <p:cNvSpPr/>
          <p:nvPr/>
        </p:nvSpPr>
        <p:spPr>
          <a:xfrm>
            <a:off x="457200" y="1133361"/>
            <a:ext cx="8229600" cy="4893647"/>
          </a:xfrm>
          <a:prstGeom prst="rect">
            <a:avLst/>
          </a:prstGeom>
        </p:spPr>
        <p:txBody>
          <a:bodyPr wrap="square">
            <a:spAutoFit/>
          </a:bodyPr>
          <a:lstStyle/>
          <a:p>
            <a:r>
              <a:rPr lang="ru-RU" sz="2400" dirty="0" smtClean="0"/>
              <a:t>      Министерством </a:t>
            </a:r>
            <a:r>
              <a:rPr lang="ru-RU" sz="2400" dirty="0"/>
              <a:t>просвещения утверждены новые федеральные государственные образовательные стандарты (далее – ФГОС) начального общего и основного общего образования (далее – НОО и ООО соответственно). Обновлённая редакция ФГОС сохраняет принципы вариативности в формировании школами основных образовательных программ начального общего и основного общего образования, а также учёта интересов и возможностей как образовательных организаций, так и их</a:t>
            </a:r>
          </a:p>
          <a:p>
            <a:r>
              <a:rPr lang="ru-RU" sz="2400" dirty="0"/>
              <a:t>учеников. Именно с 1 сентября 2022 года начнут действовать ФГОС в каждой школе, а обучающиеся, которые будут приняты на обучение в первые и пятые классы в 2022 году, будут учиться уже по обновленным ФГОС.</a:t>
            </a:r>
          </a:p>
        </p:txBody>
      </p:sp>
    </p:spTree>
    <p:extLst>
      <p:ext uri="{BB962C8B-B14F-4D97-AF65-F5344CB8AC3E}">
        <p14:creationId xmlns:p14="http://schemas.microsoft.com/office/powerpoint/2010/main" val="7514991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descr="C:\Users\Римма\Pictures\img_user_file_54f6d9d523e3a_1_9.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1"/>
          <p:cNvSpPr txBox="1">
            <a:spLocks/>
          </p:cNvSpPr>
          <p:nvPr/>
        </p:nvSpPr>
        <p:spPr>
          <a:xfrm>
            <a:off x="395288" y="549275"/>
            <a:ext cx="8064500" cy="100806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endParaRPr lang="ru-RU" altLang="ru-RU" sz="2800" dirty="0" smtClean="0"/>
          </a:p>
        </p:txBody>
      </p:sp>
      <p:sp>
        <p:nvSpPr>
          <p:cNvPr id="3" name="Прямоугольник 2"/>
          <p:cNvSpPr/>
          <p:nvPr/>
        </p:nvSpPr>
        <p:spPr>
          <a:xfrm>
            <a:off x="1115616" y="908720"/>
            <a:ext cx="6912768" cy="3780522"/>
          </a:xfrm>
          <a:prstGeom prst="rect">
            <a:avLst/>
          </a:prstGeom>
        </p:spPr>
        <p:txBody>
          <a:bodyPr wrap="square">
            <a:spAutoFit/>
          </a:bodyPr>
          <a:lstStyle/>
          <a:p>
            <a:pPr algn="ctr">
              <a:lnSpc>
                <a:spcPct val="107000"/>
              </a:lnSpc>
              <a:spcAft>
                <a:spcPts val="800"/>
              </a:spcAft>
            </a:pPr>
            <a:r>
              <a:rPr lang="ru-RU" sz="2800" dirty="0">
                <a:latin typeface="Calibri" panose="020F0502020204030204" pitchFamily="34" charset="0"/>
                <a:ea typeface="Calibri" panose="020F0502020204030204" pitchFamily="34" charset="0"/>
                <a:cs typeface="Times New Roman" panose="02020603050405020304" pitchFamily="18" charset="0"/>
              </a:rPr>
              <a:t>Появляется возможность углубленного изучения отдельных предметов начиная с уровня начального общего образования. На уровне основного общего образования по пяти предметам – это математика, информатика, физика, химия и биология – результаты определены на базовом и углубленном уровнях.</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762606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C:\Users\Римма\Pictures\img_user_file_54f6d9d523e3a_1_9.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flipH="1">
            <a:off x="0" y="2882"/>
            <a:ext cx="9144000" cy="6855118"/>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267744" y="43538"/>
            <a:ext cx="5971246" cy="769441"/>
          </a:xfrm>
          <a:prstGeom prst="rect">
            <a:avLst/>
          </a:prstGeom>
        </p:spPr>
        <p:txBody>
          <a:bodyPr wrap="square">
            <a:spAutoFit/>
          </a:bodyPr>
          <a:lstStyle/>
          <a:p>
            <a:r>
              <a:rPr lang="ru-RU" sz="4400" b="1" dirty="0" smtClean="0">
                <a:solidFill>
                  <a:srgbClr val="0070C0"/>
                </a:solidFill>
              </a:rPr>
              <a:t> </a:t>
            </a:r>
            <a:endParaRPr lang="ru-RU" sz="4400" b="1" dirty="0">
              <a:solidFill>
                <a:srgbClr val="0070C0"/>
              </a:solidFill>
            </a:endParaRPr>
          </a:p>
        </p:txBody>
      </p:sp>
      <p:sp>
        <p:nvSpPr>
          <p:cNvPr id="5" name="Прямоугольник 4"/>
          <p:cNvSpPr/>
          <p:nvPr/>
        </p:nvSpPr>
        <p:spPr>
          <a:xfrm>
            <a:off x="578265" y="853635"/>
            <a:ext cx="7987470" cy="4524315"/>
          </a:xfrm>
          <a:prstGeom prst="rect">
            <a:avLst/>
          </a:prstGeom>
        </p:spPr>
        <p:txBody>
          <a:bodyPr wrap="square">
            <a:spAutoFit/>
          </a:bodyPr>
          <a:lstStyle/>
          <a:p>
            <a:pPr algn="ctr"/>
            <a:r>
              <a:rPr lang="ru-RU" sz="3600" dirty="0"/>
              <a:t>Институтом стратегии развития образования Российской академии образования разработаны  примерные рабочие программы по всем предметам начальной и основной школы, эти программы были одобрены Федеральным учебно-методическим объединением.</a:t>
            </a:r>
          </a:p>
        </p:txBody>
      </p:sp>
    </p:spTree>
    <p:extLst>
      <p:ext uri="{BB962C8B-B14F-4D97-AF65-F5344CB8AC3E}">
        <p14:creationId xmlns:p14="http://schemas.microsoft.com/office/powerpoint/2010/main" val="1212047348"/>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433</TotalTime>
  <Words>1419</Words>
  <Application>Microsoft Office PowerPoint</Application>
  <PresentationFormat>Экран (4:3)</PresentationFormat>
  <Paragraphs>134</Paragraphs>
  <Slides>25</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25</vt:i4>
      </vt:variant>
    </vt:vector>
  </HeadingPairs>
  <TitlesOfParts>
    <vt:vector size="30" baseType="lpstr">
      <vt:lpstr>Arial</vt:lpstr>
      <vt:lpstr>Calibri</vt:lpstr>
      <vt:lpstr>Gabriola</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Римма</dc:creator>
  <cp:lastModifiedBy>Тубылгытауская ООШ</cp:lastModifiedBy>
  <cp:revision>54</cp:revision>
  <dcterms:created xsi:type="dcterms:W3CDTF">2017-08-19T05:33:03Z</dcterms:created>
  <dcterms:modified xsi:type="dcterms:W3CDTF">2022-06-02T13:33:57Z</dcterms:modified>
</cp:coreProperties>
</file>