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65" r:id="rId18"/>
    <p:sldId id="266" r:id="rId19"/>
    <p:sldId id="264" r:id="rId20"/>
    <p:sldId id="267" r:id="rId21"/>
    <p:sldId id="268" r:id="rId22"/>
    <p:sldId id="269" r:id="rId23"/>
    <p:sldId id="277" r:id="rId24"/>
    <p:sldId id="27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CC"/>
    <a:srgbClr val="008000"/>
    <a:srgbClr val="FFCCFF"/>
    <a:srgbClr val="FFFFCC"/>
    <a:srgbClr val="FF3300"/>
    <a:srgbClr val="CC99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 varScale="1">
        <p:scale>
          <a:sx n="50" d="100"/>
          <a:sy n="50" d="100"/>
        </p:scale>
        <p:origin x="-128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21A4-9425-41EB-B6E3-BC57C866BE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4D9A-3F7B-43F7-9A7D-0A3D0DC88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4BB-372F-4F5B-BD09-CFF9BD531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4C84878-E33F-4310-BA51-739BD83057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9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CAD-FAD5-4F72-81C5-F92B4AA7C6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D9F5-62D3-4110-962B-02DD97AD3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AEC7-45A7-42C1-A415-FBB1C47293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09BC-9F05-406B-A5EA-EB3EA10DD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37170-EED8-4877-8BBC-D599875EA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4B92-3D53-406A-ABC6-B03E70B0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9384-B4E4-4AAE-BAC1-74979E022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14694-BDA0-4545-8173-1BE34374E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D6CFC9-2CFD-490A-AC85-7EBBC48816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54;&#1083;&#1103;\&#1052;&#1086;&#1080;%20&#1076;&#1086;&#1082;&#1091;&#1084;&#1077;&#1085;&#1090;&#1099;\&#1048;&#1058;&#1053;%20&#1044;&#1083;&#1103;%20&#1043;&#1051;&#1054;&#1041;&#1059;&#1057;&#1040;%20&#1053;&#1080;&#1082;&#1091;&#1083;&#1100;&#1085;&#1080;&#1082;&#1086;&#1074;&#1072;%20&#1051;.%20&#1042;\032%20Dorogoyu%20Dobra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11188" y="981075"/>
            <a:ext cx="8353425" cy="2087563"/>
          </a:xfrm>
        </p:spPr>
        <p:txBody>
          <a:bodyPr/>
          <a:lstStyle/>
          <a:p>
            <a:r>
              <a:rPr lang="ru-RU" sz="7200" b="1" dirty="0">
                <a:latin typeface="Times New Roman" pitchFamily="18" charset="0"/>
              </a:rPr>
              <a:t>Урок математики</a:t>
            </a:r>
            <a:br>
              <a:rPr lang="ru-RU" sz="7200" b="1" dirty="0">
                <a:latin typeface="Times New Roman" pitchFamily="18" charset="0"/>
              </a:rPr>
            </a:br>
            <a:r>
              <a:rPr lang="ru-RU" sz="7200" b="1" dirty="0">
                <a:latin typeface="Times New Roman" pitchFamily="18" charset="0"/>
              </a:rPr>
              <a:t>2 класс</a:t>
            </a:r>
            <a:br>
              <a:rPr lang="ru-RU" sz="7200" b="1" dirty="0">
                <a:latin typeface="Times New Roman" pitchFamily="18" charset="0"/>
              </a:rPr>
            </a:br>
            <a:endParaRPr lang="ru-RU" sz="7200" b="1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419872" y="4292599"/>
            <a:ext cx="45370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Автор: </a:t>
            </a:r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Лахтикова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Ж. И.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начальных классов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Новоромановская СОШ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Брянской области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3492500" y="2420938"/>
            <a:ext cx="1944688" cy="1774825"/>
            <a:chOff x="2018" y="1570"/>
            <a:chExt cx="1225" cy="1118"/>
          </a:xfrm>
        </p:grpSpPr>
        <p:pic>
          <p:nvPicPr>
            <p:cNvPr id="46083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570"/>
              <a:ext cx="1225" cy="1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084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1752"/>
              <a:ext cx="768" cy="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908050"/>
            <a:ext cx="581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997200"/>
            <a:ext cx="16668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149725"/>
            <a:ext cx="581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997200"/>
            <a:ext cx="16668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39536">
            <a:off x="3059113" y="1341438"/>
            <a:ext cx="581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07361">
            <a:off x="2268538" y="4149725"/>
            <a:ext cx="16668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1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8998">
            <a:off x="5148263" y="1412875"/>
            <a:ext cx="581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43413">
            <a:off x="5148263" y="3716338"/>
            <a:ext cx="581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3" name="Picture 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8460">
            <a:off x="4649788" y="1477963"/>
            <a:ext cx="446087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4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15723">
            <a:off x="5076825" y="2565400"/>
            <a:ext cx="1235075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6003">
            <a:off x="5003800" y="3644900"/>
            <a:ext cx="1223963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6" name="Picture 1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65977">
            <a:off x="4598988" y="4070350"/>
            <a:ext cx="4254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4383">
            <a:off x="3419475" y="4005263"/>
            <a:ext cx="438150" cy="115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584">
            <a:off x="2436813" y="2482850"/>
            <a:ext cx="1208087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9" name="Picture 19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87120">
            <a:off x="2268538" y="3500438"/>
            <a:ext cx="1285875" cy="48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0" name="Picture 20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34959">
            <a:off x="3695700" y="1485900"/>
            <a:ext cx="455613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6" dur="10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8" dur="1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0" dur="10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2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4" dur="1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6" dur="10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8" dur="1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0" dur="1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1000" fill="hold"/>
                                        <p:tgtEl>
                                          <p:spTgt spid="460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2124075" y="260350"/>
            <a:ext cx="742950" cy="1000125"/>
            <a:chOff x="1610" y="2024"/>
            <a:chExt cx="468" cy="630"/>
          </a:xfrm>
        </p:grpSpPr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08" name="AutoShape 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250825" y="260350"/>
            <a:ext cx="742950" cy="1000125"/>
            <a:chOff x="1610" y="2024"/>
            <a:chExt cx="468" cy="630"/>
          </a:xfrm>
        </p:grpSpPr>
        <p:pic>
          <p:nvPicPr>
            <p:cNvPr id="47110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6372225" y="260350"/>
            <a:ext cx="742950" cy="1000125"/>
            <a:chOff x="1610" y="2024"/>
            <a:chExt cx="468" cy="630"/>
          </a:xfrm>
        </p:grpSpPr>
        <p:pic>
          <p:nvPicPr>
            <p:cNvPr id="47113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14" name="AutoShape 1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15" name="Group 11"/>
          <p:cNvGrpSpPr>
            <a:grpSpLocks/>
          </p:cNvGrpSpPr>
          <p:nvPr/>
        </p:nvGrpSpPr>
        <p:grpSpPr bwMode="auto">
          <a:xfrm>
            <a:off x="4356100" y="260350"/>
            <a:ext cx="742950" cy="1000125"/>
            <a:chOff x="1610" y="2024"/>
            <a:chExt cx="468" cy="630"/>
          </a:xfrm>
        </p:grpSpPr>
        <p:pic>
          <p:nvPicPr>
            <p:cNvPr id="47116" name="Picture 1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17" name="AutoShape 1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179388" y="3644900"/>
            <a:ext cx="742950" cy="1000125"/>
            <a:chOff x="1610" y="2024"/>
            <a:chExt cx="468" cy="630"/>
          </a:xfrm>
        </p:grpSpPr>
        <p:pic>
          <p:nvPicPr>
            <p:cNvPr id="47119" name="Picture 1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21" name="Group 17"/>
          <p:cNvGrpSpPr>
            <a:grpSpLocks/>
          </p:cNvGrpSpPr>
          <p:nvPr/>
        </p:nvGrpSpPr>
        <p:grpSpPr bwMode="auto">
          <a:xfrm>
            <a:off x="3203575" y="1916113"/>
            <a:ext cx="742950" cy="1000125"/>
            <a:chOff x="1610" y="2024"/>
            <a:chExt cx="468" cy="630"/>
          </a:xfrm>
        </p:grpSpPr>
        <p:pic>
          <p:nvPicPr>
            <p:cNvPr id="47122" name="Picture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23" name="AutoShape 1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24" name="Group 20"/>
          <p:cNvGrpSpPr>
            <a:grpSpLocks/>
          </p:cNvGrpSpPr>
          <p:nvPr/>
        </p:nvGrpSpPr>
        <p:grpSpPr bwMode="auto">
          <a:xfrm>
            <a:off x="2195513" y="3644900"/>
            <a:ext cx="742950" cy="1000125"/>
            <a:chOff x="1610" y="2024"/>
            <a:chExt cx="468" cy="630"/>
          </a:xfrm>
        </p:grpSpPr>
        <p:pic>
          <p:nvPicPr>
            <p:cNvPr id="47125" name="Picture 2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26" name="AutoShape 2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7667625" y="1916113"/>
            <a:ext cx="742950" cy="1000125"/>
            <a:chOff x="1610" y="2024"/>
            <a:chExt cx="468" cy="630"/>
          </a:xfrm>
        </p:grpSpPr>
        <p:pic>
          <p:nvPicPr>
            <p:cNvPr id="47128" name="Picture 2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29" name="AutoShape 2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30" name="Group 26"/>
          <p:cNvGrpSpPr>
            <a:grpSpLocks/>
          </p:cNvGrpSpPr>
          <p:nvPr/>
        </p:nvGrpSpPr>
        <p:grpSpPr bwMode="auto">
          <a:xfrm>
            <a:off x="5580063" y="1916113"/>
            <a:ext cx="742950" cy="1000125"/>
            <a:chOff x="1610" y="2024"/>
            <a:chExt cx="468" cy="630"/>
          </a:xfrm>
        </p:grpSpPr>
        <p:pic>
          <p:nvPicPr>
            <p:cNvPr id="47131" name="Picture 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32" name="AutoShape 28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33" name="Group 29"/>
          <p:cNvGrpSpPr>
            <a:grpSpLocks/>
          </p:cNvGrpSpPr>
          <p:nvPr/>
        </p:nvGrpSpPr>
        <p:grpSpPr bwMode="auto">
          <a:xfrm>
            <a:off x="1187450" y="1916113"/>
            <a:ext cx="742950" cy="1000125"/>
            <a:chOff x="1610" y="2024"/>
            <a:chExt cx="468" cy="630"/>
          </a:xfrm>
        </p:grpSpPr>
        <p:pic>
          <p:nvPicPr>
            <p:cNvPr id="47134" name="Picture 3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35" name="AutoShape 31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36" name="Group 32"/>
          <p:cNvGrpSpPr>
            <a:grpSpLocks/>
          </p:cNvGrpSpPr>
          <p:nvPr/>
        </p:nvGrpSpPr>
        <p:grpSpPr bwMode="auto">
          <a:xfrm>
            <a:off x="8401050" y="260350"/>
            <a:ext cx="742950" cy="1000125"/>
            <a:chOff x="1610" y="2024"/>
            <a:chExt cx="468" cy="630"/>
          </a:xfrm>
        </p:grpSpPr>
        <p:pic>
          <p:nvPicPr>
            <p:cNvPr id="47137" name="Picture 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38" name="AutoShape 3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39" name="Group 35"/>
          <p:cNvGrpSpPr>
            <a:grpSpLocks/>
          </p:cNvGrpSpPr>
          <p:nvPr/>
        </p:nvGrpSpPr>
        <p:grpSpPr bwMode="auto">
          <a:xfrm>
            <a:off x="6659563" y="3644900"/>
            <a:ext cx="742950" cy="1000125"/>
            <a:chOff x="1610" y="2024"/>
            <a:chExt cx="468" cy="630"/>
          </a:xfrm>
        </p:grpSpPr>
        <p:pic>
          <p:nvPicPr>
            <p:cNvPr id="47140" name="Picture 3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41" name="AutoShape 3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42" name="Group 38"/>
          <p:cNvGrpSpPr>
            <a:grpSpLocks/>
          </p:cNvGrpSpPr>
          <p:nvPr/>
        </p:nvGrpSpPr>
        <p:grpSpPr bwMode="auto">
          <a:xfrm>
            <a:off x="4356100" y="3644900"/>
            <a:ext cx="742950" cy="1000125"/>
            <a:chOff x="1610" y="2024"/>
            <a:chExt cx="468" cy="630"/>
          </a:xfrm>
        </p:grpSpPr>
        <p:pic>
          <p:nvPicPr>
            <p:cNvPr id="47143" name="Picture 3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44" name="AutoShape 4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45" name="Group 41"/>
          <p:cNvGrpSpPr>
            <a:grpSpLocks/>
          </p:cNvGrpSpPr>
          <p:nvPr/>
        </p:nvGrpSpPr>
        <p:grpSpPr bwMode="auto">
          <a:xfrm>
            <a:off x="8401050" y="3644900"/>
            <a:ext cx="742950" cy="1000125"/>
            <a:chOff x="1610" y="2024"/>
            <a:chExt cx="468" cy="630"/>
          </a:xfrm>
        </p:grpSpPr>
        <p:pic>
          <p:nvPicPr>
            <p:cNvPr id="47146" name="Picture 4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47" name="AutoShape 4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48" name="Group 44"/>
          <p:cNvGrpSpPr>
            <a:grpSpLocks/>
          </p:cNvGrpSpPr>
          <p:nvPr/>
        </p:nvGrpSpPr>
        <p:grpSpPr bwMode="auto">
          <a:xfrm>
            <a:off x="1116013" y="5300663"/>
            <a:ext cx="742950" cy="1000125"/>
            <a:chOff x="1610" y="2024"/>
            <a:chExt cx="468" cy="630"/>
          </a:xfrm>
        </p:grpSpPr>
        <p:pic>
          <p:nvPicPr>
            <p:cNvPr id="47149" name="Picture 4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50" name="AutoShape 4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51" name="Group 47"/>
          <p:cNvGrpSpPr>
            <a:grpSpLocks/>
          </p:cNvGrpSpPr>
          <p:nvPr/>
        </p:nvGrpSpPr>
        <p:grpSpPr bwMode="auto">
          <a:xfrm>
            <a:off x="7524750" y="5373688"/>
            <a:ext cx="742950" cy="1000125"/>
            <a:chOff x="1610" y="2024"/>
            <a:chExt cx="468" cy="630"/>
          </a:xfrm>
        </p:grpSpPr>
        <p:pic>
          <p:nvPicPr>
            <p:cNvPr id="47152" name="Picture 4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53" name="AutoShape 4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54" name="Group 50"/>
          <p:cNvGrpSpPr>
            <a:grpSpLocks/>
          </p:cNvGrpSpPr>
          <p:nvPr/>
        </p:nvGrpSpPr>
        <p:grpSpPr bwMode="auto">
          <a:xfrm>
            <a:off x="5508625" y="5373688"/>
            <a:ext cx="742950" cy="1000125"/>
            <a:chOff x="1610" y="2024"/>
            <a:chExt cx="468" cy="630"/>
          </a:xfrm>
        </p:grpSpPr>
        <p:pic>
          <p:nvPicPr>
            <p:cNvPr id="47155" name="Picture 5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56" name="AutoShape 5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57" name="Group 53"/>
          <p:cNvGrpSpPr>
            <a:grpSpLocks/>
          </p:cNvGrpSpPr>
          <p:nvPr/>
        </p:nvGrpSpPr>
        <p:grpSpPr bwMode="auto">
          <a:xfrm>
            <a:off x="3203575" y="5300663"/>
            <a:ext cx="742950" cy="1000125"/>
            <a:chOff x="1610" y="2024"/>
            <a:chExt cx="468" cy="630"/>
          </a:xfrm>
        </p:grpSpPr>
        <p:pic>
          <p:nvPicPr>
            <p:cNvPr id="47158" name="Picture 5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59" name="AutoShape 5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7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7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50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 tmFilter="0, 0; .2, .5; .8, .5; 1, 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500" autoRev="1" fill="hold"/>
                                        <p:tgtEl>
                                          <p:spTgt spid="47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 tmFilter="0, 0; .2, .5; .8, .5; 1, 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500" autoRev="1" fill="hold"/>
                                        <p:tgtEl>
                                          <p:spTgt spid="47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 tmFilter="0, 0; .2, .5; .8, .5; 1, 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500" autoRev="1" fill="hold"/>
                                        <p:tgtEl>
                                          <p:spTgt spid="47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 tmFilter="0, 0; .2, .5; .8, .5; 1, 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500" autoRev="1" fill="hold"/>
                                        <p:tgtEl>
                                          <p:spTgt spid="47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 tmFilter="0, 0; .2, .5; .8, .5; 1, 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500" autoRev="1" fill="hold"/>
                                        <p:tgtEl>
                                          <p:spTgt spid="471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 tmFilter="0, 0; .2, .5; .8, .5; 1, 0"/>
                                        <p:tgtEl>
                                          <p:spTgt spid="47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00" autoRev="1" fill="hold"/>
                                        <p:tgtEl>
                                          <p:spTgt spid="47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 tmFilter="0, 0; .2, .5; .8, .5; 1, 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0" dur="500" autoRev="1" fill="hold"/>
                                        <p:tgtEl>
                                          <p:spTgt spid="47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 tmFilter="0, 0; .2, .5; .8, .5; 1, 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00" autoRev="1" fill="hold"/>
                                        <p:tgtEl>
                                          <p:spTgt spid="47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 tmFilter="0, 0; .2, .5; .8, .5; 1, 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6" dur="500" autoRev="1" fill="hold"/>
                                        <p:tgtEl>
                                          <p:spTgt spid="47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9" dur="1000" fill="hold"/>
                                        <p:tgtEl>
                                          <p:spTgt spid="471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1" dur="1000" fill="hold"/>
                                        <p:tgtEl>
                                          <p:spTgt spid="471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3" dur="1000" fill="hold"/>
                                        <p:tgtEl>
                                          <p:spTgt spid="47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00" fill="hold"/>
                                        <p:tgtEl>
                                          <p:spTgt spid="471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7" dur="1000" fill="hold"/>
                                        <p:tgtEl>
                                          <p:spTgt spid="471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471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1" dur="1000" fill="hold"/>
                                        <p:tgtEl>
                                          <p:spTgt spid="471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3" dur="1000" fill="hold"/>
                                        <p:tgtEl>
                                          <p:spTgt spid="471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9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9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500"/>
                                        <p:tgtEl>
                                          <p:spTgt spid="47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0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8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2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5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2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0" dur="5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4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2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47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2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2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6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2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4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2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8" dur="5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2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25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25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0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2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500"/>
                                        <p:tgtEl>
                                          <p:spTgt spid="47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78476">
            <a:off x="-1266825" y="889000"/>
            <a:ext cx="11018838" cy="24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8664">
            <a:off x="-1065213" y="1430338"/>
            <a:ext cx="10744201" cy="25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77847">
            <a:off x="-1004888" y="1773238"/>
            <a:ext cx="10148888" cy="25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49890">
            <a:off x="-612775" y="1916113"/>
            <a:ext cx="1028858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" t="7510" b="3976"/>
          <a:stretch>
            <a:fillRect/>
          </a:stretch>
        </p:blipFill>
        <p:spPr bwMode="auto">
          <a:xfrm rot="-1107692">
            <a:off x="-828675" y="2781300"/>
            <a:ext cx="10261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37047">
            <a:off x="0" y="3141663"/>
            <a:ext cx="9756775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" b="2539"/>
          <a:stretch>
            <a:fillRect/>
          </a:stretch>
        </p:blipFill>
        <p:spPr bwMode="auto">
          <a:xfrm rot="-1045133">
            <a:off x="395288" y="3573463"/>
            <a:ext cx="895985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5867400" y="4724400"/>
            <a:ext cx="360363" cy="358775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4787900" y="4797425"/>
            <a:ext cx="936625" cy="358775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 rot="2712190">
            <a:off x="5003800" y="4222750"/>
            <a:ext cx="936625" cy="358775"/>
          </a:xfrm>
          <a:prstGeom prst="ellipse">
            <a:avLst/>
          </a:prstGeom>
          <a:solidFill>
            <a:srgbClr val="FF66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 rot="5400000">
            <a:off x="5578475" y="4005263"/>
            <a:ext cx="936625" cy="358775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 rot="-2054942">
            <a:off x="6156325" y="4292600"/>
            <a:ext cx="936625" cy="358775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 rot="959355">
            <a:off x="6300788" y="4941888"/>
            <a:ext cx="936625" cy="358775"/>
          </a:xfrm>
          <a:prstGeom prst="ellipse">
            <a:avLst/>
          </a:prstGeom>
          <a:solidFill>
            <a:srgbClr val="00CCFF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 rot="-49982959">
            <a:off x="5867400" y="5373688"/>
            <a:ext cx="936625" cy="358775"/>
          </a:xfrm>
          <a:prstGeom prst="ellipse">
            <a:avLst/>
          </a:prstGeom>
          <a:solidFill>
            <a:srgbClr val="0000FF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 rot="-2846776">
            <a:off x="5148263" y="5300663"/>
            <a:ext cx="936625" cy="358775"/>
          </a:xfrm>
          <a:prstGeom prst="ellipse">
            <a:avLst/>
          </a:prstGeom>
          <a:solidFill>
            <a:srgbClr val="990099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14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581525"/>
            <a:ext cx="18478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6" name="Oval 18"/>
          <p:cNvSpPr>
            <a:spLocks noChangeArrowheads="1"/>
          </p:cNvSpPr>
          <p:nvPr/>
        </p:nvSpPr>
        <p:spPr bwMode="auto">
          <a:xfrm rot="-19743171">
            <a:off x="7092950" y="5661025"/>
            <a:ext cx="647700" cy="287338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 rot="-3689447">
            <a:off x="7451725" y="4941888"/>
            <a:ext cx="936625" cy="358775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1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7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9" dur="10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  <p:bldP spid="48137" grpId="1" animBg="1"/>
      <p:bldP spid="48138" grpId="0" animBg="1"/>
      <p:bldP spid="48138" grpId="1" animBg="1"/>
      <p:bldP spid="48138" grpId="2" animBg="1"/>
      <p:bldP spid="48139" grpId="0" animBg="1"/>
      <p:bldP spid="48139" grpId="1" animBg="1"/>
      <p:bldP spid="48139" grpId="2" animBg="1"/>
      <p:bldP spid="48140" grpId="0" animBg="1"/>
      <p:bldP spid="48140" grpId="1" animBg="1"/>
      <p:bldP spid="48140" grpId="2" animBg="1"/>
      <p:bldP spid="48141" grpId="0" animBg="1"/>
      <p:bldP spid="48141" grpId="1" animBg="1"/>
      <p:bldP spid="48141" grpId="2" animBg="1"/>
      <p:bldP spid="48142" grpId="0" animBg="1"/>
      <p:bldP spid="48142" grpId="1" animBg="1"/>
      <p:bldP spid="48142" grpId="2" animBg="1"/>
      <p:bldP spid="48143" grpId="0" animBg="1"/>
      <p:bldP spid="48143" grpId="1" animBg="1"/>
      <p:bldP spid="48143" grpId="2" animBg="1"/>
      <p:bldP spid="48144" grpId="0" animBg="1"/>
      <p:bldP spid="48144" grpId="1" animBg="1"/>
      <p:bldP spid="48144" grpId="2" animBg="1"/>
      <p:bldP spid="48146" grpId="0" animBg="1"/>
      <p:bldP spid="48146" grpId="1" animBg="1"/>
      <p:bldP spid="48147" grpId="0" animBg="1"/>
      <p:bldP spid="4814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2249">
            <a:off x="900113" y="3573463"/>
            <a:ext cx="26765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0009">
            <a:off x="3276600" y="549275"/>
            <a:ext cx="26765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13520">
            <a:off x="5795963" y="3429000"/>
            <a:ext cx="26765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457E-6 C -0.00833 0.00185 -0.01805 0.00347 -0.02621 0.00647 C -0.03281 0.00902 -0.04583 0.01526 -0.04583 0.01526 C -0.05278 0.02266 -0.05746 0.03352 -0.06545 0.03699 C -0.06771 0.04069 -0.06927 0.04508 -0.07205 0.04786 C -0.07378 0.04971 -0.07656 0.04878 -0.07864 0.05017 C -0.08107 0.05179 -0.08333 0.0541 -0.08524 0.05665 C -0.08993 0.06289 -0.09253 0.06913 -0.09826 0.07422 C -0.10225 0.08902 -0.09653 0.07121 -0.10816 0.08948 C -0.1092 0.0911 -0.10868 0.0941 -0.10972 0.09595 C -0.11146 0.09942 -0.11441 0.1015 -0.11632 0.10474 C -0.12864 0.12485 -0.11927 0.11537 -0.12951 0.12439 C -0.13107 0.12809 -0.13246 0.13179 -0.13437 0.13526 C -0.13576 0.1378 -0.13802 0.13919 -0.13923 0.14173 C -0.14028 0.14381 -0.13958 0.14705 -0.14097 0.14844 C -0.14271 0.15029 -0.14531 0.14982 -0.14757 0.15052 C -0.14913 0.15352 -0.15104 0.15607 -0.15243 0.1593 C -0.1533 0.16139 -0.15295 0.16393 -0.15399 0.16578 C -0.15521 0.16786 -0.15764 0.16832 -0.15903 0.17017 C -0.16198 0.1741 -0.16475 0.17873 -0.16719 0.18335 C -0.17482 0.19745 -0.18073 0.21225 -0.1901 0.22474 C -0.19375 0.24323 -0.18871 0.22335 -0.2 0.24439 C -0.20208 0.24832 -0.20295 0.25341 -0.20486 0.25757 C -0.20972 0.26867 -0.21701 0.27607 -0.22118 0.28809 C -0.22344 0.30497 -0.22882 0.31283 -0.23437 0.3274 C -0.23732 0.34821 -0.23333 0.32902 -0.24097 0.34705 C -0.24479 0.35607 -0.24566 0.36624 -0.24913 0.37549 C -0.25278 0.39468 -0.25503 0.41364 -0.26059 0.43214 C -0.26111 0.43653 -0.26128 0.44115 -0.26232 0.44532 C -0.26285 0.44786 -0.26493 0.44925 -0.26545 0.45179 C -0.26805 0.46312 -0.26719 0.47769 -0.26719 0.48902 " pathEditMode="relative" ptsTypes="ffffffffffffffffffffffffffffffA">
                                      <p:cBhvr>
                                        <p:cTn id="24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7 C 0.00746 0.00671 0.01389 0.00694 0.02292 0.00879 C 0.03316 0.01318 0.05417 0.0148 0.06389 0.02197 C 0.07691 0.03145 0.07899 0.03815 0.0934 0.04162 C 0.10156 0.04856 0.11007 0.04971 0.11962 0.05249 C 0.13368 0.06174 0.15017 0.06289 0.16545 0.06544 C 0.17535 0.06705 0.19496 0.06983 0.19496 0.06983 C 0.22153 0.07908 0.25 0.07746 0.27691 0.07862 C 0.32292 0.08509 0.31042 0.0844 0.3934 0.07653 C 0.42048 0.07399 0.44618 0.0511 0.47205 0.04162 C 0.47482 0.03931 0.47726 0.03653 0.48021 0.03492 C 0.48489 0.03214 0.49062 0.03214 0.49496 0.02844 C 0.5066 0.01827 0.49167 0.03052 0.50972 0.01966 C 0.51146 0.0185 0.51285 0.01665 0.51458 0.01526 C 0.51667 0.01364 0.51892 0.01203 0.52118 0.01087 C 0.52673 0.00786 0.53212 0.00578 0.53767 0.00231 C 0.54687 -0.0104 0.53732 0.00023 0.55243 -0.00647 C 0.56337 -0.01133 0.55382 -0.01086 0.55885 -0.01086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5.78035E-7 C -0.00052 -0.02612 -0.00018 -0.05248 -0.00156 -0.07861 C -0.00174 -0.08231 -0.00643 -0.09826 -0.00816 -0.10242 C -0.01007 -0.10705 -0.01476 -0.1156 -0.01476 -0.1156 C -0.01649 -0.12578 -0.02031 -0.13133 -0.02465 -0.13965 C -0.02726 -0.15399 -0.03143 -0.16439 -0.03941 -0.17456 C -0.03993 -0.17734 -0.04132 -0.18682 -0.04254 -0.18982 C -0.04549 -0.19792 -0.05122 -0.2037 -0.05417 -0.21179 C -0.0625 -0.23491 -0.06979 -0.26034 -0.08681 -0.27491 C -0.09393 -0.2874 -0.10174 -0.30127 -0.1099 -0.31214 C -0.11233 -0.31537 -0.11563 -0.31768 -0.11806 -0.32092 C -0.12708 -0.33318 -0.11858 -0.32971 -0.13281 -0.34266 C -0.14358 -0.35237 -0.15434 -0.36046 -0.16563 -0.36878 C -0.175 -0.37549 -0.18542 -0.39098 -0.19514 -0.39514 C -0.20469 -0.3993 -0.19844 -0.3963 -0.21302 -0.40601 C -0.22778 -0.41595 -0.23993 -0.43422 -0.25573 -0.44092 C -0.26458 -0.44925 -0.26893 -0.45248 -0.27708 -0.45849 C -0.28507 -0.46451 -0.29028 -0.47144 -0.3 -0.47144 " pathEditMode="relative" ptsTypes="fffffffffffffffffA">
                                      <p:cBhvr>
                                        <p:cTn id="28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39306E-6 C 0.01719 0.0074 0.03177 0.02313 0.04913 0.03053 C 0.07569 0.05573 0.09844 0.08648 0.12118 0.11792 C 0.13733 0.14012 0.11337 0.1096 0.12621 0.13087 C 0.12917 0.13573 0.1342 0.13781 0.13767 0.14197 C 0.1467 0.15261 0.15243 0.16694 0.16389 0.17249 C 0.16944 0.17989 0.17604 0.18521 0.18194 0.19214 C 0.18542 0.19607 0.18837 0.2007 0.19167 0.20509 C 0.1934 0.2074 0.1967 0.2118 0.1967 0.2118 C 0.20104 0.22983 0.19375 0.20394 0.20486 0.22474 C 0.20625 0.22729 0.20538 0.23099 0.20642 0.23353 C 0.20764 0.23631 0.20989 0.23792 0.21146 0.24024 C 0.21545 0.24648 0.2191 0.25318 0.22292 0.25966 C 0.22847 0.26914 0.23281 0.27954 0.23924 0.2881 C 0.24271 0.30151 0.23837 0.28902 0.24583 0.29896 C 0.25017 0.30474 0.25226 0.31422 0.25573 0.32093 C 0.25955 0.33665 0.26441 0.34128 0.27049 0.35376 C 0.27465 0.37064 0.26892 0.34914 0.27535 0.36671 C 0.28073 0.38151 0.28108 0.39931 0.28524 0.4148 C 0.28715 0.43053 0.29271 0.44694 0.2934 0.4629 C 0.29392 0.47446 0.2934 0.48625 0.2934 0.49781 " pathEditMode="relative" ptsTypes="ffffffffffffffffffffA">
                                      <p:cBhvr>
                                        <p:cTn id="31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16763E-6 C -0.01164 0.01041 -0.02743 0.01133 -0.04098 0.01318 C -0.04914 0.01665 -0.05417 0.01758 -0.06059 0.02613 C -0.06216 0.02821 -0.06337 0.03122 -0.06546 0.03261 C -0.06806 0.03423 -0.07101 0.03423 -0.07379 0.03492 C -0.0849 0.04509 -0.07969 0.04209 -0.08855 0.04579 C -0.09445 0.0511 -0.09948 0.05434 -0.1066 0.05665 C -0.11059 0.06544 -0.11302 0.06405 -0.11962 0.06775 C -0.13351 0.07561 -0.14723 0.08001 -0.16233 0.08301 C -0.21372 0.08162 -0.26511 0.08209 -0.31632 0.07862 C -0.32153 0.07839 -0.32605 0.07376 -0.33108 0.07191 C -0.33716 0.06983 -0.34306 0.06775 -0.34914 0.06544 C -0.38091 0.05365 -0.41285 0.04209 -0.44427 0.02844 C -0.45122 0.02544 -0.45677 0.01804 -0.46389 0.01527 C -0.47882 0.00949 -0.49306 0.00093 -0.50816 -0.00439 C -0.51632 -0.00739 -0.52535 -0.00786 -0.53282 -0.01317 " pathEditMode="relative" ptsTypes="fffffffffffffffA">
                                      <p:cBhvr>
                                        <p:cTn id="33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63006E-6 C 0.00139 -0.02843 -0.00312 -0.06381 0.0099 -0.08947 C 0.01094 -0.09387 0.01059 -0.09942 0.01302 -0.10265 C 0.0191 -0.11051 0.02535 -0.12115 0.02952 -0.13109 C 0.03351 -0.14034 0.03646 -0.15028 0.04097 -0.1593 C 0.04861 -0.17433 0.05816 -0.18774 0.06563 -0.203 C 0.06875 -0.20947 0.07118 -0.2171 0.07535 -0.22265 C 0.08056 -0.22959 0.08455 -0.23653 0.08854 -0.24462 C 0.09063 -0.25942 0.09167 -0.25965 0.10157 -0.26635 C 0.10591 -0.27491 0.10851 -0.27375 0.11476 -0.27953 C 0.11858 -0.28693 0.12136 -0.29179 0.12778 -0.29479 C 0.14254 -0.30959 0.13629 -0.30404 0.14584 -0.31213 C 0.14966 -0.31999 0.15226 -0.32254 0.15903 -0.32531 C 0.16424 -0.33225 0.17101 -0.33965 0.17709 -0.34497 C 0.19028 -0.35676 0.17309 -0.33641 0.18681 -0.35144 C 0.204 -0.3704 0.17448 -0.34242 0.20157 -0.36693 C 0.22535 -0.38843 0.20434 -0.37849 0.21806 -0.38427 C 0.22604 -0.39236 0.23091 -0.40069 0.24097 -0.40393 C 0.24653 -0.40878 0.25087 -0.4104 0.25729 -0.41271 C 0.2632 -0.41803 0.27032 -0.42288 0.27709 -0.42566 C 0.28021 -0.4319 0.28299 -0.43375 0.28681 -0.43884 " pathEditMode="relative" ptsTypes="ffffffffffffffffffffA">
                                      <p:cBhvr>
                                        <p:cTn id="35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429000"/>
            <a:ext cx="269557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60705">
            <a:off x="1116013" y="1628775"/>
            <a:ext cx="26003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6093">
            <a:off x="5580063" y="1844675"/>
            <a:ext cx="25908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69557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1042988" y="4868863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7308850" y="1341438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7596188" y="3284538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5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6948488" y="5157788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5148263" y="5445125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2700338" y="5516563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2627313" y="333375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5364163" y="404813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0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539750" y="1268413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1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0416">
            <a:off x="250825" y="3213100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9191E-6 C 0.02344 -0.00069 0.04705 -0.00023 0.07048 -0.00208 C 0.07986 -0.00277 0.08784 -0.01248 0.0967 -0.01526 C 0.1026 -0.02058 0.10798 -0.02173 0.11475 -0.02405 C 0.12587 -0.03399 0.1118 -0.02289 0.12951 -0.03052 C 0.13142 -0.03144 0.13264 -0.03376 0.13437 -0.03491 C 0.13889 -0.03815 0.14444 -0.03838 0.14913 -0.04139 C 0.15607 -0.04601 0.16319 -0.05156 0.17048 -0.05457 C 0.17569 -0.05942 0.17986 -0.0652 0.18524 -0.06983 C 0.19409 -0.08879 0.1901 -0.0948 0.1901 -0.12439 " pathEditMode="relative" ptsTypes="fffffffffA">
                                      <p:cBhvr>
                                        <p:cTn id="26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046 C -0.04253 0.00555 -0.07986 0.00301 -0.12431 0.00185 C -0.13472 -0.00809 -0.14514 -0.01664 -0.15503 -0.02797 C -0.16059 -0.03445 -0.15972 -0.03005 -0.16458 -0.0393 C -0.17153 -0.05318 -0.16424 -0.04347 -0.17101 -0.05549 C -0.1724 -0.0578 -0.17448 -0.05965 -0.17587 -0.06219 C -0.17813 -0.06659 -0.18229 -0.07607 -0.18229 -0.07584 C -0.18281 -0.07907 -0.18316 -0.08231 -0.18403 -0.08508 C -0.1849 -0.08763 -0.18646 -0.08925 -0.18715 -0.09202 C -0.19184 -0.11075 -0.1967 -0.13549 -0.1967 -0.15584 " pathEditMode="relative" rAng="0" ptsTypes="fffffffffA">
                                      <p:cBhvr>
                                        <p:cTn id="2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-7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9306E-6 C -0.00955 0.00115 -0.01806 0.0037 -0.02743 0.00531 C -0.0375 0.01734 -0.02899 0.00948 -0.0533 0.01271 C -0.06007 0.01364 -0.06476 0.01872 -0.07101 0.02034 C -0.07639 0.02173 -0.08194 0.0215 -0.08715 0.02219 C -0.09132 0.02265 -0.09583 0.02312 -0.10017 0.02381 C -0.10608 0.02497 -0.11788 0.02774 -0.11788 0.02797 C -0.12847 0.03352 -0.13837 0.03722 -0.14983 0.03884 C -0.16059 0.043 -0.1533 0.04046 -0.17274 0.04462 C -0.18316 0.04647 -0.17118 0.04624 -0.18403 0.04994 C -0.1875 0.05109 -0.19149 0.05109 -0.19531 0.05156 C -0.20278 0.05526 -0.21007 0.05664 -0.21771 0.05919 C -0.22118 0.06034 -0.22413 0.06358 -0.2276 0.06474 C -0.2375 0.06797 -0.23854 0.0652 -0.24687 0.06867 C -0.25243 0.07075 -0.26215 0.07422 -0.26788 0.07976 C -0.27309 0.08485 -0.27569 0.08832 -0.28229 0.09109 C -0.28941 0.10335 -0.28056 0.09063 -0.29184 0.09803 C -0.29653 0.10127 -0.30052 0.10566 -0.30486 0.10936 C -0.31198 0.11583 -0.3125 0.12624 -0.32083 0.12994 C -0.32413 0.13549 -0.32587 0.14104 -0.32917 0.14659 C -0.33229 0.16208 -0.3283 0.14682 -0.33385 0.15976 C -0.33646 0.16531 -0.33628 0.17225 -0.33871 0.17803 C -0.34566 0.19445 -0.33889 0.17387 -0.34358 0.18913 C -0.34687 0.21456 -0.34427 0.24 -0.34201 0.26543 C -0.34184 0.26843 -0.34323 0.30265 -0.33715 0.3119 C -0.33038 0.32208 -0.32118 0.32971 -0.31285 0.3378 C -0.30417 0.34635 -0.31146 0.34057 -0.30486 0.3489 C -0.29618 0.36023 -0.28576 0.37202 -0.27413 0.37872 C -0.26771 0.38659 -0.25937 0.39167 -0.25 0.39398 C -0.22153 0.4104 -0.19809 0.42335 -0.16615 0.42728 C -0.13177 0.43676 -0.16684 0.42751 -0.07431 0.43098 C -0.04653 0.4319 -0.02014 0.44046 0.00816 0.44046 " pathEditMode="relative" rAng="0" ptsTypes="fffffffffffffffffffffffffffffffA">
                                      <p:cBhvr>
                                        <p:cTn id="41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44" y="220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7 0.04625 C 0.04028 0.04925 0.05486 0.05272 0.06945 0.05434 C 0.09601 0.0622 0.11372 0.05804 0.1441 0.05688 C 0.16875 0.05272 0.19184 0.04602 0.21563 0.03862 C 0.22222 0.03422 0.22847 0.03284 0.2349 0.03006 C 0.24115 0.02752 0.2467 0.02382 0.25295 0.02197 C 0.2599 0.01596 0.26893 0.01318 0.27709 0.00925 C 0.28316 0.00255 0.28906 0.0007 0.2967 -0.00254 C 0.29965 -0.00508 0.30365 -0.00601 0.30643 -0.00855 C 0.31632 -0.01896 0.30261 -0.01179 0.31441 -0.01687 C 0.33021 -0.02982 0.33715 -0.05456 0.34705 -0.07398 C 0.34757 -0.07676 0.34792 -0.0793 0.34861 -0.08208 C 0.34948 -0.08462 0.35139 -0.08739 0.35191 -0.0904 C 0.35399 -0.10081 0.35399 -0.1119 0.35556 -0.12277 C 0.35469 -0.14358 0.35556 -0.16393 0.3533 -0.18427 C 0.35278 -0.1919 0.34462 -0.21711 0.34045 -0.2245 C 0.33889 -0.22774 0.33611 -0.22982 0.33403 -0.23283 C 0.32222 -0.25133 0.3316 -0.23884 0.32431 -0.25341 C 0.31424 -0.27306 0.29028 -0.31098 0.27222 -0.31884 C 0.27136 -0.32069 0.27084 -0.32346 0.26893 -0.32485 C 0.26719 -0.32647 0.26476 -0.32578 0.2625 -0.3267 C 0.2474 -0.33664 0.26493 -0.32994 0.24965 -0.33711 C 0.24323 -0.34011 0.23004 -0.34543 0.23004 -0.3452 C 0.21563 -0.35907 0.23264 -0.34497 0.20243 -0.35699 C 0.14045 -0.38335 0.10347 -0.37641 0.02709 -0.3778 C 0.02292 -0.37942 0.01771 -0.37988 0.01476 -0.38335 " pathEditMode="relative" rAng="0" ptsTypes="fffffffffffffffffffffffffA">
                                      <p:cBhvr>
                                        <p:cTn id="43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-2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8.67052E-7 C 0.02032 0.0007 0.04046 0.00116 0.06077 0.00231 C 0.06667 0.00278 0.08699 0.00786 0.09028 0.00879 C 0.09306 0.00948 0.09844 0.01087 0.09844 0.01087 C 0.10469 0.01503 0.10973 0.01757 0.1165 0.01965 C 0.12622 0.02636 0.13525 0.02775 0.14601 0.03052 C 0.16719 0.0363 0.18872 0.03908 0.2099 0.04578 C 0.21962 0.05434 0.22952 0.06127 0.23942 0.06983 C 0.24532 0.07491 0.24584 0.0726 0.25087 0.07861 C 0.25087 0.07861 0.2632 0.09503 0.26563 0.09827 C 0.27535 0.11122 0.28039 0.13364 0.29185 0.14405 C 0.29393 0.15607 0.29758 0.16393 0.30504 0.17041 C 0.30678 0.17757 0.3132 0.19006 0.3132 0.19006 C 0.32414 0.23561 0.31615 0.2 0.3132 0.32093 C 0.31303 0.32694 0.31094 0.33179 0.30817 0.33619 C 0.30365 0.34335 0.30105 0.3533 0.29515 0.35815 C 0.28733 0.36463 0.27987 0.37087 0.27223 0.37781 C 0.27032 0.37965 0.2691 0.38243 0.26719 0.38428 C 0.26407 0.38752 0.26077 0.39006 0.25747 0.39307 C 0.25574 0.39445 0.25244 0.39746 0.25244 0.39746 C 0.24289 0.41411 0.22987 0.4185 0.21476 0.4215 C 0.20122 0.42728 0.21581 0.42174 0.18525 0.42567 C 0.15574 0.4296 0.13004 0.43491 0.10001 0.43676 C 0.0724 0.44278 0.11719 0.43353 0.05747 0.44093 C 0.03369 0.44393 0.01285 0.44971 -0.01145 0.44971 " pathEditMode="relative" ptsTypes="ffffffffffffffffffffffffA">
                                      <p:cBhvr>
                                        <p:cTn id="46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3.46821E-7 C -0.00903 -0.0037 -0.01719 -0.00787 -0.02639 -0.01087 C -0.07917 -0.00879 -0.08455 -0.00671 -0.14097 -0.01318 C -0.14965 -0.01411 -0.16007 -0.01989 -0.16892 -0.02174 C -0.17552 -0.02313 -0.18854 -0.02613 -0.18854 -0.02613 C -0.19514 -0.03191 -0.20226 -0.03815 -0.2099 -0.04139 C -0.21146 -0.04278 -0.21302 -0.04463 -0.21476 -0.04578 C -0.21788 -0.04763 -0.22465 -0.05018 -0.22465 -0.05018 C -0.22795 -0.05318 -0.23073 -0.05781 -0.23455 -0.05896 C -0.24149 -0.06128 -0.25139 -0.06289 -0.25746 -0.06775 C -0.26146 -0.07099 -0.26458 -0.0763 -0.26892 -0.07862 C -0.27604 -0.08255 -0.28281 -0.08486 -0.29028 -0.0874 C -0.29358 -0.09018 -0.2967 -0.09318 -0.3 -0.09596 C -0.30729 -0.10243 -0.30868 -0.11977 -0.31319 -0.12879 C -0.31545 -0.14174 -0.31371 -0.13341 -0.31649 -0.14405 C -0.31753 -0.14844 -0.31979 -0.15723 -0.31979 -0.15723 C -0.32274 -0.18104 -0.32726 -0.20532 -0.33125 -0.22914 C -0.33125 -0.23006 -0.32986 -0.2881 -0.32465 -0.29688 C -0.3217 -0.30174 -0.31736 -0.30498 -0.31476 -0.31006 C -0.31267 -0.31446 -0.30972 -0.31815 -0.30833 -0.32301 C -0.30729 -0.32671 -0.30694 -0.3311 -0.30503 -0.33411 C -0.30382 -0.33596 -0.30174 -0.3355 -0.3 -0.33619 C -0.29462 -0.34729 -0.28524 -0.35515 -0.27708 -0.36232 C -0.27031 -0.3681 -0.26996 -0.36509 -0.26406 -0.36902 C -0.25642 -0.37411 -0.24948 -0.3792 -0.24097 -0.38197 C -0.23819 -0.39353 -0.22951 -0.39399 -0.22135 -0.39746 C -0.20451 -0.40486 -0.18785 -0.40925 -0.17049 -0.4148 C -0.10573 -0.43515 -0.03906 -0.42128 0.02778 -0.42128 " pathEditMode="relative" rAng="0" ptsTypes="fffffffffffffffffffffffffffA">
                                      <p:cBhvr>
                                        <p:cTn id="4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2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1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1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1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1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1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1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18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1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9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19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20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2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2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2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2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4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2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8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052513"/>
            <a:ext cx="114617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66334">
            <a:off x="5292725" y="1628775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18251">
            <a:off x="2843213" y="1484313"/>
            <a:ext cx="114617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781300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82199">
            <a:off x="2700338" y="4005263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3" y="4375150"/>
            <a:ext cx="114617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94166">
            <a:off x="5219700" y="4005263"/>
            <a:ext cx="114617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852738"/>
            <a:ext cx="1270000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81300"/>
            <a:ext cx="114617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1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5" y="2420938"/>
            <a:ext cx="1666875" cy="15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2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3159">
            <a:off x="611188" y="836613"/>
            <a:ext cx="1666875" cy="15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3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02099">
            <a:off x="6948488" y="692150"/>
            <a:ext cx="1666875" cy="1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4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2852">
            <a:off x="7092950" y="4076700"/>
            <a:ext cx="1666875" cy="1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5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5400"/>
            <a:ext cx="1666875" cy="1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6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26792">
            <a:off x="684213" y="4292600"/>
            <a:ext cx="1666875" cy="1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3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3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3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3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3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3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3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3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3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3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3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3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3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3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3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1692275" y="1341438"/>
            <a:ext cx="5688013" cy="1943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Берегите</a:t>
            </a:r>
          </a:p>
        </p:txBody>
      </p:sp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1692275" y="4005263"/>
            <a:ext cx="5832475" cy="11525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зрение!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844675"/>
            <a:ext cx="2276475" cy="265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65269">
            <a:off x="2843213" y="2205038"/>
            <a:ext cx="1298575" cy="59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№3, стр. 51. 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Сколько квадратов на рисунке?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Назовите их.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2411413" y="3141663"/>
            <a:ext cx="4248150" cy="1439862"/>
            <a:chOff x="1156" y="1797"/>
            <a:chExt cx="3765" cy="1270"/>
          </a:xfrm>
        </p:grpSpPr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1156" y="1797"/>
              <a:ext cx="1316" cy="127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2472" y="1797"/>
              <a:ext cx="2449" cy="127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908175" y="333375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A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3924300" y="404813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E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3924300" y="1844675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F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1835150" y="1844675"/>
            <a:ext cx="577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D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2411413" y="3141663"/>
            <a:ext cx="1512887" cy="144145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1835150" y="4365625"/>
            <a:ext cx="649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D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1908175" y="25654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A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3635375" y="2492375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E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6659563" y="2565400"/>
            <a:ext cx="5032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B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6804025" y="4221163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C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3708400" y="45085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F</a:t>
            </a:r>
            <a:endParaRPr lang="ru-RU" sz="4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11537 L 0.004 -0.3463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6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6" grpId="1" animBg="1"/>
      <p:bldP spid="18436" grpId="2" animBg="1"/>
      <p:bldP spid="18437" grpId="0" animBg="1"/>
      <p:bldP spid="18437" grpId="1" animBg="1"/>
      <p:bldP spid="18437" grpId="2" animBg="1"/>
      <p:bldP spid="18449" grpId="0"/>
      <p:bldP spid="18449" grpId="1"/>
      <p:bldP spid="18449" grpId="2"/>
      <p:bldP spid="18450" grpId="0"/>
      <p:bldP spid="18450" grpId="1"/>
      <p:bldP spid="18450" grpId="2"/>
      <p:bldP spid="18451" grpId="0"/>
      <p:bldP spid="18451" grpId="1"/>
      <p:bldP spid="18451" grpId="2"/>
      <p:bldP spid="18452" grpId="0"/>
      <p:bldP spid="18452" grpId="1"/>
      <p:bldP spid="18452" grpId="2"/>
      <p:bldP spid="18457" grpId="0" animBg="1"/>
      <p:bldP spid="18457" grpId="1" animBg="1"/>
      <p:bldP spid="18457" grpId="2" animBg="1"/>
      <p:bldP spid="18461" grpId="0"/>
      <p:bldP spid="18462" grpId="0"/>
      <p:bldP spid="18463" grpId="0"/>
      <p:bldP spid="18464" grpId="0"/>
      <p:bldP spid="18465" grpId="0"/>
      <p:bldP spid="184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411413" y="3141663"/>
            <a:ext cx="1484312" cy="1439862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908175" y="25654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A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708400" y="45085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F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835150" y="4365625"/>
            <a:ext cx="649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D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6804025" y="4221163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C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6659563" y="2565400"/>
            <a:ext cx="5032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B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3635375" y="2492375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E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2411413" y="3141663"/>
            <a:ext cx="1512887" cy="1441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3924300" y="3141663"/>
            <a:ext cx="2735263" cy="144145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924300" y="3141663"/>
            <a:ext cx="2735263" cy="143986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2411413" y="3141663"/>
            <a:ext cx="4248150" cy="1441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6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358775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8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0116E-6 L 0 -0.335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11515 L -0.19288 0.283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8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08393 L 0.14965 0.26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8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</p:childTnLst>
        </p:cTn>
      </p:par>
    </p:tnLst>
    <p:bldLst>
      <p:bldP spid="20503" grpId="0" animBg="1"/>
      <p:bldP spid="20487" grpId="0" animBg="1"/>
      <p:bldP spid="205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Изображение:Pyramide Kheo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Разность чисел 12 и 3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уменьшите на 5.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250825" y="3141663"/>
            <a:ext cx="1008063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К сумме чисел 7 и 8 прибавьте 3. 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331913" y="2420938"/>
            <a:ext cx="1008062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м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Найдите периметр прямоугольника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со сторонами 5 и 2 см.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2268538" y="3141663"/>
            <a:ext cx="1008062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г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Уменьшаемое – 34, вычитаемое – 12.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Найдите разность.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276600" y="2420938"/>
            <a:ext cx="1008063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е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Какое число больше 17 на 6?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4140200" y="3141663"/>
            <a:ext cx="1008063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о</a:t>
            </a:r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Одна открытка стоит 5 рублей.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Сколько стоят 3 такие открытки?</a:t>
            </a: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5076825" y="2492375"/>
            <a:ext cx="1008063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я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На сколько число 43 больше 20?</a:t>
            </a: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6084888" y="3141663"/>
            <a:ext cx="1008062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т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Найдите периметр квадрата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со стороной 4 см.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7092950" y="2420938"/>
            <a:ext cx="1008063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р</a:t>
            </a:r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Увеличьте число 54 на 6 единиц. 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7885113" y="3213100"/>
            <a:ext cx="1008062" cy="1009650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и</a:t>
            </a: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468313" y="476250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Составьте из полученных букв слово: 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395288" y="2636838"/>
            <a:ext cx="828040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</a:t>
            </a:r>
            <a:r>
              <a:rPr lang="ru-RU" sz="88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ЕО</a:t>
            </a:r>
            <a: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МЕТРИЯ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 rot="1876663">
            <a:off x="4859338" y="2060575"/>
            <a:ext cx="144462" cy="79216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8" grpId="1" animBg="1"/>
      <p:bldP spid="6149" grpId="0" animBg="1"/>
      <p:bldP spid="6149" grpId="1" animBg="1"/>
      <p:bldP spid="6150" grpId="0" animBg="1"/>
      <p:bldP spid="6150" grpId="1" animBg="1"/>
      <p:bldP spid="6151" grpId="0" animBg="1"/>
      <p:bldP spid="6151" grpId="1" animBg="1"/>
      <p:bldP spid="6152" grpId="0" animBg="1"/>
      <p:bldP spid="6152" grpId="1" animBg="1"/>
      <p:bldP spid="6152" grpId="2" animBg="1"/>
      <p:bldP spid="6153" grpId="0" animBg="1"/>
      <p:bldP spid="6153" grpId="1" animBg="1"/>
      <p:bldP spid="6154" grpId="0" animBg="1"/>
      <p:bldP spid="6154" grpId="1" animBg="1"/>
      <p:bldP spid="6155" grpId="0" animBg="1"/>
      <p:bldP spid="6155" grpId="1" animBg="1"/>
      <p:bldP spid="6156" grpId="0" animBg="1"/>
      <p:bldP spid="6156" grpId="1" animBg="1"/>
      <p:bldP spid="6157" grpId="0" animBg="1"/>
      <p:bldP spid="6157" grpId="1" animBg="1"/>
      <p:bldP spid="6158" grpId="0" animBg="1"/>
      <p:bldP spid="6158" grpId="1" animBg="1"/>
      <p:bldP spid="6159" grpId="0" animBg="1"/>
      <p:bldP spid="6159" grpId="1" animBg="1"/>
      <p:bldP spid="6160" grpId="0" animBg="1"/>
      <p:bldP spid="6160" grpId="1" animBg="1"/>
      <p:bldP spid="6161" grpId="0" animBg="1"/>
      <p:bldP spid="6161" grpId="1" animBg="1"/>
      <p:bldP spid="6162" grpId="0" animBg="1"/>
      <p:bldP spid="6162" grpId="1" animBg="1"/>
      <p:bldP spid="6163" grpId="0" animBg="1"/>
      <p:bldP spid="6163" grpId="1" animBg="1"/>
      <p:bldP spid="6164" grpId="0" animBg="1"/>
      <p:bldP spid="6164" grpId="1" animBg="1"/>
      <p:bldP spid="6165" grpId="0" animBg="1"/>
      <p:bldP spid="6165" grpId="1" animBg="1"/>
      <p:bldP spid="6166" grpId="0" animBg="1"/>
      <p:bldP spid="6166" grpId="1" animBg="1"/>
      <p:bldP spid="6168" grpId="0"/>
      <p:bldP spid="61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№4, стр. 51.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755650" y="3068638"/>
            <a:ext cx="3095625" cy="14398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50825" y="4508500"/>
            <a:ext cx="5762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D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851275" y="45085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C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779838" y="2349500"/>
            <a:ext cx="576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B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50825" y="2349500"/>
            <a:ext cx="503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latin typeface="Times New Roman" pitchFamily="18" charset="0"/>
              </a:rPr>
              <a:t>A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787900" y="2276475"/>
            <a:ext cx="417671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АВ</a:t>
            </a:r>
            <a:r>
              <a:rPr lang="ru-RU" sz="2800" b="1">
                <a:latin typeface="Times New Roman" pitchFamily="18" charset="0"/>
              </a:rPr>
              <a:t> = </a:t>
            </a:r>
            <a:r>
              <a:rPr lang="ru-RU" sz="2800" b="1">
                <a:solidFill>
                  <a:srgbClr val="3333FF"/>
                </a:solidFill>
                <a:latin typeface="Times New Roman" pitchFamily="18" charset="0"/>
              </a:rPr>
              <a:t>5см</a:t>
            </a:r>
            <a:r>
              <a:rPr lang="ru-RU" sz="2800" b="1">
                <a:latin typeface="Times New Roman" pitchFamily="18" charset="0"/>
              </a:rPr>
              <a:t>         </a:t>
            </a:r>
            <a:r>
              <a:rPr lang="ru-RU" sz="3200" b="1">
                <a:latin typeface="Times New Roman" pitchFamily="18" charset="0"/>
              </a:rPr>
              <a:t>С</a:t>
            </a:r>
            <a:r>
              <a:rPr lang="en-US" sz="3200" b="1">
                <a:latin typeface="Times New Roman" pitchFamily="18" charset="0"/>
              </a:rPr>
              <a:t>D</a:t>
            </a:r>
            <a:r>
              <a:rPr lang="ru-RU" sz="2800" b="1">
                <a:latin typeface="Times New Roman" pitchFamily="18" charset="0"/>
              </a:rPr>
              <a:t> = </a:t>
            </a:r>
            <a:r>
              <a:rPr lang="ru-RU" sz="2800" b="1">
                <a:solidFill>
                  <a:srgbClr val="3333FF"/>
                </a:solidFill>
                <a:latin typeface="Times New Roman" pitchFamily="18" charset="0"/>
              </a:rPr>
              <a:t>5см</a:t>
            </a:r>
          </a:p>
          <a:p>
            <a:r>
              <a:rPr lang="ru-RU" sz="3200" b="1">
                <a:latin typeface="Times New Roman" pitchFamily="18" charset="0"/>
              </a:rPr>
              <a:t>ВС</a:t>
            </a:r>
            <a:r>
              <a:rPr lang="ru-RU" sz="2800" b="1">
                <a:latin typeface="Times New Roman" pitchFamily="18" charset="0"/>
              </a:rPr>
              <a:t> = </a:t>
            </a:r>
            <a:r>
              <a:rPr lang="ru-RU" sz="2800" b="1">
                <a:solidFill>
                  <a:srgbClr val="3333FF"/>
                </a:solidFill>
                <a:latin typeface="Times New Roman" pitchFamily="18" charset="0"/>
              </a:rPr>
              <a:t>2см</a:t>
            </a:r>
            <a:r>
              <a:rPr lang="ru-RU" sz="2800" b="1">
                <a:latin typeface="Times New Roman" pitchFamily="18" charset="0"/>
              </a:rPr>
              <a:t>         </a:t>
            </a:r>
            <a:r>
              <a:rPr lang="en-US" sz="3200" b="1">
                <a:latin typeface="Times New Roman" pitchFamily="18" charset="0"/>
              </a:rPr>
              <a:t>AD</a:t>
            </a:r>
            <a:r>
              <a:rPr lang="en-US" sz="2800" b="1">
                <a:latin typeface="Times New Roman" pitchFamily="18" charset="0"/>
              </a:rPr>
              <a:t> = </a:t>
            </a:r>
            <a:r>
              <a:rPr lang="ru-RU" sz="2800" b="1">
                <a:solidFill>
                  <a:srgbClr val="3333FF"/>
                </a:solidFill>
                <a:latin typeface="Times New Roman" pitchFamily="18" charset="0"/>
              </a:rPr>
              <a:t>2см</a:t>
            </a:r>
          </a:p>
          <a:p>
            <a:endParaRPr lang="ru-RU" sz="2800" b="1">
              <a:solidFill>
                <a:srgbClr val="3333FF"/>
              </a:solidFill>
              <a:latin typeface="Times New Roman" pitchFamily="18" charset="0"/>
            </a:endParaRPr>
          </a:p>
          <a:p>
            <a:endParaRPr lang="ru-RU" sz="2800" b="1">
              <a:latin typeface="Times New Roman" pitchFamily="18" charset="0"/>
            </a:endParaRPr>
          </a:p>
          <a:p>
            <a:r>
              <a:rPr lang="ru-RU" sz="3200" b="1">
                <a:solidFill>
                  <a:srgbClr val="3333FF"/>
                </a:solidFill>
                <a:latin typeface="Times New Roman" pitchFamily="18" charset="0"/>
              </a:rPr>
              <a:t>5 + 5 + 2 + 2 = 14 (см)</a:t>
            </a:r>
          </a:p>
          <a:p>
            <a:endParaRPr lang="ru-RU" sz="3200" b="1">
              <a:solidFill>
                <a:srgbClr val="3333FF"/>
              </a:solidFill>
              <a:latin typeface="Times New Roman" pitchFamily="18" charset="0"/>
            </a:endParaRP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Проверьте!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6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№5 (а), стр. 51.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95288" y="2276475"/>
            <a:ext cx="8208962" cy="509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ru-RU" sz="3600" b="1">
                <a:latin typeface="Times New Roman" pitchFamily="18" charset="0"/>
              </a:rPr>
              <a:t>Д. – 6 см</a:t>
            </a:r>
          </a:p>
          <a:p>
            <a:pPr marL="342900" indent="-342900"/>
            <a:r>
              <a:rPr lang="ru-RU" sz="3600" b="1">
                <a:latin typeface="Times New Roman" pitchFamily="18" charset="0"/>
              </a:rPr>
              <a:t>Ш. - ? на 2 см </a:t>
            </a:r>
            <a:endParaRPr lang="ru-RU" sz="3600" b="1">
              <a:solidFill>
                <a:srgbClr val="3333FF"/>
              </a:solidFill>
              <a:latin typeface="Times New Roman" pitchFamily="18" charset="0"/>
            </a:endParaRPr>
          </a:p>
          <a:p>
            <a:pPr marL="342900" indent="-342900"/>
            <a:r>
              <a:rPr lang="ru-RU" sz="3600" b="1">
                <a:latin typeface="Times New Roman" pitchFamily="18" charset="0"/>
              </a:rPr>
              <a:t>Р. -  ?</a:t>
            </a:r>
          </a:p>
          <a:p>
            <a:pPr marL="342900" indent="-342900" algn="ctr"/>
            <a:r>
              <a:rPr lang="ru-RU" sz="4400" b="1">
                <a:solidFill>
                  <a:srgbClr val="3333FF"/>
                </a:solidFill>
                <a:latin typeface="Times New Roman" pitchFamily="18" charset="0"/>
              </a:rPr>
              <a:t>Решение:</a:t>
            </a:r>
          </a:p>
          <a:p>
            <a:pPr marL="342900" indent="-342900">
              <a:buFontTx/>
              <a:buAutoNum type="arabicParenR"/>
            </a:pPr>
            <a:r>
              <a:rPr lang="ru-RU" sz="3600" b="1">
                <a:latin typeface="Times New Roman" pitchFamily="18" charset="0"/>
              </a:rPr>
              <a:t> 6 – 2 = 4 (см) – ширина.</a:t>
            </a:r>
          </a:p>
          <a:p>
            <a:pPr marL="342900" indent="-342900">
              <a:buFontTx/>
              <a:buAutoNum type="arabicParenR"/>
            </a:pPr>
            <a:r>
              <a:rPr lang="ru-RU" sz="3600" b="1">
                <a:latin typeface="Times New Roman" pitchFamily="18" charset="0"/>
              </a:rPr>
              <a:t> 6 + 6 + 4 + 4 = 20 (см) – периметр.</a:t>
            </a:r>
          </a:p>
          <a:p>
            <a:pPr marL="342900" indent="-342900"/>
            <a:r>
              <a:rPr lang="ru-RU" sz="3600" b="1">
                <a:latin typeface="Times New Roman" pitchFamily="18" charset="0"/>
              </a:rPr>
              <a:t>Ответ: 20 см.</a:t>
            </a:r>
          </a:p>
          <a:p>
            <a:pPr marL="342900" indent="-342900">
              <a:buFontTx/>
              <a:buAutoNum type="arabicParenR"/>
            </a:pPr>
            <a:endParaRPr lang="ru-RU" sz="3600" b="1">
              <a:solidFill>
                <a:srgbClr val="3333FF"/>
              </a:solidFill>
              <a:latin typeface="Times New Roman" pitchFamily="18" charset="0"/>
            </a:endParaRPr>
          </a:p>
          <a:p>
            <a:pPr marL="342900" indent="-342900"/>
            <a:endParaRPr lang="ru-RU" sz="3200" b="1">
              <a:solidFill>
                <a:srgbClr val="3333FF"/>
              </a:solidFill>
              <a:latin typeface="Times New Roman" pitchFamily="18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flipV="1">
            <a:off x="3348038" y="3068638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 flipV="1">
            <a:off x="3348038" y="3213100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3708400" y="32845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V="1">
            <a:off x="4067175" y="27082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H="1">
            <a:off x="3348038" y="27082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364163" y="2349500"/>
            <a:ext cx="2520950" cy="1295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6300788" y="1844675"/>
            <a:ext cx="75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6 см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7956550" y="2708275"/>
            <a:ext cx="75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4 см</a:t>
            </a:r>
          </a:p>
        </p:txBody>
      </p: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1258888" y="3429000"/>
            <a:ext cx="433387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5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  <p:bldP spid="24584" grpId="0" animBg="1"/>
      <p:bldP spid="24587" grpId="0" animBg="1"/>
      <p:bldP spid="24588" grpId="0" animBg="1"/>
      <p:bldP spid="24589" grpId="0" animBg="1"/>
      <p:bldP spid="24590" grpId="0" animBg="1"/>
      <p:bldP spid="24592" grpId="0"/>
      <p:bldP spid="2459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sz="quarter" idx="13"/>
          </p:nvPr>
        </p:nvSpPr>
        <p:spPr>
          <a:xfrm>
            <a:off x="755650" y="2349500"/>
            <a:ext cx="2520950" cy="2879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</a:rPr>
              <a:t>      </a:t>
            </a:r>
            <a:r>
              <a:rPr lang="ru-RU" sz="5400" b="1">
                <a:latin typeface="Times New Roman" pitchFamily="18" charset="0"/>
              </a:rPr>
              <a:t>475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5400" b="1">
                <a:latin typeface="Times New Roman" pitchFamily="18" charset="0"/>
              </a:rPr>
              <a:t>    </a:t>
            </a:r>
            <a:r>
              <a:rPr lang="ru-RU" sz="5400" b="1" u="sng">
                <a:latin typeface="Times New Roman" pitchFamily="18" charset="0"/>
              </a:rPr>
              <a:t>398</a:t>
            </a:r>
            <a:r>
              <a:rPr lang="ru-RU" sz="5400" b="1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5400" b="1">
                <a:latin typeface="Times New Roman" pitchFamily="18" charset="0"/>
              </a:rPr>
              <a:t>    </a:t>
            </a:r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873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№8, стр. 52.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1042988" y="2781300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827088" y="2997200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3635375" y="2205038"/>
            <a:ext cx="36734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476 + 398 = </a:t>
            </a:r>
            <a:endParaRPr lang="ru-RU" sz="5400" b="1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3635375" y="3213100"/>
            <a:ext cx="3673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5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475 + 399 = </a:t>
            </a:r>
            <a:endParaRPr lang="ru-RU" sz="5400" b="1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3635375" y="4005263"/>
            <a:ext cx="36734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476 + 397 =</a:t>
            </a:r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7235825" y="2205038"/>
            <a:ext cx="1368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874</a:t>
            </a: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7235825" y="3068638"/>
            <a:ext cx="1368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874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7235825" y="3860800"/>
            <a:ext cx="1368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873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8" grpId="0" animBg="1"/>
      <p:bldP spid="2867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Соедините фигуры!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grpSp>
        <p:nvGrpSpPr>
          <p:cNvPr id="44036" name="Group 4"/>
          <p:cNvGrpSpPr>
            <a:grpSpLocks/>
          </p:cNvGrpSpPr>
          <p:nvPr/>
        </p:nvGrpSpPr>
        <p:grpSpPr bwMode="auto">
          <a:xfrm>
            <a:off x="7235825" y="2565400"/>
            <a:ext cx="1009650" cy="1266825"/>
            <a:chOff x="4649" y="1525"/>
            <a:chExt cx="636" cy="798"/>
          </a:xfrm>
        </p:grpSpPr>
        <p:pic>
          <p:nvPicPr>
            <p:cNvPr id="44037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1525"/>
              <a:ext cx="636" cy="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4694" y="1661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Е</a:t>
              </a:r>
            </a:p>
          </p:txBody>
        </p:sp>
      </p:grpSp>
      <p:grpSp>
        <p:nvGrpSpPr>
          <p:cNvPr id="44039" name="Group 7"/>
          <p:cNvGrpSpPr>
            <a:grpSpLocks/>
          </p:cNvGrpSpPr>
          <p:nvPr/>
        </p:nvGrpSpPr>
        <p:grpSpPr bwMode="auto">
          <a:xfrm>
            <a:off x="5364163" y="2565400"/>
            <a:ext cx="990600" cy="1285875"/>
            <a:chOff x="3515" y="1525"/>
            <a:chExt cx="624" cy="810"/>
          </a:xfrm>
        </p:grpSpPr>
        <p:pic>
          <p:nvPicPr>
            <p:cNvPr id="44040" name="Picture 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1525"/>
              <a:ext cx="624" cy="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3560" y="1616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D</a:t>
              </a:r>
              <a:endParaRPr lang="ru-RU" sz="4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44042" name="Group 10"/>
          <p:cNvGrpSpPr>
            <a:grpSpLocks/>
          </p:cNvGrpSpPr>
          <p:nvPr/>
        </p:nvGrpSpPr>
        <p:grpSpPr bwMode="auto">
          <a:xfrm>
            <a:off x="3635375" y="2636838"/>
            <a:ext cx="1095375" cy="1247775"/>
            <a:chOff x="2472" y="1570"/>
            <a:chExt cx="690" cy="786"/>
          </a:xfrm>
        </p:grpSpPr>
        <p:pic>
          <p:nvPicPr>
            <p:cNvPr id="44043" name="Picture 1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1570"/>
              <a:ext cx="690" cy="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517" y="1661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</a:t>
              </a:r>
            </a:p>
          </p:txBody>
        </p:sp>
      </p:grpSp>
      <p:grpSp>
        <p:nvGrpSpPr>
          <p:cNvPr id="44045" name="Group 13"/>
          <p:cNvGrpSpPr>
            <a:grpSpLocks/>
          </p:cNvGrpSpPr>
          <p:nvPr/>
        </p:nvGrpSpPr>
        <p:grpSpPr bwMode="auto">
          <a:xfrm>
            <a:off x="323850" y="2636838"/>
            <a:ext cx="971550" cy="1223962"/>
            <a:chOff x="431" y="1570"/>
            <a:chExt cx="612" cy="786"/>
          </a:xfrm>
        </p:grpSpPr>
        <p:pic>
          <p:nvPicPr>
            <p:cNvPr id="44046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570"/>
              <a:ext cx="612" cy="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476" y="1706"/>
              <a:ext cx="317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А</a:t>
              </a:r>
            </a:p>
          </p:txBody>
        </p:sp>
      </p:grpSp>
      <p:grpSp>
        <p:nvGrpSpPr>
          <p:cNvPr id="44048" name="Group 16"/>
          <p:cNvGrpSpPr>
            <a:grpSpLocks/>
          </p:cNvGrpSpPr>
          <p:nvPr/>
        </p:nvGrpSpPr>
        <p:grpSpPr bwMode="auto">
          <a:xfrm>
            <a:off x="1979613" y="2636838"/>
            <a:ext cx="933450" cy="1190625"/>
            <a:chOff x="1429" y="1570"/>
            <a:chExt cx="588" cy="750"/>
          </a:xfrm>
        </p:grpSpPr>
        <p:pic>
          <p:nvPicPr>
            <p:cNvPr id="44049" name="Picture 17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1570"/>
              <a:ext cx="588" cy="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1474" y="1706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В</a:t>
              </a:r>
            </a:p>
          </p:txBody>
        </p:sp>
      </p:grp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3779838" y="4508500"/>
            <a:ext cx="1114425" cy="1295400"/>
            <a:chOff x="1837" y="1888"/>
            <a:chExt cx="702" cy="816"/>
          </a:xfrm>
        </p:grpSpPr>
        <p:pic>
          <p:nvPicPr>
            <p:cNvPr id="44055" name="Picture 23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888"/>
              <a:ext cx="702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56" name="Rectangle 24"/>
            <p:cNvSpPr>
              <a:spLocks noChangeArrowheads="1"/>
            </p:cNvSpPr>
            <p:nvPr/>
          </p:nvSpPr>
          <p:spPr bwMode="auto">
            <a:xfrm>
              <a:off x="2154" y="2069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3</a:t>
              </a:r>
            </a:p>
          </p:txBody>
        </p:sp>
      </p:grpSp>
      <p:pic>
        <p:nvPicPr>
          <p:cNvPr id="44057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581525"/>
            <a:ext cx="12668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061" name="Group 29"/>
          <p:cNvGrpSpPr>
            <a:grpSpLocks/>
          </p:cNvGrpSpPr>
          <p:nvPr/>
        </p:nvGrpSpPr>
        <p:grpSpPr bwMode="auto">
          <a:xfrm>
            <a:off x="1763713" y="4581525"/>
            <a:ext cx="1495425" cy="1303338"/>
            <a:chOff x="2064" y="2432"/>
            <a:chExt cx="942" cy="867"/>
          </a:xfrm>
        </p:grpSpPr>
        <p:sp>
          <p:nvSpPr>
            <p:cNvPr id="44062" name="Rectangle 30"/>
            <p:cNvSpPr>
              <a:spLocks noChangeArrowheads="1"/>
            </p:cNvSpPr>
            <p:nvPr/>
          </p:nvSpPr>
          <p:spPr bwMode="auto">
            <a:xfrm>
              <a:off x="2562" y="2568"/>
              <a:ext cx="317" cy="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</a:p>
          </p:txBody>
        </p:sp>
        <p:pic>
          <p:nvPicPr>
            <p:cNvPr id="44063" name="Picture 31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432"/>
              <a:ext cx="942" cy="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4064" name="Picture 3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0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66" name="Picture 3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08500"/>
            <a:ext cx="103822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65896E-6 L -0.32865 -0.283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-14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21387E-6 L -0.55746 -0.29225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82" y="-14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3.69942E-6 L 0.42187 -0.2837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81" y="-14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9.24855E-7 L 0.41441 -0.2941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12" y="-147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3.58382E-6 L 0.22222 -0.29549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-147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971550" y="1557338"/>
            <a:ext cx="7704138" cy="24479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827088" y="1557338"/>
            <a:ext cx="1439862" cy="2447925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771775" y="2565400"/>
            <a:ext cx="2951163" cy="14414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708275"/>
            <a:ext cx="28575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6" grpId="1" animBg="1"/>
      <p:bldP spid="81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Сколько прямых углов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у четырехугольников?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 rot="-1522846">
            <a:off x="611188" y="3716338"/>
            <a:ext cx="1081087" cy="17287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547813" y="2276475"/>
            <a:ext cx="1655762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 rot="2588047">
            <a:off x="2700338" y="3860800"/>
            <a:ext cx="935037" cy="9366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995738" y="2205038"/>
            <a:ext cx="1152525" cy="15843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 rot="2803914">
            <a:off x="5688807" y="3536156"/>
            <a:ext cx="1439862" cy="13684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563938" y="5734050"/>
            <a:ext cx="4321175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 rot="1433249">
            <a:off x="7740650" y="2349500"/>
            <a:ext cx="865188" cy="15113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2" name="Freeform 72"/>
          <p:cNvSpPr>
            <a:spLocks/>
          </p:cNvSpPr>
          <p:nvPr/>
        </p:nvSpPr>
        <p:spPr bwMode="auto">
          <a:xfrm>
            <a:off x="2484438" y="1916113"/>
            <a:ext cx="5178425" cy="4394200"/>
          </a:xfrm>
          <a:custGeom>
            <a:avLst/>
            <a:gdLst>
              <a:gd name="T0" fmla="*/ 1867 w 3262"/>
              <a:gd name="T1" fmla="*/ 11 h 2768"/>
              <a:gd name="T2" fmla="*/ 1253 w 3262"/>
              <a:gd name="T3" fmla="*/ 29 h 2768"/>
              <a:gd name="T4" fmla="*/ 1045 w 3262"/>
              <a:gd name="T5" fmla="*/ 48 h 2768"/>
              <a:gd name="T6" fmla="*/ 894 w 3262"/>
              <a:gd name="T7" fmla="*/ 86 h 2768"/>
              <a:gd name="T8" fmla="*/ 743 w 3262"/>
              <a:gd name="T9" fmla="*/ 162 h 2768"/>
              <a:gd name="T10" fmla="*/ 715 w 3262"/>
              <a:gd name="T11" fmla="*/ 199 h 2768"/>
              <a:gd name="T12" fmla="*/ 677 w 3262"/>
              <a:gd name="T13" fmla="*/ 228 h 2768"/>
              <a:gd name="T14" fmla="*/ 611 w 3262"/>
              <a:gd name="T15" fmla="*/ 294 h 2768"/>
              <a:gd name="T16" fmla="*/ 479 w 3262"/>
              <a:gd name="T17" fmla="*/ 577 h 2768"/>
              <a:gd name="T18" fmla="*/ 469 w 3262"/>
              <a:gd name="T19" fmla="*/ 615 h 2768"/>
              <a:gd name="T20" fmla="*/ 403 w 3262"/>
              <a:gd name="T21" fmla="*/ 747 h 2768"/>
              <a:gd name="T22" fmla="*/ 346 w 3262"/>
              <a:gd name="T23" fmla="*/ 917 h 2768"/>
              <a:gd name="T24" fmla="*/ 309 w 3262"/>
              <a:gd name="T25" fmla="*/ 974 h 2768"/>
              <a:gd name="T26" fmla="*/ 224 w 3262"/>
              <a:gd name="T27" fmla="*/ 1087 h 2768"/>
              <a:gd name="T28" fmla="*/ 158 w 3262"/>
              <a:gd name="T29" fmla="*/ 1191 h 2768"/>
              <a:gd name="T30" fmla="*/ 148 w 3262"/>
              <a:gd name="T31" fmla="*/ 1219 h 2768"/>
              <a:gd name="T32" fmla="*/ 91 w 3262"/>
              <a:gd name="T33" fmla="*/ 1257 h 2768"/>
              <a:gd name="T34" fmla="*/ 63 w 3262"/>
              <a:gd name="T35" fmla="*/ 1616 h 2768"/>
              <a:gd name="T36" fmla="*/ 328 w 3262"/>
              <a:gd name="T37" fmla="*/ 2022 h 2768"/>
              <a:gd name="T38" fmla="*/ 422 w 3262"/>
              <a:gd name="T39" fmla="*/ 2088 h 2768"/>
              <a:gd name="T40" fmla="*/ 507 w 3262"/>
              <a:gd name="T41" fmla="*/ 2163 h 2768"/>
              <a:gd name="T42" fmla="*/ 573 w 3262"/>
              <a:gd name="T43" fmla="*/ 2220 h 2768"/>
              <a:gd name="T44" fmla="*/ 639 w 3262"/>
              <a:gd name="T45" fmla="*/ 2267 h 2768"/>
              <a:gd name="T46" fmla="*/ 705 w 3262"/>
              <a:gd name="T47" fmla="*/ 2305 h 2768"/>
              <a:gd name="T48" fmla="*/ 800 w 3262"/>
              <a:gd name="T49" fmla="*/ 2381 h 2768"/>
              <a:gd name="T50" fmla="*/ 932 w 3262"/>
              <a:gd name="T51" fmla="*/ 2475 h 2768"/>
              <a:gd name="T52" fmla="*/ 1007 w 3262"/>
              <a:gd name="T53" fmla="*/ 2541 h 2768"/>
              <a:gd name="T54" fmla="*/ 1187 w 3262"/>
              <a:gd name="T55" fmla="*/ 2626 h 2768"/>
              <a:gd name="T56" fmla="*/ 1310 w 3262"/>
              <a:gd name="T57" fmla="*/ 2673 h 2768"/>
              <a:gd name="T58" fmla="*/ 1810 w 3262"/>
              <a:gd name="T59" fmla="*/ 2768 h 2768"/>
              <a:gd name="T60" fmla="*/ 2150 w 3262"/>
              <a:gd name="T61" fmla="*/ 2758 h 2768"/>
              <a:gd name="T62" fmla="*/ 2348 w 3262"/>
              <a:gd name="T63" fmla="*/ 2683 h 2768"/>
              <a:gd name="T64" fmla="*/ 2443 w 3262"/>
              <a:gd name="T65" fmla="*/ 2607 h 2768"/>
              <a:gd name="T66" fmla="*/ 2471 w 3262"/>
              <a:gd name="T67" fmla="*/ 2579 h 2768"/>
              <a:gd name="T68" fmla="*/ 2499 w 3262"/>
              <a:gd name="T69" fmla="*/ 2569 h 2768"/>
              <a:gd name="T70" fmla="*/ 2556 w 3262"/>
              <a:gd name="T71" fmla="*/ 2522 h 2768"/>
              <a:gd name="T72" fmla="*/ 2650 w 3262"/>
              <a:gd name="T73" fmla="*/ 2390 h 2768"/>
              <a:gd name="T74" fmla="*/ 2745 w 3262"/>
              <a:gd name="T75" fmla="*/ 2211 h 2768"/>
              <a:gd name="T76" fmla="*/ 2754 w 3262"/>
              <a:gd name="T77" fmla="*/ 2154 h 2768"/>
              <a:gd name="T78" fmla="*/ 2801 w 3262"/>
              <a:gd name="T79" fmla="*/ 2050 h 2768"/>
              <a:gd name="T80" fmla="*/ 2811 w 3262"/>
              <a:gd name="T81" fmla="*/ 2003 h 2768"/>
              <a:gd name="T82" fmla="*/ 2839 w 3262"/>
              <a:gd name="T83" fmla="*/ 1984 h 2768"/>
              <a:gd name="T84" fmla="*/ 2953 w 3262"/>
              <a:gd name="T85" fmla="*/ 1833 h 2768"/>
              <a:gd name="T86" fmla="*/ 3028 w 3262"/>
              <a:gd name="T87" fmla="*/ 1729 h 2768"/>
              <a:gd name="T88" fmla="*/ 3104 w 3262"/>
              <a:gd name="T89" fmla="*/ 1625 h 2768"/>
              <a:gd name="T90" fmla="*/ 3217 w 3262"/>
              <a:gd name="T91" fmla="*/ 1417 h 2768"/>
              <a:gd name="T92" fmla="*/ 3245 w 3262"/>
              <a:gd name="T93" fmla="*/ 879 h 2768"/>
              <a:gd name="T94" fmla="*/ 3236 w 3262"/>
              <a:gd name="T95" fmla="*/ 417 h 2768"/>
              <a:gd name="T96" fmla="*/ 3132 w 3262"/>
              <a:gd name="T97" fmla="*/ 247 h 2768"/>
              <a:gd name="T98" fmla="*/ 3028 w 3262"/>
              <a:gd name="T99" fmla="*/ 105 h 2768"/>
              <a:gd name="T100" fmla="*/ 2943 w 3262"/>
              <a:gd name="T101" fmla="*/ 58 h 2768"/>
              <a:gd name="T102" fmla="*/ 2764 w 3262"/>
              <a:gd name="T103" fmla="*/ 1 h 2768"/>
              <a:gd name="T104" fmla="*/ 1867 w 3262"/>
              <a:gd name="T105" fmla="*/ 11 h 2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2768">
                <a:moveTo>
                  <a:pt x="1867" y="11"/>
                </a:moveTo>
                <a:cubicBezTo>
                  <a:pt x="1562" y="40"/>
                  <a:pt x="2011" y="0"/>
                  <a:pt x="1253" y="29"/>
                </a:cubicBezTo>
                <a:cubicBezTo>
                  <a:pt x="1183" y="32"/>
                  <a:pt x="1045" y="48"/>
                  <a:pt x="1045" y="48"/>
                </a:cubicBezTo>
                <a:cubicBezTo>
                  <a:pt x="991" y="58"/>
                  <a:pt x="949" y="77"/>
                  <a:pt x="894" y="86"/>
                </a:cubicBezTo>
                <a:cubicBezTo>
                  <a:pt x="849" y="117"/>
                  <a:pt x="783" y="122"/>
                  <a:pt x="743" y="162"/>
                </a:cubicBezTo>
                <a:cubicBezTo>
                  <a:pt x="732" y="173"/>
                  <a:pt x="726" y="188"/>
                  <a:pt x="715" y="199"/>
                </a:cubicBezTo>
                <a:cubicBezTo>
                  <a:pt x="704" y="210"/>
                  <a:pt x="688" y="216"/>
                  <a:pt x="677" y="228"/>
                </a:cubicBezTo>
                <a:cubicBezTo>
                  <a:pt x="613" y="299"/>
                  <a:pt x="669" y="273"/>
                  <a:pt x="611" y="294"/>
                </a:cubicBezTo>
                <a:cubicBezTo>
                  <a:pt x="552" y="381"/>
                  <a:pt x="526" y="483"/>
                  <a:pt x="479" y="577"/>
                </a:cubicBezTo>
                <a:cubicBezTo>
                  <a:pt x="473" y="589"/>
                  <a:pt x="474" y="603"/>
                  <a:pt x="469" y="615"/>
                </a:cubicBezTo>
                <a:cubicBezTo>
                  <a:pt x="452" y="661"/>
                  <a:pt x="430" y="707"/>
                  <a:pt x="403" y="747"/>
                </a:cubicBezTo>
                <a:cubicBezTo>
                  <a:pt x="386" y="798"/>
                  <a:pt x="373" y="869"/>
                  <a:pt x="346" y="917"/>
                </a:cubicBezTo>
                <a:cubicBezTo>
                  <a:pt x="335" y="937"/>
                  <a:pt x="309" y="974"/>
                  <a:pt x="309" y="974"/>
                </a:cubicBezTo>
                <a:cubicBezTo>
                  <a:pt x="296" y="1021"/>
                  <a:pt x="272" y="1072"/>
                  <a:pt x="224" y="1087"/>
                </a:cubicBezTo>
                <a:cubicBezTo>
                  <a:pt x="193" y="1133"/>
                  <a:pt x="204" y="1160"/>
                  <a:pt x="158" y="1191"/>
                </a:cubicBezTo>
                <a:cubicBezTo>
                  <a:pt x="155" y="1200"/>
                  <a:pt x="155" y="1212"/>
                  <a:pt x="148" y="1219"/>
                </a:cubicBezTo>
                <a:cubicBezTo>
                  <a:pt x="132" y="1235"/>
                  <a:pt x="91" y="1257"/>
                  <a:pt x="91" y="1257"/>
                </a:cubicBezTo>
                <a:cubicBezTo>
                  <a:pt x="0" y="1396"/>
                  <a:pt x="48" y="1300"/>
                  <a:pt x="63" y="1616"/>
                </a:cubicBezTo>
                <a:cubicBezTo>
                  <a:pt x="71" y="1784"/>
                  <a:pt x="193" y="1932"/>
                  <a:pt x="328" y="2022"/>
                </a:cubicBezTo>
                <a:cubicBezTo>
                  <a:pt x="352" y="2059"/>
                  <a:pt x="381" y="2073"/>
                  <a:pt x="422" y="2088"/>
                </a:cubicBezTo>
                <a:cubicBezTo>
                  <a:pt x="446" y="2123"/>
                  <a:pt x="466" y="2150"/>
                  <a:pt x="507" y="2163"/>
                </a:cubicBezTo>
                <a:cubicBezTo>
                  <a:pt x="545" y="2221"/>
                  <a:pt x="502" y="2165"/>
                  <a:pt x="573" y="2220"/>
                </a:cubicBezTo>
                <a:cubicBezTo>
                  <a:pt x="640" y="2272"/>
                  <a:pt x="582" y="2249"/>
                  <a:pt x="639" y="2267"/>
                </a:cubicBezTo>
                <a:cubicBezTo>
                  <a:pt x="660" y="2281"/>
                  <a:pt x="685" y="2289"/>
                  <a:pt x="705" y="2305"/>
                </a:cubicBezTo>
                <a:cubicBezTo>
                  <a:pt x="807" y="2388"/>
                  <a:pt x="732" y="2358"/>
                  <a:pt x="800" y="2381"/>
                </a:cubicBezTo>
                <a:cubicBezTo>
                  <a:pt x="834" y="2431"/>
                  <a:pt x="886" y="2440"/>
                  <a:pt x="932" y="2475"/>
                </a:cubicBezTo>
                <a:cubicBezTo>
                  <a:pt x="982" y="2512"/>
                  <a:pt x="955" y="2512"/>
                  <a:pt x="1007" y="2541"/>
                </a:cubicBezTo>
                <a:cubicBezTo>
                  <a:pt x="1065" y="2573"/>
                  <a:pt x="1128" y="2594"/>
                  <a:pt x="1187" y="2626"/>
                </a:cubicBezTo>
                <a:cubicBezTo>
                  <a:pt x="1287" y="2680"/>
                  <a:pt x="1195" y="2658"/>
                  <a:pt x="1310" y="2673"/>
                </a:cubicBezTo>
                <a:cubicBezTo>
                  <a:pt x="1474" y="2717"/>
                  <a:pt x="1643" y="2739"/>
                  <a:pt x="1810" y="2768"/>
                </a:cubicBezTo>
                <a:cubicBezTo>
                  <a:pt x="1923" y="2765"/>
                  <a:pt x="2037" y="2764"/>
                  <a:pt x="2150" y="2758"/>
                </a:cubicBezTo>
                <a:cubicBezTo>
                  <a:pt x="2217" y="2755"/>
                  <a:pt x="2285" y="2703"/>
                  <a:pt x="2348" y="2683"/>
                </a:cubicBezTo>
                <a:cubicBezTo>
                  <a:pt x="2377" y="2645"/>
                  <a:pt x="2398" y="2623"/>
                  <a:pt x="2443" y="2607"/>
                </a:cubicBezTo>
                <a:cubicBezTo>
                  <a:pt x="2452" y="2598"/>
                  <a:pt x="2460" y="2586"/>
                  <a:pt x="2471" y="2579"/>
                </a:cubicBezTo>
                <a:cubicBezTo>
                  <a:pt x="2479" y="2573"/>
                  <a:pt x="2492" y="2576"/>
                  <a:pt x="2499" y="2569"/>
                </a:cubicBezTo>
                <a:cubicBezTo>
                  <a:pt x="2556" y="2512"/>
                  <a:pt x="2474" y="2544"/>
                  <a:pt x="2556" y="2522"/>
                </a:cubicBezTo>
                <a:cubicBezTo>
                  <a:pt x="2672" y="2408"/>
                  <a:pt x="2560" y="2530"/>
                  <a:pt x="2650" y="2390"/>
                </a:cubicBezTo>
                <a:cubicBezTo>
                  <a:pt x="2689" y="2329"/>
                  <a:pt x="2722" y="2280"/>
                  <a:pt x="2745" y="2211"/>
                </a:cubicBezTo>
                <a:cubicBezTo>
                  <a:pt x="2748" y="2192"/>
                  <a:pt x="2748" y="2172"/>
                  <a:pt x="2754" y="2154"/>
                </a:cubicBezTo>
                <a:cubicBezTo>
                  <a:pt x="2790" y="2053"/>
                  <a:pt x="2786" y="2111"/>
                  <a:pt x="2801" y="2050"/>
                </a:cubicBezTo>
                <a:cubicBezTo>
                  <a:pt x="2805" y="2034"/>
                  <a:pt x="2803" y="2017"/>
                  <a:pt x="2811" y="2003"/>
                </a:cubicBezTo>
                <a:cubicBezTo>
                  <a:pt x="2817" y="1993"/>
                  <a:pt x="2830" y="1990"/>
                  <a:pt x="2839" y="1984"/>
                </a:cubicBezTo>
                <a:cubicBezTo>
                  <a:pt x="2861" y="1922"/>
                  <a:pt x="2912" y="1882"/>
                  <a:pt x="2953" y="1833"/>
                </a:cubicBezTo>
                <a:cubicBezTo>
                  <a:pt x="2985" y="1795"/>
                  <a:pt x="2984" y="1759"/>
                  <a:pt x="3028" y="1729"/>
                </a:cubicBezTo>
                <a:cubicBezTo>
                  <a:pt x="3050" y="1685"/>
                  <a:pt x="3068" y="1661"/>
                  <a:pt x="3104" y="1625"/>
                </a:cubicBezTo>
                <a:cubicBezTo>
                  <a:pt x="3129" y="1564"/>
                  <a:pt x="3177" y="1471"/>
                  <a:pt x="3217" y="1417"/>
                </a:cubicBezTo>
                <a:cubicBezTo>
                  <a:pt x="3227" y="1239"/>
                  <a:pt x="3212" y="1053"/>
                  <a:pt x="3245" y="879"/>
                </a:cubicBezTo>
                <a:cubicBezTo>
                  <a:pt x="3258" y="643"/>
                  <a:pt x="3262" y="700"/>
                  <a:pt x="3236" y="417"/>
                </a:cubicBezTo>
                <a:cubicBezTo>
                  <a:pt x="3231" y="362"/>
                  <a:pt x="3160" y="283"/>
                  <a:pt x="3132" y="247"/>
                </a:cubicBezTo>
                <a:cubicBezTo>
                  <a:pt x="3097" y="201"/>
                  <a:pt x="3060" y="153"/>
                  <a:pt x="3028" y="105"/>
                </a:cubicBezTo>
                <a:cubicBezTo>
                  <a:pt x="3008" y="75"/>
                  <a:pt x="2973" y="68"/>
                  <a:pt x="2943" y="58"/>
                </a:cubicBezTo>
                <a:cubicBezTo>
                  <a:pt x="2876" y="35"/>
                  <a:pt x="2838" y="12"/>
                  <a:pt x="2764" y="1"/>
                </a:cubicBezTo>
                <a:cubicBezTo>
                  <a:pt x="2465" y="4"/>
                  <a:pt x="2166" y="11"/>
                  <a:pt x="1867" y="11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200" b="1">
                <a:latin typeface="Times New Roman" pitchFamily="18" charset="0"/>
              </a:rPr>
              <a:t>Обведите замкнутой линией </a:t>
            </a:r>
          </a:p>
          <a:p>
            <a:pPr algn="ctr"/>
            <a:r>
              <a:rPr lang="ru-RU" sz="3200" b="1">
                <a:latin typeface="Times New Roman" pitchFamily="18" charset="0"/>
              </a:rPr>
              <a:t>все прямоугольники, а затем квадраты.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rot="10800005" flipH="1">
            <a:off x="468313" y="2492375"/>
            <a:ext cx="792162" cy="1368425"/>
          </a:xfrm>
          <a:prstGeom prst="rtTriangl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 rot="-3418022">
            <a:off x="152400" y="4967288"/>
            <a:ext cx="1463675" cy="977900"/>
          </a:xfrm>
          <a:prstGeom prst="parallelogram">
            <a:avLst>
              <a:gd name="adj" fmla="val 37419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 rot="3083440">
            <a:off x="1763713" y="5300663"/>
            <a:ext cx="1655762" cy="7921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851275" y="2349500"/>
            <a:ext cx="935038" cy="863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 rot="-2381731">
            <a:off x="3059113" y="3789363"/>
            <a:ext cx="792162" cy="14398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 rot="2075966">
            <a:off x="5292725" y="2565400"/>
            <a:ext cx="720725" cy="7207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4427538" y="3573463"/>
            <a:ext cx="503237" cy="5032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 rot="-1360090">
            <a:off x="4859338" y="4941888"/>
            <a:ext cx="719137" cy="11509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 rot="-2163032">
            <a:off x="6659563" y="2060575"/>
            <a:ext cx="431800" cy="1152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 rot="2523174">
            <a:off x="6084888" y="3500438"/>
            <a:ext cx="863600" cy="14398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 rot="-3014474">
            <a:off x="7380288" y="2563813"/>
            <a:ext cx="1871662" cy="576262"/>
          </a:xfrm>
          <a:prstGeom prst="parallelogram">
            <a:avLst>
              <a:gd name="adj" fmla="val 81198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 rot="-1341397">
            <a:off x="6732588" y="5300663"/>
            <a:ext cx="1150937" cy="1008062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Oval 17"/>
          <p:cNvSpPr>
            <a:spLocks noChangeArrowheads="1"/>
          </p:cNvSpPr>
          <p:nvPr/>
        </p:nvSpPr>
        <p:spPr bwMode="auto">
          <a:xfrm>
            <a:off x="7740650" y="4221163"/>
            <a:ext cx="1042988" cy="10080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AutoShape 18"/>
          <p:cNvSpPr>
            <a:spLocks noChangeArrowheads="1"/>
          </p:cNvSpPr>
          <p:nvPr/>
        </p:nvSpPr>
        <p:spPr bwMode="auto">
          <a:xfrm>
            <a:off x="1547813" y="2708275"/>
            <a:ext cx="1368425" cy="100806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08" name="AutoShape 68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4400" b="1">
                <a:latin typeface="Times New Roman" pitchFamily="18" charset="0"/>
              </a:rPr>
              <a:t>Проверьте! Что замечаете?</a:t>
            </a:r>
          </a:p>
          <a:p>
            <a:pPr algn="ctr"/>
            <a:endParaRPr lang="ru-RU" sz="5400" b="1">
              <a:latin typeface="Times New Roman" pitchFamily="18" charset="0"/>
            </a:endParaRPr>
          </a:p>
        </p:txBody>
      </p:sp>
      <p:sp>
        <p:nvSpPr>
          <p:cNvPr id="10310" name="Freeform 70"/>
          <p:cNvSpPr>
            <a:spLocks/>
          </p:cNvSpPr>
          <p:nvPr/>
        </p:nvSpPr>
        <p:spPr bwMode="auto">
          <a:xfrm>
            <a:off x="3554413" y="2081213"/>
            <a:ext cx="2732087" cy="2243137"/>
          </a:xfrm>
          <a:custGeom>
            <a:avLst/>
            <a:gdLst>
              <a:gd name="T0" fmla="*/ 1491 w 1721"/>
              <a:gd name="T1" fmla="*/ 238 h 1413"/>
              <a:gd name="T2" fmla="*/ 1264 w 1721"/>
              <a:gd name="T3" fmla="*/ 115 h 1413"/>
              <a:gd name="T4" fmla="*/ 1056 w 1721"/>
              <a:gd name="T5" fmla="*/ 105 h 1413"/>
              <a:gd name="T6" fmla="*/ 1028 w 1721"/>
              <a:gd name="T7" fmla="*/ 96 h 1413"/>
              <a:gd name="T8" fmla="*/ 990 w 1721"/>
              <a:gd name="T9" fmla="*/ 87 h 1413"/>
              <a:gd name="T10" fmla="*/ 934 w 1721"/>
              <a:gd name="T11" fmla="*/ 68 h 1413"/>
              <a:gd name="T12" fmla="*/ 565 w 1721"/>
              <a:gd name="T13" fmla="*/ 39 h 1413"/>
              <a:gd name="T14" fmla="*/ 339 w 1721"/>
              <a:gd name="T15" fmla="*/ 68 h 1413"/>
              <a:gd name="T16" fmla="*/ 150 w 1721"/>
              <a:gd name="T17" fmla="*/ 105 h 1413"/>
              <a:gd name="T18" fmla="*/ 56 w 1721"/>
              <a:gd name="T19" fmla="*/ 190 h 1413"/>
              <a:gd name="T20" fmla="*/ 37 w 1721"/>
              <a:gd name="T21" fmla="*/ 247 h 1413"/>
              <a:gd name="T22" fmla="*/ 27 w 1721"/>
              <a:gd name="T23" fmla="*/ 341 h 1413"/>
              <a:gd name="T24" fmla="*/ 131 w 1721"/>
              <a:gd name="T25" fmla="*/ 984 h 1413"/>
              <a:gd name="T26" fmla="*/ 235 w 1721"/>
              <a:gd name="T27" fmla="*/ 1116 h 1413"/>
              <a:gd name="T28" fmla="*/ 320 w 1721"/>
              <a:gd name="T29" fmla="*/ 1154 h 1413"/>
              <a:gd name="T30" fmla="*/ 452 w 1721"/>
              <a:gd name="T31" fmla="*/ 1267 h 1413"/>
              <a:gd name="T32" fmla="*/ 613 w 1721"/>
              <a:gd name="T33" fmla="*/ 1342 h 1413"/>
              <a:gd name="T34" fmla="*/ 679 w 1721"/>
              <a:gd name="T35" fmla="*/ 1371 h 1413"/>
              <a:gd name="T36" fmla="*/ 830 w 1721"/>
              <a:gd name="T37" fmla="*/ 1399 h 1413"/>
              <a:gd name="T38" fmla="*/ 1160 w 1721"/>
              <a:gd name="T39" fmla="*/ 1352 h 1413"/>
              <a:gd name="T40" fmla="*/ 1245 w 1721"/>
              <a:gd name="T41" fmla="*/ 1295 h 1413"/>
              <a:gd name="T42" fmla="*/ 1340 w 1721"/>
              <a:gd name="T43" fmla="*/ 1220 h 1413"/>
              <a:gd name="T44" fmla="*/ 1444 w 1721"/>
              <a:gd name="T45" fmla="*/ 1125 h 1413"/>
              <a:gd name="T46" fmla="*/ 1538 w 1721"/>
              <a:gd name="T47" fmla="*/ 974 h 1413"/>
              <a:gd name="T48" fmla="*/ 1576 w 1721"/>
              <a:gd name="T49" fmla="*/ 917 h 1413"/>
              <a:gd name="T50" fmla="*/ 1614 w 1721"/>
              <a:gd name="T51" fmla="*/ 663 h 1413"/>
              <a:gd name="T52" fmla="*/ 1670 w 1721"/>
              <a:gd name="T53" fmla="*/ 530 h 1413"/>
              <a:gd name="T54" fmla="*/ 1604 w 1721"/>
              <a:gd name="T55" fmla="*/ 323 h 1413"/>
              <a:gd name="T56" fmla="*/ 1519 w 1721"/>
              <a:gd name="T57" fmla="*/ 247 h 1413"/>
              <a:gd name="T58" fmla="*/ 1491 w 1721"/>
              <a:gd name="T59" fmla="*/ 23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21" h="1413">
                <a:moveTo>
                  <a:pt x="1491" y="238"/>
                </a:moveTo>
                <a:cubicBezTo>
                  <a:pt x="1415" y="211"/>
                  <a:pt x="1349" y="122"/>
                  <a:pt x="1264" y="115"/>
                </a:cubicBezTo>
                <a:cubicBezTo>
                  <a:pt x="1195" y="109"/>
                  <a:pt x="1125" y="108"/>
                  <a:pt x="1056" y="105"/>
                </a:cubicBezTo>
                <a:cubicBezTo>
                  <a:pt x="1047" y="102"/>
                  <a:pt x="1037" y="99"/>
                  <a:pt x="1028" y="96"/>
                </a:cubicBezTo>
                <a:cubicBezTo>
                  <a:pt x="1015" y="93"/>
                  <a:pt x="1002" y="91"/>
                  <a:pt x="990" y="87"/>
                </a:cubicBezTo>
                <a:cubicBezTo>
                  <a:pt x="971" y="81"/>
                  <a:pt x="934" y="68"/>
                  <a:pt x="934" y="68"/>
                </a:cubicBezTo>
                <a:cubicBezTo>
                  <a:pt x="831" y="0"/>
                  <a:pt x="671" y="35"/>
                  <a:pt x="565" y="39"/>
                </a:cubicBezTo>
                <a:cubicBezTo>
                  <a:pt x="487" y="47"/>
                  <a:pt x="417" y="60"/>
                  <a:pt x="339" y="68"/>
                </a:cubicBezTo>
                <a:cubicBezTo>
                  <a:pt x="274" y="83"/>
                  <a:pt x="216" y="97"/>
                  <a:pt x="150" y="105"/>
                </a:cubicBezTo>
                <a:cubicBezTo>
                  <a:pt x="97" y="124"/>
                  <a:pt x="89" y="140"/>
                  <a:pt x="56" y="190"/>
                </a:cubicBezTo>
                <a:cubicBezTo>
                  <a:pt x="45" y="207"/>
                  <a:pt x="37" y="247"/>
                  <a:pt x="37" y="247"/>
                </a:cubicBezTo>
                <a:cubicBezTo>
                  <a:pt x="34" y="278"/>
                  <a:pt x="27" y="309"/>
                  <a:pt x="27" y="341"/>
                </a:cubicBezTo>
                <a:cubicBezTo>
                  <a:pt x="27" y="585"/>
                  <a:pt x="0" y="788"/>
                  <a:pt x="131" y="984"/>
                </a:cubicBezTo>
                <a:cubicBezTo>
                  <a:pt x="140" y="997"/>
                  <a:pt x="209" y="1101"/>
                  <a:pt x="235" y="1116"/>
                </a:cubicBezTo>
                <a:cubicBezTo>
                  <a:pt x="313" y="1160"/>
                  <a:pt x="269" y="1112"/>
                  <a:pt x="320" y="1154"/>
                </a:cubicBezTo>
                <a:cubicBezTo>
                  <a:pt x="366" y="1193"/>
                  <a:pt x="392" y="1245"/>
                  <a:pt x="452" y="1267"/>
                </a:cubicBezTo>
                <a:cubicBezTo>
                  <a:pt x="502" y="1317"/>
                  <a:pt x="546" y="1325"/>
                  <a:pt x="613" y="1342"/>
                </a:cubicBezTo>
                <a:cubicBezTo>
                  <a:pt x="653" y="1352"/>
                  <a:pt x="634" y="1354"/>
                  <a:pt x="679" y="1371"/>
                </a:cubicBezTo>
                <a:cubicBezTo>
                  <a:pt x="727" y="1389"/>
                  <a:pt x="780" y="1387"/>
                  <a:pt x="830" y="1399"/>
                </a:cubicBezTo>
                <a:cubicBezTo>
                  <a:pt x="919" y="1393"/>
                  <a:pt x="1070" y="1413"/>
                  <a:pt x="1160" y="1352"/>
                </a:cubicBezTo>
                <a:cubicBezTo>
                  <a:pt x="1183" y="1316"/>
                  <a:pt x="1206" y="1309"/>
                  <a:pt x="1245" y="1295"/>
                </a:cubicBezTo>
                <a:cubicBezTo>
                  <a:pt x="1274" y="1253"/>
                  <a:pt x="1292" y="1239"/>
                  <a:pt x="1340" y="1220"/>
                </a:cubicBezTo>
                <a:cubicBezTo>
                  <a:pt x="1371" y="1178"/>
                  <a:pt x="1408" y="1161"/>
                  <a:pt x="1444" y="1125"/>
                </a:cubicBezTo>
                <a:cubicBezTo>
                  <a:pt x="1458" y="1068"/>
                  <a:pt x="1507" y="1025"/>
                  <a:pt x="1538" y="974"/>
                </a:cubicBezTo>
                <a:cubicBezTo>
                  <a:pt x="1550" y="954"/>
                  <a:pt x="1576" y="917"/>
                  <a:pt x="1576" y="917"/>
                </a:cubicBezTo>
                <a:cubicBezTo>
                  <a:pt x="1592" y="832"/>
                  <a:pt x="1602" y="748"/>
                  <a:pt x="1614" y="663"/>
                </a:cubicBezTo>
                <a:cubicBezTo>
                  <a:pt x="1622" y="609"/>
                  <a:pt x="1613" y="550"/>
                  <a:pt x="1670" y="530"/>
                </a:cubicBezTo>
                <a:cubicBezTo>
                  <a:pt x="1721" y="455"/>
                  <a:pt x="1688" y="350"/>
                  <a:pt x="1604" y="323"/>
                </a:cubicBezTo>
                <a:cubicBezTo>
                  <a:pt x="1583" y="301"/>
                  <a:pt x="1544" y="264"/>
                  <a:pt x="1519" y="247"/>
                </a:cubicBezTo>
                <a:cubicBezTo>
                  <a:pt x="1511" y="242"/>
                  <a:pt x="1491" y="238"/>
                  <a:pt x="1491" y="238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2" grpId="0" animBg="1"/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 animBg="1"/>
      <p:bldP spid="10257" grpId="0" animBg="1"/>
      <p:bldP spid="10258" grpId="0" animBg="1"/>
      <p:bldP spid="10308" grpId="0" animBg="1"/>
      <p:bldP spid="103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250825" y="2781300"/>
            <a:ext cx="1368425" cy="1152525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141663"/>
            <a:ext cx="1728788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492500" y="2924175"/>
            <a:ext cx="19431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длина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508625" y="2852738"/>
            <a:ext cx="1368425" cy="122396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7308850" y="2708275"/>
            <a:ext cx="1584325" cy="15128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Что лишнее?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908175" y="1628775"/>
            <a:ext cx="6192838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дли</a:t>
            </a:r>
            <a:r>
              <a:rPr lang="ru-RU" sz="150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</a:t>
            </a:r>
            <a:r>
              <a:rPr lang="ru-RU" sz="1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 rot="1876663">
            <a:off x="6877050" y="1700213"/>
            <a:ext cx="144463" cy="79216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8" grpId="1" animBg="1"/>
      <p:bldP spid="11271" grpId="0" build="allAtOnce"/>
      <p:bldP spid="11271" grpId="1" build="allAtOnce"/>
      <p:bldP spid="11272" grpId="0" animBg="1"/>
      <p:bldP spid="11272" grpId="1" animBg="1"/>
      <p:bldP spid="11273" grpId="0" animBg="1"/>
      <p:bldP spid="11273" grpId="1" animBg="1"/>
      <p:bldP spid="11274" grpId="0" animBg="1"/>
      <p:bldP spid="11274" grpId="1" animBg="1"/>
      <p:bldP spid="11275" grpId="0"/>
      <p:bldP spid="112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68313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Какая фигура лишняя?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987675" y="2924175"/>
            <a:ext cx="1800225" cy="1728788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468313" y="2924175"/>
            <a:ext cx="2232025" cy="172878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364163" y="2924175"/>
            <a:ext cx="3311525" cy="172878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692275" y="2924175"/>
            <a:ext cx="1800225" cy="1728788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4572000" y="2924175"/>
            <a:ext cx="3311525" cy="172878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0" grpId="1" animBg="1"/>
      <p:bldP spid="14341" grpId="0" animBg="1"/>
      <p:bldP spid="14341" grpId="1" animBg="1"/>
      <p:bldP spid="14342" grpId="0" animBg="1"/>
      <p:bldP spid="14342" grpId="1" animBg="1"/>
      <p:bldP spid="14343" grpId="0" animBg="1"/>
      <p:bldP spid="14343" grpId="1" animBg="1"/>
      <p:bldP spid="14344" grpId="0" animBg="1"/>
      <p:bldP spid="143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latin typeface="Monotype Corsiva" pitchFamily="66" charset="0"/>
              </a:rPr>
              <a:t>Тема урока:</a:t>
            </a:r>
          </a:p>
        </p:txBody>
      </p:sp>
      <p:sp>
        <p:nvSpPr>
          <p:cNvPr id="16388" name="Rectangle 4"/>
          <p:cNvSpPr>
            <a:spLocks noRot="1" noChangeArrowheads="1"/>
          </p:cNvSpPr>
          <p:nvPr/>
        </p:nvSpPr>
        <p:spPr bwMode="auto">
          <a:xfrm>
            <a:off x="395288" y="1628775"/>
            <a:ext cx="856932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Прямоугольник.</a:t>
            </a:r>
            <a:b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Квадрат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1042988" y="1341438"/>
            <a:ext cx="4176712" cy="2159000"/>
          </a:xfrm>
          <a:prstGeom prst="cloudCallout">
            <a:avLst>
              <a:gd name="adj1" fmla="val 74819"/>
              <a:gd name="adj2" fmla="val 35662"/>
            </a:avLst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Пришло</a:t>
            </a:r>
          </a:p>
          <a:p>
            <a:pPr algn="ctr"/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время</a:t>
            </a:r>
          </a:p>
          <a:p>
            <a:pPr algn="ctr"/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отдохнуть!</a:t>
            </a:r>
          </a:p>
        </p:txBody>
      </p:sp>
      <p:grpSp>
        <p:nvGrpSpPr>
          <p:cNvPr id="45059" name="Group 3"/>
          <p:cNvGrpSpPr>
            <a:grpSpLocks/>
          </p:cNvGrpSpPr>
          <p:nvPr/>
        </p:nvGrpSpPr>
        <p:grpSpPr bwMode="auto">
          <a:xfrm>
            <a:off x="5940425" y="1557338"/>
            <a:ext cx="2028825" cy="4192587"/>
            <a:chOff x="3742" y="981"/>
            <a:chExt cx="1278" cy="2641"/>
          </a:xfrm>
        </p:grpSpPr>
        <p:pic>
          <p:nvPicPr>
            <p:cNvPr id="45060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1570"/>
              <a:ext cx="1032" cy="2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61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03260">
              <a:off x="3742" y="981"/>
              <a:ext cx="1278" cy="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9251">
            <a:off x="3203575" y="4941888"/>
            <a:ext cx="6381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4491">
            <a:off x="1476375" y="4005263"/>
            <a:ext cx="6381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68557">
            <a:off x="3924300" y="3644900"/>
            <a:ext cx="14382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7" name="032 Dorogoyu Dobra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65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2948E-6 C 0.00782 0.00624 0.01233 0.00948 0.01719 0.02751 C 0.01806 0.03676 0.01736 0.04717 0.01927 0.05549 C 0.02066 0.06196 0.02327 0.06566 0.02535 0.07075 C 0.02952 0.08092 0.02743 0.07584 0.03143 0.08601 C 0.03264 0.08925 0.0349 0.08786 0.03663 0.08855 C 0.04341 0.09017 0.06632 0.09295 0.07118 0.09364 C 0.07292 0.09433 0.07466 0.09503 0.07622 0.09595 C 0.0783 0.09734 0.08229 0.10104 0.08229 0.10127 C 0.08334 0.10266 0.0842 0.10474 0.08542 0.10613 C 0.08733 0.10844 0.09132 0.11121 0.09132 0.11144 C 0.09202 0.11376 0.09288 0.11607 0.09341 0.11884 C 0.09393 0.12115 0.09462 0.1267 0.09462 0.12694 " pathEditMode="relative" rAng="0" ptsTypes="ffffffffffffA">
                                      <p:cBhvr>
                                        <p:cTn id="42" dur="2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6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" fill="hold"/>
                                        <p:tgtEl>
                                          <p:spTgt spid="450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671</TotalTime>
  <Words>333</Words>
  <Application>Microsoft Office PowerPoint</Application>
  <PresentationFormat>Экран (4:3)</PresentationFormat>
  <Paragraphs>115</Paragraphs>
  <Slides>24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Wingdings</vt:lpstr>
      <vt:lpstr>Times New Roman</vt:lpstr>
      <vt:lpstr>Monotype Corsiva</vt:lpstr>
      <vt:lpstr>Воздушный поток</vt:lpstr>
      <vt:lpstr>Урок математики 2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112</cp:revision>
  <dcterms:created xsi:type="dcterms:W3CDTF">2007-12-10T18:41:50Z</dcterms:created>
  <dcterms:modified xsi:type="dcterms:W3CDTF">2022-09-30T06:07:42Z</dcterms:modified>
</cp:coreProperties>
</file>