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3"/>
  </p:notesMasterIdLst>
  <p:sldIdLst>
    <p:sldId id="274" r:id="rId2"/>
    <p:sldId id="284" r:id="rId3"/>
    <p:sldId id="280" r:id="rId4"/>
    <p:sldId id="285" r:id="rId5"/>
    <p:sldId id="286" r:id="rId6"/>
    <p:sldId id="287" r:id="rId7"/>
    <p:sldId id="288" r:id="rId8"/>
    <p:sldId id="289" r:id="rId9"/>
    <p:sldId id="290" r:id="rId10"/>
    <p:sldId id="271" r:id="rId11"/>
    <p:sldId id="283" r:id="rId1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660066"/>
    <a:srgbClr val="6600CC"/>
    <a:srgbClr val="FF3300"/>
    <a:srgbClr val="FF3399"/>
    <a:srgbClr val="0033CC"/>
    <a:srgbClr val="CC6600"/>
    <a:srgbClr val="008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88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3D48DFC-FCB3-4CE1-AB76-83E56E33C6EE}" type="datetimeFigureOut">
              <a:rPr lang="ru-RU"/>
              <a:pPr>
                <a:defRPr/>
              </a:pPr>
              <a:t>26.09.2022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B8D2ACC-2314-4815-B7F1-77C1D7667C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92983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A3B95AD5-2B5D-4918-B759-05E9D852D3A4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11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534C36-4F69-47C3-BFC1-00D4B70D0D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09591"/>
      </p:ext>
    </p:extLst>
  </p:cSld>
  <p:clrMapOvr>
    <a:masterClrMapping/>
  </p:clrMapOvr>
  <p:transition>
    <p:split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1C535-ED2A-416F-8376-2436A9F5CAD4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67D57-4D89-4868-BCA3-6525991023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02270"/>
      </p:ext>
    </p:extLst>
  </p:cSld>
  <p:clrMapOvr>
    <a:masterClrMapping/>
  </p:clrMapOvr>
  <p:transition>
    <p:split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" name="Равнобедренный треугольник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A42AB-A1C1-46CD-9A01-D16541BBAF61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A08758-7580-442B-BDE3-94DA405DBA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836106"/>
      </p:ext>
    </p:extLst>
  </p:cSld>
  <p:clrMapOvr>
    <a:masterClrMapping/>
  </p:clrMapOvr>
  <p:transition>
    <p:split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98F70-E7AD-4712-BB50-1513303DB783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86472-1F80-4C45-A035-8C04725B9A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991237"/>
      </p:ext>
    </p:extLst>
  </p:cSld>
  <p:clrMapOvr>
    <a:masterClrMapping/>
  </p:clrMapOvr>
  <p:transition>
    <p:split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9334A4-B2D5-494D-9F7B-ECBAD6D90ADE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3AE646-DE24-41C4-AA3B-E5FA59042B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59124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374AB9-3782-42E4-8C7A-D2DAA7F52813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6B20DC-6DC8-4E99-B3BD-68D6F16D5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8703593"/>
      </p:ext>
    </p:extLst>
  </p:cSld>
  <p:clrMapOvr>
    <a:masterClrMapping/>
  </p:clrMapOvr>
  <p:transition>
    <p:split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8111B-CF13-4883-8231-CCF64F254668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91983-F7DB-4F2F-A240-10C8427C92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586924"/>
      </p:ext>
    </p:extLst>
  </p:cSld>
  <p:clrMapOvr>
    <a:masterClrMapping/>
  </p:clrMapOvr>
  <p:transition>
    <p:split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0EB53A-9374-4461-A1B0-909F4F591025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5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26E74-933F-4133-88B3-91BB9F5840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5464431"/>
      </p:ext>
    </p:extLst>
  </p:cSld>
  <p:clrMapOvr>
    <a:masterClrMapping/>
  </p:clrMapOvr>
  <p:transition>
    <p:split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" name="Равнобедренный треугольник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93AB3-5F11-400F-9DBB-28E2553665D6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8B35EA-779D-4ADB-AD00-37D767642A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588255"/>
      </p:ext>
    </p:extLst>
  </p:cSld>
  <p:clrMapOvr>
    <a:masterClrMapping/>
  </p:clrMapOvr>
  <p:transition>
    <p:split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Прямая соединительная линия 11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" name="Равнобедренный треугольник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02A529-75AE-45DE-9DC7-3CCADA1A41AF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85AA18-0F02-47B8-8677-458DBD91A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7805967"/>
      </p:ext>
    </p:extLst>
  </p:cSld>
  <p:clrMapOvr>
    <a:masterClrMapping/>
  </p:clrMapOvr>
  <p:transition>
    <p:split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10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7C3CA2-19CA-4167-82DA-402DC2140060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AC85E8-37DF-4F20-9351-7077BFE126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7311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1BD4F12D-1E10-4A78-8834-5BF965B69AF3}" type="datetimeFigureOut">
              <a:rPr lang="en-US"/>
              <a:pPr>
                <a:defRPr/>
              </a:pPr>
              <a:t>9/26/2022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7CCF7F3-63EA-4B96-B658-893014F2CA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32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algn="ctr">
            <a:solidFill>
              <a:schemeClr val="accent2"/>
            </a:solidFill>
            <a:prstDash val="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5" r:id="rId1"/>
    <p:sldLayoutId id="2147483931" r:id="rId2"/>
    <p:sldLayoutId id="2147483936" r:id="rId3"/>
    <p:sldLayoutId id="2147483932" r:id="rId4"/>
    <p:sldLayoutId id="2147483933" r:id="rId5"/>
    <p:sldLayoutId id="2147483937" r:id="rId6"/>
    <p:sldLayoutId id="2147483938" r:id="rId7"/>
    <p:sldLayoutId id="2147483939" r:id="rId8"/>
    <p:sldLayoutId id="2147483940" r:id="rId9"/>
    <p:sldLayoutId id="2147483934" r:id="rId10"/>
    <p:sldLayoutId id="2147483941" r:id="rId11"/>
  </p:sldLayoutIdLst>
  <p:transition>
    <p:split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gif"/><Relationship Id="rId4" Type="http://schemas.openxmlformats.org/officeDocument/2006/relationships/image" Target="../media/image1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Рисунок 4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 Box 27"/>
          <p:cNvSpPr txBox="1">
            <a:spLocks noChangeArrowheads="1"/>
          </p:cNvSpPr>
          <p:nvPr/>
        </p:nvSpPr>
        <p:spPr bwMode="auto">
          <a:xfrm>
            <a:off x="228600" y="762000"/>
            <a:ext cx="8610600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Особенности подросткового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6000" b="1" dirty="0">
                <a:solidFill>
                  <a:srgbClr val="0033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Comic Sans MS" pitchFamily="66" charset="0"/>
              </a:rPr>
              <a:t>возраста</a:t>
            </a:r>
            <a:endParaRPr lang="en-US" sz="6000" b="1" dirty="0">
              <a:solidFill>
                <a:srgbClr val="0033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Comic Sans MS" pitchFamily="66" charset="0"/>
            </a:endParaRPr>
          </a:p>
        </p:txBody>
      </p:sp>
      <p:pic>
        <p:nvPicPr>
          <p:cNvPr id="9220" name="Рисунок 5" descr="134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4695825"/>
            <a:ext cx="1219200" cy="1365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Рисунок 6" descr="467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5181600"/>
            <a:ext cx="800100" cy="127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2" name="Рисунок 8" descr="141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514600"/>
            <a:ext cx="1493838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3" name="Рисунок 9" descr="1221463846_0lik_ru_otr_03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0" y="2438400"/>
            <a:ext cx="1225550" cy="209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4" name="Рисунок 10" descr="баскетболист.gif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4838" y="4670425"/>
            <a:ext cx="990600" cy="1352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5" name="Рисунок 11" descr="deti.gif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686300"/>
            <a:ext cx="2873375" cy="177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advTm="8876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7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Овал 9"/>
          <p:cNvSpPr>
            <a:spLocks noChangeArrowheads="1"/>
          </p:cNvSpPr>
          <p:nvPr/>
        </p:nvSpPr>
        <p:spPr bwMode="auto">
          <a:xfrm>
            <a:off x="838200" y="1066800"/>
            <a:ext cx="1905000" cy="17526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ru-RU">
              <a:latin typeface="Garamond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38200" y="0"/>
            <a:ext cx="7239000" cy="83820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Идеальная модель: </a:t>
            </a:r>
          </a:p>
        </p:txBody>
      </p:sp>
      <p:cxnSp>
        <p:nvCxnSpPr>
          <p:cNvPr id="4" name="Прямая со стрелкой 3"/>
          <p:cNvCxnSpPr>
            <a:cxnSpLocks noChangeShapeType="1"/>
          </p:cNvCxnSpPr>
          <p:nvPr/>
        </p:nvCxnSpPr>
        <p:spPr bwMode="auto">
          <a:xfrm>
            <a:off x="5715000" y="762000"/>
            <a:ext cx="762000" cy="45720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" name="Прямая со стрелкой 5"/>
          <p:cNvCxnSpPr>
            <a:cxnSpLocks noChangeShapeType="1"/>
          </p:cNvCxnSpPr>
          <p:nvPr/>
        </p:nvCxnSpPr>
        <p:spPr bwMode="auto">
          <a:xfrm rot="10800000" flipV="1">
            <a:off x="2362200" y="838200"/>
            <a:ext cx="685800" cy="38100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3" name="Группа 11"/>
          <p:cNvGrpSpPr>
            <a:grpSpLocks/>
          </p:cNvGrpSpPr>
          <p:nvPr/>
        </p:nvGrpSpPr>
        <p:grpSpPr bwMode="auto">
          <a:xfrm>
            <a:off x="1066800" y="990600"/>
            <a:ext cx="1524000" cy="1600200"/>
            <a:chOff x="838200" y="2209800"/>
            <a:chExt cx="2308225" cy="2552700"/>
          </a:xfrm>
        </p:grpSpPr>
        <p:pic>
          <p:nvPicPr>
            <p:cNvPr id="18447" name="Picture 9" descr="AG00035_"/>
            <p:cNvPicPr>
              <a:picLocks noChangeAspect="1" noChangeArrowheads="1" noCrop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2600" y="3048000"/>
              <a:ext cx="1393825" cy="17145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48" name="Рисунок 7" descr="Изображение 117.gif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8200" y="2209800"/>
              <a:ext cx="1200150" cy="17164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9" name="Рисунок 8" descr="Изображение 520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81800" y="1066800"/>
            <a:ext cx="12446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 10"/>
          <p:cNvSpPr>
            <a:spLocks noChangeArrowheads="1"/>
          </p:cNvSpPr>
          <p:nvPr/>
        </p:nvSpPr>
        <p:spPr bwMode="auto">
          <a:xfrm>
            <a:off x="6324600" y="990600"/>
            <a:ext cx="1905000" cy="1676400"/>
          </a:xfrm>
          <a:prstGeom prst="ellipse">
            <a:avLst/>
          </a:prstGeom>
          <a:noFill/>
          <a:ln w="3810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0" hangingPunct="0"/>
            <a:endParaRPr lang="ru-RU">
              <a:latin typeface="Garamond" pitchFamily="18" charset="0"/>
            </a:endParaRPr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228600" y="2971800"/>
            <a:ext cx="4191000" cy="341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660066"/>
                </a:solidFill>
                <a:latin typeface="Comic Sans MS" pitchFamily="66" charset="0"/>
              </a:rPr>
              <a:t>добрые и строгие             (в каких-то ситуациях);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660066"/>
                </a:solidFill>
                <a:latin typeface="Comic Sans MS" pitchFamily="66" charset="0"/>
              </a:rPr>
              <a:t>заботливые;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660066"/>
                </a:solidFill>
                <a:latin typeface="Comic Sans MS" pitchFamily="66" charset="0"/>
              </a:rPr>
              <a:t>помогающие;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660066"/>
                </a:solidFill>
                <a:latin typeface="Comic Sans MS" pitchFamily="66" charset="0"/>
              </a:rPr>
              <a:t>сами не имеющие             вредных привычек;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660066"/>
                </a:solidFill>
                <a:latin typeface="Comic Sans MS" pitchFamily="66" charset="0"/>
              </a:rPr>
              <a:t>хозяйственные  (уют в доме).</a:t>
            </a:r>
          </a:p>
          <a:p>
            <a:pPr eaLnBrk="1" hangingPunct="1"/>
            <a:endParaRPr lang="ru-RU" sz="2400" b="1">
              <a:latin typeface="Comic Sans MS" pitchFamily="66" charset="0"/>
            </a:endParaRPr>
          </a:p>
        </p:txBody>
      </p:sp>
      <p:cxnSp>
        <p:nvCxnSpPr>
          <p:cNvPr id="16" name="Прямая со стрелкой 15"/>
          <p:cNvCxnSpPr>
            <a:cxnSpLocks noChangeShapeType="1"/>
          </p:cNvCxnSpPr>
          <p:nvPr/>
        </p:nvCxnSpPr>
        <p:spPr bwMode="auto">
          <a:xfrm rot="5400000">
            <a:off x="2590801" y="4648200"/>
            <a:ext cx="3657600" cy="3175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0" name="Text Box 9"/>
          <p:cNvSpPr txBox="1">
            <a:spLocks noChangeArrowheads="1"/>
          </p:cNvSpPr>
          <p:nvPr/>
        </p:nvSpPr>
        <p:spPr bwMode="auto">
          <a:xfrm>
            <a:off x="4572000" y="2743200"/>
            <a:ext cx="4419600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81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buFont typeface="Arial" charset="0"/>
              <a:buChar char="•"/>
            </a:pPr>
            <a:r>
              <a:rPr lang="ru-RU" sz="3200" b="1">
                <a:solidFill>
                  <a:srgbClr val="FF0000"/>
                </a:solidFill>
                <a:latin typeface="Garamond" pitchFamily="18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хорошая учёба;            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без вредных привычек;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понимающие;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уважающие;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помогающие;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увлекающиеся чем-либо (спорт и т.п.);</a:t>
            </a:r>
          </a:p>
          <a:p>
            <a:pPr eaLnBrk="1" hangingPunct="1">
              <a:buFont typeface="Arial" charset="0"/>
              <a:buChar char="•"/>
            </a:pPr>
            <a:r>
              <a:rPr lang="ru-RU" sz="2400" b="1">
                <a:solidFill>
                  <a:srgbClr val="FF0000"/>
                </a:solidFill>
                <a:latin typeface="Comic Sans MS" pitchFamily="66" charset="0"/>
              </a:rPr>
              <a:t> </a:t>
            </a:r>
            <a:r>
              <a:rPr lang="ru-RU" sz="2400" b="1">
                <a:solidFill>
                  <a:srgbClr val="FF3399"/>
                </a:solidFill>
                <a:latin typeface="Comic Sans MS" pitchFamily="66" charset="0"/>
              </a:rPr>
              <a:t>имеющие общие темы для общения с родителями</a:t>
            </a:r>
          </a:p>
          <a:p>
            <a:pPr eaLnBrk="1" hangingPunct="1"/>
            <a:endParaRPr lang="ru-RU" sz="2400" b="1">
              <a:latin typeface="Comic Sans MS" pitchFamily="66" charset="0"/>
            </a:endParaRPr>
          </a:p>
        </p:txBody>
      </p:sp>
      <p:cxnSp>
        <p:nvCxnSpPr>
          <p:cNvPr id="17" name="Прямая со стрелкой 16"/>
          <p:cNvCxnSpPr>
            <a:cxnSpLocks noChangeShapeType="1"/>
            <a:stCxn id="11" idx="2"/>
          </p:cNvCxnSpPr>
          <p:nvPr/>
        </p:nvCxnSpPr>
        <p:spPr bwMode="auto">
          <a:xfrm rot="10800000" flipV="1">
            <a:off x="3048000" y="1828800"/>
            <a:ext cx="3276600" cy="76200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2" name="Прямая со стрелкой 21"/>
          <p:cNvCxnSpPr>
            <a:cxnSpLocks noChangeShapeType="1"/>
          </p:cNvCxnSpPr>
          <p:nvPr/>
        </p:nvCxnSpPr>
        <p:spPr bwMode="auto">
          <a:xfrm>
            <a:off x="2667000" y="1524000"/>
            <a:ext cx="3352800" cy="1588"/>
          </a:xfrm>
          <a:prstGeom prst="straightConnector1">
            <a:avLst/>
          </a:prstGeom>
          <a:noFill/>
          <a:ln w="57150" algn="ctr">
            <a:solidFill>
              <a:srgbClr val="FF0000"/>
            </a:solidFill>
            <a:prstDash val="dash"/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p:transition advTm="20283"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6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4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6500"/>
                            </p:stCondLst>
                            <p:childTnLst>
                              <p:par>
                                <p:cTn id="50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2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7000"/>
                            </p:stCondLst>
                            <p:childTnLst>
                              <p:par>
                                <p:cTn id="54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56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58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0" dur="500"/>
                                        <p:tgtEl>
                                          <p:spTgt spid="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62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4" dur="500"/>
                                        <p:tgtEl>
                                          <p:spTgt spid="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4" presetClass="entr" presetSubtype="3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6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500"/>
                            </p:stCondLst>
                            <p:childTnLst>
                              <p:par>
                                <p:cTn id="6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3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5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77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85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87" dur="500"/>
                                        <p:tgtEl>
                                          <p:spTgt spid="2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000"/>
                            </p:stCondLst>
                            <p:childTnLst>
                              <p:par>
                                <p:cTn id="89" presetID="4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91" dur="500"/>
                                        <p:tgtEl>
                                          <p:spTgt spid="2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5" grpId="0" build="p" autoUpdateAnimBg="0"/>
      <p:bldP spid="20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21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59" name="Прямоугольник 2"/>
          <p:cNvSpPr>
            <a:spLocks noChangeArrowheads="1"/>
          </p:cNvSpPr>
          <p:nvPr/>
        </p:nvSpPr>
        <p:spPr bwMode="auto">
          <a:xfrm>
            <a:off x="304800" y="609600"/>
            <a:ext cx="595788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ребёнка постоянно критикуют, он учится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842000" y="644525"/>
            <a:ext cx="14557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ненавидеть</a:t>
            </a:r>
          </a:p>
        </p:txBody>
      </p:sp>
      <p:sp>
        <p:nvSpPr>
          <p:cNvPr id="19461" name="Прямоугольник 4"/>
          <p:cNvSpPr>
            <a:spLocks noChangeArrowheads="1"/>
          </p:cNvSpPr>
          <p:nvPr/>
        </p:nvSpPr>
        <p:spPr bwMode="auto">
          <a:xfrm>
            <a:off x="304800" y="1143000"/>
            <a:ext cx="5791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ребёнок живёт во вражде, то он учится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427663" y="1184275"/>
            <a:ext cx="2286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быть агрессивным</a:t>
            </a:r>
          </a:p>
        </p:txBody>
      </p:sp>
      <p:sp>
        <p:nvSpPr>
          <p:cNvPr id="19463" name="Прямоугольник 6"/>
          <p:cNvSpPr>
            <a:spLocks noChangeArrowheads="1"/>
          </p:cNvSpPr>
          <p:nvPr/>
        </p:nvSpPr>
        <p:spPr bwMode="auto">
          <a:xfrm>
            <a:off x="304800" y="2057400"/>
            <a:ext cx="4953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ребёнок растёт в упрёках, он учится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5181600" y="2090738"/>
            <a:ext cx="272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жить с чувством вины</a:t>
            </a:r>
          </a:p>
        </p:txBody>
      </p:sp>
      <p:sp>
        <p:nvSpPr>
          <p:cNvPr id="19465" name="Прямоугольник 8"/>
          <p:cNvSpPr>
            <a:spLocks noChangeArrowheads="1"/>
          </p:cNvSpPr>
          <p:nvPr/>
        </p:nvSpPr>
        <p:spPr bwMode="auto">
          <a:xfrm>
            <a:off x="304800" y="1600200"/>
            <a:ext cx="6043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ребёнок растёт в терпимости, он учится</a:t>
            </a: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5565775" y="1616075"/>
            <a:ext cx="21478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33CC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понимать других</a:t>
            </a:r>
          </a:p>
        </p:txBody>
      </p:sp>
      <p:sp>
        <p:nvSpPr>
          <p:cNvPr id="19467" name="Прямоугольник 10"/>
          <p:cNvSpPr>
            <a:spLocks noChangeArrowheads="1"/>
          </p:cNvSpPr>
          <p:nvPr/>
        </p:nvSpPr>
        <p:spPr bwMode="auto">
          <a:xfrm>
            <a:off x="304800" y="2590800"/>
            <a:ext cx="5408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ребёнка часто хвалят, то учится быть</a:t>
            </a: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5338763" y="2620963"/>
            <a:ext cx="17002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33CC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благодарным</a:t>
            </a:r>
          </a:p>
        </p:txBody>
      </p:sp>
      <p:sp>
        <p:nvSpPr>
          <p:cNvPr id="19469" name="Прямоугольник 14"/>
          <p:cNvSpPr>
            <a:spLocks noChangeArrowheads="1"/>
          </p:cNvSpPr>
          <p:nvPr/>
        </p:nvSpPr>
        <p:spPr bwMode="auto">
          <a:xfrm>
            <a:off x="304800" y="3048000"/>
            <a:ext cx="58848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ребёнок растёт в безопасности, то он учится</a:t>
            </a: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6175375" y="3079750"/>
            <a:ext cx="20113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33CC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верить в людей</a:t>
            </a:r>
          </a:p>
        </p:txBody>
      </p:sp>
      <p:sp>
        <p:nvSpPr>
          <p:cNvPr id="19471" name="Прямоугольник 16"/>
          <p:cNvSpPr>
            <a:spLocks noChangeArrowheads="1"/>
          </p:cNvSpPr>
          <p:nvPr/>
        </p:nvSpPr>
        <p:spPr bwMode="auto">
          <a:xfrm>
            <a:off x="304800" y="4037013"/>
            <a:ext cx="52609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ребёнка поддерживают, то он учится…</a:t>
            </a: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5464175" y="4019550"/>
            <a:ext cx="15446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0033CC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ценить себя</a:t>
            </a:r>
          </a:p>
        </p:txBody>
      </p:sp>
      <p:sp>
        <p:nvSpPr>
          <p:cNvPr id="19473" name="Прямоугольник 18"/>
          <p:cNvSpPr>
            <a:spLocks noChangeArrowheads="1"/>
          </p:cNvSpPr>
          <p:nvPr/>
        </p:nvSpPr>
        <p:spPr bwMode="auto">
          <a:xfrm>
            <a:off x="304800" y="3486150"/>
            <a:ext cx="48768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ребёнка высмеивают, то он будет</a:t>
            </a:r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4899025" y="3521075"/>
            <a:ext cx="2282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замыкаться в себе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962400" y="5105400"/>
            <a:ext cx="51816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000" b="1">
                <a:solidFill>
                  <a:srgbClr val="0033CC"/>
                </a:solidFill>
                <a:latin typeface="Comic Sans MS" pitchFamily="66" charset="0"/>
                <a:ea typeface="Times New Roman" pitchFamily="18" charset="0"/>
                <a:cs typeface="Tahoma" pitchFamily="34" charset="0"/>
              </a:rPr>
              <a:t>…находить любовь в этом мире и любить окружающих </a:t>
            </a:r>
          </a:p>
        </p:txBody>
      </p:sp>
      <p:sp>
        <p:nvSpPr>
          <p:cNvPr id="19476" name="Прямоугольник 21"/>
          <p:cNvSpPr>
            <a:spLocks noChangeArrowheads="1"/>
          </p:cNvSpPr>
          <p:nvPr/>
        </p:nvSpPr>
        <p:spPr bwMode="auto">
          <a:xfrm>
            <a:off x="381000" y="4572000"/>
            <a:ext cx="733266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2000" b="1">
                <a:solidFill>
                  <a:srgbClr val="660066"/>
                </a:solidFill>
                <a:latin typeface="Cambria Math" pitchFamily="18" charset="0"/>
                <a:ea typeface="Cambria Math" pitchFamily="18" charset="0"/>
                <a:cs typeface="Tahoma" pitchFamily="34" charset="0"/>
              </a:rPr>
              <a:t>Если ребёнок живёт в понимании и дружелюбии, то он учится</a:t>
            </a:r>
          </a:p>
        </p:txBody>
      </p:sp>
      <p:pic>
        <p:nvPicPr>
          <p:cNvPr id="19477" name="Рисунок 21" descr="https://gde.ru/images/img_ru/474x354/8d/84/8d84916bacf3d6a5c74ad2eaee2fe46c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050" y="5026025"/>
            <a:ext cx="2324100" cy="157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 nodeType="clickPar">
                      <p:stCondLst>
                        <p:cond delay="indefinite"/>
                      </p:stCondLst>
                      <p:childTnLst>
                        <p:par>
                          <p:cTn id="5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10" grpId="0"/>
      <p:bldP spid="12" grpId="0"/>
      <p:bldP spid="16" grpId="0"/>
      <p:bldP spid="18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43" name="Прямоугольник 1"/>
          <p:cNvSpPr>
            <a:spLocks noChangeArrowheads="1"/>
          </p:cNvSpPr>
          <p:nvPr/>
        </p:nvSpPr>
        <p:spPr bwMode="auto">
          <a:xfrm>
            <a:off x="533400" y="609600"/>
            <a:ext cx="80772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b="1" u="sng">
                <a:solidFill>
                  <a:srgbClr val="FF0000"/>
                </a:solidFill>
                <a:latin typeface="Century Schoolbook" pitchFamily="18" charset="0"/>
              </a:rPr>
              <a:t>Подростковый возраст </a:t>
            </a:r>
            <a:r>
              <a:rPr lang="ru-RU" b="1">
                <a:solidFill>
                  <a:srgbClr val="FF0000"/>
                </a:solidFill>
                <a:latin typeface="Century Schoolbook" pitchFamily="18" charset="0"/>
              </a:rPr>
              <a:t>- период жизни человека от детства до юности в традиционной классификации (от 11-12 до 14-15 лет).</a:t>
            </a:r>
          </a:p>
        </p:txBody>
      </p:sp>
      <p:sp>
        <p:nvSpPr>
          <p:cNvPr id="10244" name="Прямоугольник 2"/>
          <p:cNvSpPr>
            <a:spLocks noChangeArrowheads="1"/>
          </p:cNvSpPr>
          <p:nvPr/>
        </p:nvSpPr>
        <p:spPr bwMode="auto">
          <a:xfrm>
            <a:off x="1042988" y="1601788"/>
            <a:ext cx="74501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ru-RU" sz="2400" b="1">
                <a:solidFill>
                  <a:srgbClr val="7030A0"/>
                </a:solidFill>
              </a:rPr>
              <a:t>Какие же изменения происходят с ребенком? </a:t>
            </a:r>
          </a:p>
        </p:txBody>
      </p:sp>
      <p:sp>
        <p:nvSpPr>
          <p:cNvPr id="10245" name="Прямоугольник 3"/>
          <p:cNvSpPr>
            <a:spLocks noChangeArrowheads="1"/>
          </p:cNvSpPr>
          <p:nvPr/>
        </p:nvSpPr>
        <p:spPr bwMode="auto">
          <a:xfrm>
            <a:off x="381000" y="2214563"/>
            <a:ext cx="33655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8000"/>
                </a:solidFill>
                <a:latin typeface="Century Schoolbook" pitchFamily="18" charset="0"/>
              </a:rPr>
              <a:t>1. Интенсивное половое созревание и развитие, бурная физиологическая перестройка организма. </a:t>
            </a:r>
          </a:p>
        </p:txBody>
      </p:sp>
      <p:sp>
        <p:nvSpPr>
          <p:cNvPr id="10246" name="Прямоугольник 4"/>
          <p:cNvSpPr>
            <a:spLocks noChangeArrowheads="1"/>
          </p:cNvSpPr>
          <p:nvPr/>
        </p:nvSpPr>
        <p:spPr bwMode="auto">
          <a:xfrm>
            <a:off x="3886200" y="2227263"/>
            <a:ext cx="24384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6600CC"/>
                </a:solidFill>
                <a:latin typeface="Century Schoolbook" pitchFamily="18" charset="0"/>
              </a:rPr>
              <a:t>2. Неустойчивая эмоциональная сфера, всплески и неуправляемость эмоций. </a:t>
            </a:r>
          </a:p>
        </p:txBody>
      </p:sp>
      <p:sp>
        <p:nvSpPr>
          <p:cNvPr id="10247" name="Прямоугольник 5"/>
          <p:cNvSpPr>
            <a:spLocks noChangeArrowheads="1"/>
          </p:cNvSpPr>
          <p:nvPr/>
        </p:nvSpPr>
        <p:spPr bwMode="auto">
          <a:xfrm>
            <a:off x="6324600" y="2228850"/>
            <a:ext cx="2438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CC6600"/>
                </a:solidFill>
                <a:latin typeface="Century Schoolbook" pitchFamily="18" charset="0"/>
              </a:rPr>
              <a:t>3.</a:t>
            </a:r>
            <a:r>
              <a:rPr lang="ru-RU">
                <a:latin typeface="Century Schoolbook" pitchFamily="18" charset="0"/>
              </a:rPr>
              <a:t> </a:t>
            </a:r>
            <a:r>
              <a:rPr lang="ru-RU" b="1">
                <a:solidFill>
                  <a:srgbClr val="CC6600"/>
                </a:solidFill>
                <a:latin typeface="Century Schoolbook" pitchFamily="18" charset="0"/>
              </a:rPr>
              <a:t>Формирование самосознания, самооценки и характера.</a:t>
            </a:r>
          </a:p>
        </p:txBody>
      </p:sp>
      <p:sp>
        <p:nvSpPr>
          <p:cNvPr id="10248" name="Прямоугольник 6"/>
          <p:cNvSpPr>
            <a:spLocks noChangeArrowheads="1"/>
          </p:cNvSpPr>
          <p:nvPr/>
        </p:nvSpPr>
        <p:spPr bwMode="auto">
          <a:xfrm>
            <a:off x="762000" y="3833813"/>
            <a:ext cx="19939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FF3399"/>
                </a:solidFill>
                <a:latin typeface="Century Schoolbook" pitchFamily="18" charset="0"/>
              </a:rPr>
              <a:t>4. Учебная деятельность </a:t>
            </a:r>
          </a:p>
        </p:txBody>
      </p:sp>
      <p:sp>
        <p:nvSpPr>
          <p:cNvPr id="10249" name="Прямоугольник 7"/>
          <p:cNvSpPr>
            <a:spLocks noChangeArrowheads="1"/>
          </p:cNvSpPr>
          <p:nvPr/>
        </p:nvSpPr>
        <p:spPr bwMode="auto">
          <a:xfrm>
            <a:off x="3081338" y="4157663"/>
            <a:ext cx="2252662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0033CC"/>
                </a:solidFill>
                <a:latin typeface="Century Schoolbook" pitchFamily="18" charset="0"/>
              </a:rPr>
              <a:t>5. Ведущий вид деятельности – общение. </a:t>
            </a:r>
          </a:p>
        </p:txBody>
      </p:sp>
      <p:sp>
        <p:nvSpPr>
          <p:cNvPr id="10250" name="Прямоугольник 8"/>
          <p:cNvSpPr>
            <a:spLocks noChangeArrowheads="1"/>
          </p:cNvSpPr>
          <p:nvPr/>
        </p:nvSpPr>
        <p:spPr bwMode="auto">
          <a:xfrm>
            <a:off x="5638800" y="4019550"/>
            <a:ext cx="3124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b="1">
                <a:solidFill>
                  <a:srgbClr val="660066"/>
                </a:solidFill>
                <a:latin typeface="Century Schoolbook" pitchFamily="18" charset="0"/>
              </a:rPr>
              <a:t>6. Самоутверждение своей самостоятельности и индивидуальности. </a:t>
            </a:r>
          </a:p>
        </p:txBody>
      </p:sp>
      <p:grpSp>
        <p:nvGrpSpPr>
          <p:cNvPr id="10251" name="Группа 9"/>
          <p:cNvGrpSpPr>
            <a:grpSpLocks/>
          </p:cNvGrpSpPr>
          <p:nvPr/>
        </p:nvGrpSpPr>
        <p:grpSpPr bwMode="auto">
          <a:xfrm>
            <a:off x="504825" y="4741863"/>
            <a:ext cx="2438400" cy="1676400"/>
            <a:chOff x="504173" y="4742010"/>
            <a:chExt cx="2438400" cy="1676400"/>
          </a:xfrm>
        </p:grpSpPr>
        <p:grpSp>
          <p:nvGrpSpPr>
            <p:cNvPr id="10252" name="Group 19"/>
            <p:cNvGrpSpPr>
              <a:grpSpLocks/>
            </p:cNvGrpSpPr>
            <p:nvPr/>
          </p:nvGrpSpPr>
          <p:grpSpPr bwMode="auto">
            <a:xfrm>
              <a:off x="504173" y="4742010"/>
              <a:ext cx="2438400" cy="1676400"/>
              <a:chOff x="3840" y="96"/>
              <a:chExt cx="1632" cy="878"/>
            </a:xfrm>
          </p:grpSpPr>
          <p:sp>
            <p:nvSpPr>
              <p:cNvPr id="10254" name="AutoShape 20"/>
              <p:cNvSpPr>
                <a:spLocks noChangeArrowheads="1"/>
              </p:cNvSpPr>
              <p:nvPr/>
            </p:nvSpPr>
            <p:spPr bwMode="auto">
              <a:xfrm flipH="1">
                <a:off x="3840" y="96"/>
                <a:ext cx="1056" cy="576"/>
              </a:xfrm>
              <a:prstGeom prst="wedgeEllipseCallout">
                <a:avLst>
                  <a:gd name="adj1" fmla="val -31819"/>
                  <a:gd name="adj2" fmla="val 59375"/>
                </a:avLst>
              </a:prstGeom>
              <a:solidFill>
                <a:srgbClr val="FFFFFF"/>
              </a:solidFill>
              <a:ln w="9525">
                <a:solidFill>
                  <a:srgbClr val="FF33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pPr algn="ctr"/>
                <a:endParaRPr lang="ru-RU"/>
              </a:p>
            </p:txBody>
          </p:sp>
          <p:pic>
            <p:nvPicPr>
              <p:cNvPr id="10255" name="Picture 21" descr="AG00223_"/>
              <p:cNvPicPr>
                <a:picLocks noChangeAspect="1" noChangeArrowheads="1" noCrop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368" y="267"/>
                <a:ext cx="1104" cy="7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0253" name="Text Box 22"/>
            <p:cNvSpPr txBox="1">
              <a:spLocks noChangeArrowheads="1"/>
            </p:cNvSpPr>
            <p:nvPr/>
          </p:nvSpPr>
          <p:spPr bwMode="auto">
            <a:xfrm>
              <a:off x="514872" y="4896038"/>
              <a:ext cx="1524000" cy="6461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>
                <a:spcBef>
                  <a:spcPct val="50000"/>
                </a:spcBef>
              </a:pPr>
              <a:r>
                <a:rPr lang="ru-RU" b="1" i="1">
                  <a:solidFill>
                    <a:srgbClr val="306D6E"/>
                  </a:solidFill>
                  <a:latin typeface="Times New Roman" pitchFamily="18" charset="0"/>
                </a:rPr>
                <a:t>«Не лезьте    мне в душу!»</a:t>
              </a:r>
            </a:p>
          </p:txBody>
        </p:sp>
      </p:grp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7" name="Прямоугольник 10"/>
          <p:cNvSpPr>
            <a:spLocks noChangeArrowheads="1"/>
          </p:cNvSpPr>
          <p:nvPr/>
        </p:nvSpPr>
        <p:spPr bwMode="auto">
          <a:xfrm>
            <a:off x="762000" y="533400"/>
            <a:ext cx="7772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8000"/>
                </a:solidFill>
                <a:latin typeface="Century Schoolbook" pitchFamily="18" charset="0"/>
              </a:rPr>
              <a:t>1. Физиологическая перестройка организма. </a:t>
            </a:r>
          </a:p>
        </p:txBody>
      </p:sp>
      <p:sp>
        <p:nvSpPr>
          <p:cNvPr id="11268" name="Прямоугольник 11"/>
          <p:cNvSpPr>
            <a:spLocks noChangeArrowheads="1"/>
          </p:cNvSpPr>
          <p:nvPr/>
        </p:nvSpPr>
        <p:spPr bwMode="auto">
          <a:xfrm>
            <a:off x="647700" y="1219200"/>
            <a:ext cx="8001000" cy="3694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>
                <a:solidFill>
                  <a:srgbClr val="0033CC"/>
                </a:solidFill>
                <a:latin typeface="Century Schoolbook" pitchFamily="18" charset="0"/>
              </a:rPr>
              <a:t>           </a:t>
            </a:r>
            <a:r>
              <a:rPr lang="ru-RU" b="1">
                <a:solidFill>
                  <a:srgbClr val="0033CC"/>
                </a:solidFill>
                <a:latin typeface="Century Schoolbook" pitchFamily="18" charset="0"/>
              </a:rPr>
              <a:t>Ключевой проблемой подростков является «Я реальное» и   «Я идеальное». То, как родители реагируют на физические изменения своих детей, может также оказывать серьезное влияние на адаптацию подростков. В этом возрасте достоинства и недостатки своей внешности оцениваются слишком строго. Одни подростки подвергают себя суровой диете,  другие физическими тренировками. Наибольшее значение для мальчиков имеют рост и мускулы. Девочки сосредоточены на весе потому, что волнуются, как их воспримет общество. Поэтому многие нормальные, даже худощавые девочки считают, что у них избыточный вес. Когда беспокойство достигает предела, подобные тревоги могут привести к нарушениям питания.</a:t>
            </a:r>
          </a:p>
        </p:txBody>
      </p:sp>
      <p:sp>
        <p:nvSpPr>
          <p:cNvPr id="11269" name="AutoShape 9" descr="https://boxingstore.ru/image/catalog/kategorii/uni-cat.jpg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1270" name="Рисунок 23" descr="https://boxingstore.ru/image/catalog/kategorii/uni-ca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648200"/>
            <a:ext cx="29972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525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1" name="Прямоугольник 1"/>
          <p:cNvSpPr>
            <a:spLocks noChangeArrowheads="1"/>
          </p:cNvSpPr>
          <p:nvPr/>
        </p:nvSpPr>
        <p:spPr bwMode="auto">
          <a:xfrm>
            <a:off x="812800" y="609600"/>
            <a:ext cx="762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7030A0"/>
                </a:solidFill>
                <a:latin typeface="Century Schoolbook" pitchFamily="18" charset="0"/>
              </a:rPr>
              <a:t>2. Неустойчивая эмоциональная сфера. </a:t>
            </a:r>
          </a:p>
        </p:txBody>
      </p:sp>
      <p:sp>
        <p:nvSpPr>
          <p:cNvPr id="12292" name="Прямоугольник 3"/>
          <p:cNvSpPr>
            <a:spLocks noChangeArrowheads="1"/>
          </p:cNvSpPr>
          <p:nvPr/>
        </p:nvSpPr>
        <p:spPr bwMode="auto">
          <a:xfrm>
            <a:off x="508000" y="1287463"/>
            <a:ext cx="8229600" cy="369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8000"/>
                </a:solidFill>
                <a:latin typeface="Century Schoolbook" pitchFamily="18" charset="0"/>
              </a:rPr>
              <a:t>        Общение подростка во многом обуславливается изменчивостью его настроения. На протяжении небольшого промежутка времени оно может меняться. Изменчивость настроений ведет к неадекватности реакций подростка. </a:t>
            </a:r>
          </a:p>
          <a:p>
            <a:pPr algn="just"/>
            <a:r>
              <a:rPr lang="ru-RU" b="1">
                <a:solidFill>
                  <a:srgbClr val="008000"/>
                </a:solidFill>
                <a:latin typeface="Century Schoolbook" pitchFamily="18" charset="0"/>
              </a:rPr>
              <a:t>       При уменьшении внимания со стороны близких может следовать реакция оппозиции,  он разными способами пытается вернуть внимание, переключить его с кого-то другого на себя. </a:t>
            </a:r>
          </a:p>
          <a:p>
            <a:pPr algn="just"/>
            <a:r>
              <a:rPr lang="ru-RU" b="1">
                <a:solidFill>
                  <a:srgbClr val="008000"/>
                </a:solidFill>
                <a:latin typeface="Century Schoolbook" pitchFamily="18" charset="0"/>
              </a:rPr>
              <a:t>      Характерными особенностями подросткового возраста являются подражание чьего-либо поведения. Чаще имитируется поведение значимого взрослого, достигшего определенного успеха, причем в первую очередь обращается внимание на внешнюю сторону. Также может выбраться и отрицательное поведение взрослого. </a:t>
            </a:r>
          </a:p>
        </p:txBody>
      </p:sp>
      <p:pic>
        <p:nvPicPr>
          <p:cNvPr id="12293" name="Рисунок 7" descr="https://e7.pngegg.com/pngimages/406/335/png-clipart-cartoon-adolescence-teenager-child-huma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800600"/>
            <a:ext cx="320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Прямоугольник 2"/>
          <p:cNvSpPr>
            <a:spLocks noChangeArrowheads="1"/>
          </p:cNvSpPr>
          <p:nvPr/>
        </p:nvSpPr>
        <p:spPr bwMode="auto">
          <a:xfrm>
            <a:off x="685800" y="609600"/>
            <a:ext cx="7620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CC6600"/>
                </a:solidFill>
                <a:latin typeface="Century Schoolbook" pitchFamily="18" charset="0"/>
              </a:rPr>
              <a:t>3. Формирование самосознания.</a:t>
            </a:r>
          </a:p>
        </p:txBody>
      </p:sp>
      <p:sp>
        <p:nvSpPr>
          <p:cNvPr id="13316" name="Прямоугольник 4"/>
          <p:cNvSpPr>
            <a:spLocks noChangeArrowheads="1"/>
          </p:cNvSpPr>
          <p:nvPr/>
        </p:nvSpPr>
        <p:spPr bwMode="auto">
          <a:xfrm>
            <a:off x="685800" y="1219200"/>
            <a:ext cx="7848600" cy="314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660066"/>
                </a:solidFill>
                <a:latin typeface="Century Schoolbook" pitchFamily="18" charset="0"/>
              </a:rPr>
              <a:t>         В подростковом возрасте в процессе физического, психического и социального развития вместе с позитивными достижениями закономерно возникают негативные образования и специфические психологические трудности.    </a:t>
            </a:r>
          </a:p>
          <a:p>
            <a:pPr algn="just"/>
            <a:r>
              <a:rPr lang="ru-RU" b="1">
                <a:solidFill>
                  <a:srgbClr val="660066"/>
                </a:solidFill>
                <a:latin typeface="Century Schoolbook" pitchFamily="18" charset="0"/>
              </a:rPr>
              <a:t>        Развивающееся самосознание именно в подростковом возрасте делает человека особенно тревожным и неуверенным в себе. </a:t>
            </a:r>
          </a:p>
          <a:p>
            <a:pPr algn="just"/>
            <a:r>
              <a:rPr lang="ru-RU" b="1">
                <a:solidFill>
                  <a:srgbClr val="660066"/>
                </a:solidFill>
                <a:latin typeface="Century Schoolbook" pitchFamily="18" charset="0"/>
              </a:rPr>
              <a:t>         Подросток стремится понять самого  себя - осознавая свои мысли, эмоции и поведение он продвигается в направлении самопознания, определяется в социальном пространстве. «Кто Я?» - основной вопрос возраста.  </a:t>
            </a:r>
          </a:p>
        </p:txBody>
      </p:sp>
      <p:pic>
        <p:nvPicPr>
          <p:cNvPr id="13317" name="Рисунок 6" descr="https://thumbs.dreamstime.com/b/%D0%BF%D0%BE-%D1%80%D0%BE%D1%81%D1%82%D0%BA%D0%B8-6993783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572000"/>
            <a:ext cx="3581400" cy="1858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240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39" name="Прямоугольник 1"/>
          <p:cNvSpPr>
            <a:spLocks noChangeArrowheads="1"/>
          </p:cNvSpPr>
          <p:nvPr/>
        </p:nvSpPr>
        <p:spPr bwMode="auto">
          <a:xfrm>
            <a:off x="2286000" y="488950"/>
            <a:ext cx="42576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3399"/>
                </a:solidFill>
                <a:latin typeface="Century Schoolbook" pitchFamily="18" charset="0"/>
              </a:rPr>
              <a:t>4. Учебная деятельность </a:t>
            </a:r>
          </a:p>
        </p:txBody>
      </p:sp>
      <p:sp>
        <p:nvSpPr>
          <p:cNvPr id="14340" name="Прямоугольник 3"/>
          <p:cNvSpPr>
            <a:spLocks noChangeArrowheads="1"/>
          </p:cNvSpPr>
          <p:nvPr/>
        </p:nvSpPr>
        <p:spPr bwMode="auto">
          <a:xfrm>
            <a:off x="457200" y="1066800"/>
            <a:ext cx="8229600" cy="3970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0033CC"/>
                </a:solidFill>
                <a:latin typeface="Century Schoolbook" pitchFamily="18" charset="0"/>
              </a:rPr>
              <a:t>       Учеба в школе занимает большое место в жизни подростка. В этом возрасте возникают новые мотивы учения, связанные с осознанием жизненной перспективы, своего места в будущем, профессиональных намерений. </a:t>
            </a:r>
          </a:p>
          <a:p>
            <a:pPr algn="just"/>
            <a:r>
              <a:rPr lang="ru-RU" b="1">
                <a:solidFill>
                  <a:srgbClr val="0033CC"/>
                </a:solidFill>
                <a:latin typeface="Century Schoolbook" pitchFamily="18" charset="0"/>
              </a:rPr>
              <a:t>     Знания приобретают особую значимость для развития личности подростка. Они являются той ценностью, которая обеспечивает подростку расширение  сознания и значимое место среди сверстников. </a:t>
            </a:r>
          </a:p>
          <a:p>
            <a:pPr algn="just"/>
            <a:r>
              <a:rPr lang="ru-RU" b="1">
                <a:solidFill>
                  <a:srgbClr val="0033CC"/>
                </a:solidFill>
                <a:latin typeface="Century Schoolbook" pitchFamily="18" charset="0"/>
              </a:rPr>
              <a:t>      Успех или неуспех в учении также влияет на формирование отношения к учебным предметам. Успех вызывает положительные эмоции, позитивное отношение к предмету и стремление развиваться в этом отношении. Неуспех порождает негативные эмоции, отрицательное отношение к предмету и желание прервать занятия. </a:t>
            </a:r>
          </a:p>
        </p:txBody>
      </p:sp>
      <p:pic>
        <p:nvPicPr>
          <p:cNvPr id="1434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838" y="4800600"/>
            <a:ext cx="3205162" cy="1804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3" name="Прямоугольник 2"/>
          <p:cNvSpPr>
            <a:spLocks noChangeArrowheads="1"/>
          </p:cNvSpPr>
          <p:nvPr/>
        </p:nvSpPr>
        <p:spPr bwMode="auto">
          <a:xfrm>
            <a:off x="914400" y="609600"/>
            <a:ext cx="70104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0033CC"/>
                </a:solidFill>
                <a:latin typeface="Century Schoolbook" pitchFamily="18" charset="0"/>
              </a:rPr>
              <a:t>5. Ведущий вид деятельности – общение. </a:t>
            </a:r>
          </a:p>
        </p:txBody>
      </p:sp>
      <p:sp>
        <p:nvSpPr>
          <p:cNvPr id="15364" name="Прямоугольник 4"/>
          <p:cNvSpPr>
            <a:spLocks noChangeArrowheads="1"/>
          </p:cNvSpPr>
          <p:nvPr/>
        </p:nvSpPr>
        <p:spPr bwMode="auto">
          <a:xfrm>
            <a:off x="955675" y="1219200"/>
            <a:ext cx="7239000" cy="2586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    Общение с друзьями, одноклассниками для подростка становится ведущим видом деятельности.   </a:t>
            </a:r>
          </a:p>
          <a:p>
            <a:pPr algn="just"/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    Общение с родителями, учителями начинают складываться под влиянием возникающего чувства взрослости. </a:t>
            </a:r>
          </a:p>
          <a:p>
            <a:pPr algn="just"/>
            <a:r>
              <a:rPr lang="ru-RU" b="1">
                <a:solidFill>
                  <a:srgbClr val="C00000"/>
                </a:solidFill>
                <a:latin typeface="Century Schoolbook" pitchFamily="18" charset="0"/>
              </a:rPr>
              <a:t>    Подросток начинает выказывать сопротивление по отношению к ранее выполняемым требованиям, они начинают активнее отстаивать свои права на самостоятельность. </a:t>
            </a:r>
          </a:p>
        </p:txBody>
      </p:sp>
      <p:pic>
        <p:nvPicPr>
          <p:cNvPr id="15365" name="Рисунок 6" descr="https://chtoikak.ru/wp-content/uploads/2018/05/%D0%B0%D0%BF%D1%80%D0%B0%D0%B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886200"/>
            <a:ext cx="4368800" cy="2562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81000" y="609600"/>
            <a:ext cx="80772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660066"/>
                </a:solidFill>
                <a:latin typeface="Century Schoolbook" pitchFamily="18" charset="0"/>
              </a:rPr>
              <a:t>6. Самоутверждение своей индивидуальности. </a:t>
            </a:r>
          </a:p>
        </p:txBody>
      </p:sp>
      <p:sp>
        <p:nvSpPr>
          <p:cNvPr id="16388" name="Прямоугольник 3"/>
          <p:cNvSpPr>
            <a:spLocks noChangeArrowheads="1"/>
          </p:cNvSpPr>
          <p:nvPr/>
        </p:nvSpPr>
        <p:spPr bwMode="auto">
          <a:xfrm>
            <a:off x="769938" y="1143000"/>
            <a:ext cx="7543800" cy="203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b="1">
                <a:solidFill>
                  <a:srgbClr val="FF3399"/>
                </a:solidFill>
                <a:latin typeface="Century Schoolbook" pitchFamily="18" charset="0"/>
              </a:rPr>
              <a:t>       Очень часто у подростков возникают сложности во взаимоотношениях со взрослыми – капризы, упрямство.    </a:t>
            </a:r>
          </a:p>
          <a:p>
            <a:pPr algn="just"/>
            <a:r>
              <a:rPr lang="ru-RU" b="1">
                <a:solidFill>
                  <a:srgbClr val="FF3399"/>
                </a:solidFill>
                <a:latin typeface="Century Schoolbook" pitchFamily="18" charset="0"/>
              </a:rPr>
              <a:t>        Несмотря на это, подросток испытывает потребность в поддержке. Особо благоприятной является ситуация, когда взрослый выступает в качестве друга. В результате этого возникает более глубокая эмоциональная и духовная связь, поддерживающая подростка в жизни. </a:t>
            </a:r>
          </a:p>
        </p:txBody>
      </p:sp>
      <p:pic>
        <p:nvPicPr>
          <p:cNvPr id="16389" name="Рисунок 6" descr="https://cstor.nn2.ru/forum/data/forum/images/2017-10/186158141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7200" y="3276600"/>
            <a:ext cx="5384800" cy="330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6" descr="16а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952500" y="381000"/>
            <a:ext cx="7239000" cy="838200"/>
          </a:xfrm>
          <a:prstGeom prst="rect">
            <a:avLst/>
          </a:prstGeom>
          <a:noFill/>
        </p:spPr>
        <p:txBody>
          <a:bodyPr wrap="none">
            <a:prstTxWarp prst="textPlain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FF0000"/>
                </a:solidFill>
                <a:effectLst>
                  <a:glow rad="63500">
                    <a:schemeClr val="accent4">
                      <a:satMod val="175000"/>
                      <a:alpha val="40000"/>
                    </a:schemeClr>
                  </a:glow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  <a:latin typeface="Comic Sans MS" pitchFamily="66" charset="0"/>
              </a:rPr>
              <a:t>Рекомендации родителям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0" y="1414463"/>
            <a:ext cx="7696200" cy="203200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660066"/>
                </a:solidFill>
              </a:rPr>
              <a:t>Постоянно интересуйтесь делами своего ребенка. </a:t>
            </a:r>
          </a:p>
          <a:p>
            <a:pPr>
              <a:defRPr/>
            </a:pPr>
            <a:endParaRPr lang="ru-RU" b="1" dirty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660066"/>
                </a:solidFill>
              </a:rPr>
              <a:t>Будьте для него не наставником, а другом, который не заставляет что-то делать, а советует, как лучше поступить.</a:t>
            </a:r>
          </a:p>
          <a:p>
            <a:pPr>
              <a:defRPr/>
            </a:pPr>
            <a:endParaRPr lang="ru-RU" b="1" dirty="0">
              <a:solidFill>
                <a:srgbClr val="660066"/>
              </a:solidFill>
            </a:endParaRP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ru-RU" b="1" dirty="0">
                <a:solidFill>
                  <a:srgbClr val="660066"/>
                </a:solidFill>
              </a:rPr>
              <a:t>С раннего возраста прививайте стремление к ЗОЖ, демонстрируя негативное отношение к вредным привычкам. </a:t>
            </a:r>
          </a:p>
        </p:txBody>
      </p:sp>
      <p:sp>
        <p:nvSpPr>
          <p:cNvPr id="17413" name="Прямоугольник 5"/>
          <p:cNvSpPr>
            <a:spLocks noChangeArrowheads="1"/>
          </p:cNvSpPr>
          <p:nvPr/>
        </p:nvSpPr>
        <p:spPr bwMode="auto">
          <a:xfrm>
            <a:off x="685800" y="3657600"/>
            <a:ext cx="7848600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just"/>
            <a:r>
              <a:rPr lang="ru-RU" sz="2400" b="1" i="1">
                <a:solidFill>
                  <a:srgbClr val="FF3300"/>
                </a:solidFill>
                <a:latin typeface="Century Schoolbook" pitchFamily="18" charset="0"/>
              </a:rPr>
              <a:t>Осознанно контролируя эти элементы подростковой жизни, ответственные родители смогут эффективно способствовать нормальному психологическому развитию своих детей.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Начальная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889</TotalTime>
  <Words>838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24" baseType="lpstr">
      <vt:lpstr>Arial</vt:lpstr>
      <vt:lpstr>Bookman Old Style</vt:lpstr>
      <vt:lpstr>Gill Sans MT</vt:lpstr>
      <vt:lpstr>Wingdings 3</vt:lpstr>
      <vt:lpstr>Wingdings</vt:lpstr>
      <vt:lpstr>Calibri</vt:lpstr>
      <vt:lpstr>Comic Sans MS</vt:lpstr>
      <vt:lpstr>Century Schoolbook</vt:lpstr>
      <vt:lpstr>Times New Roman</vt:lpstr>
      <vt:lpstr>Garamond</vt:lpstr>
      <vt:lpstr>Cambria Math</vt:lpstr>
      <vt:lpstr>Tahoma</vt:lpstr>
      <vt:lpstr>Начальная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Пользователь</cp:lastModifiedBy>
  <cp:revision>112</cp:revision>
  <dcterms:modified xsi:type="dcterms:W3CDTF">2022-09-26T11:39:16Z</dcterms:modified>
</cp:coreProperties>
</file>