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sldIdLst>
    <p:sldId id="304" r:id="rId2"/>
    <p:sldId id="284" r:id="rId3"/>
    <p:sldId id="281" r:id="rId4"/>
    <p:sldId id="282" r:id="rId5"/>
    <p:sldId id="283" r:id="rId6"/>
    <p:sldId id="285" r:id="rId7"/>
    <p:sldId id="286" r:id="rId8"/>
    <p:sldId id="287" r:id="rId9"/>
    <p:sldId id="288" r:id="rId10"/>
    <p:sldId id="290" r:id="rId11"/>
    <p:sldId id="291" r:id="rId12"/>
    <p:sldId id="292" r:id="rId13"/>
    <p:sldId id="293" r:id="rId14"/>
    <p:sldId id="311" r:id="rId15"/>
    <p:sldId id="296" r:id="rId16"/>
    <p:sldId id="308" r:id="rId17"/>
    <p:sldId id="298" r:id="rId18"/>
    <p:sldId id="299" r:id="rId19"/>
    <p:sldId id="301" r:id="rId20"/>
    <p:sldId id="295" r:id="rId21"/>
    <p:sldId id="305" r:id="rId22"/>
    <p:sldId id="303" r:id="rId23"/>
    <p:sldId id="307" r:id="rId24"/>
    <p:sldId id="312" r:id="rId25"/>
    <p:sldId id="310" r:id="rId26"/>
    <p:sldId id="314" r:id="rId27"/>
    <p:sldId id="315" r:id="rId28"/>
    <p:sldId id="316" r:id="rId29"/>
  </p:sldIdLst>
  <p:sldSz cx="9144000" cy="6858000" type="screen4x3"/>
  <p:notesSz cx="6797675" cy="99314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22"/>
    <a:srgbClr val="FF0066"/>
    <a:srgbClr val="0B192B"/>
    <a:srgbClr val="001A0C"/>
    <a:srgbClr val="FF3F3F"/>
    <a:srgbClr val="2D4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fld id="{FFB00610-74FD-42CE-9EAE-4634C6738132}" type="datetimeFigureOut">
              <a:rPr lang="ru-RU" smtClean="0"/>
              <a:pPr>
                <a:defRPr/>
              </a:pPr>
              <a:t>03.02.2021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16A1E4CC-E942-4E6A-B57F-26C5FF7A496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4EB7262-77A0-4797-B5C5-DACDA43A0E60}" type="datetimeFigureOut">
              <a:rPr lang="ru-RU" smtClean="0"/>
              <a:pPr>
                <a:defRPr/>
              </a:pPr>
              <a:t>03.02.2021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D976D-989F-4400-8458-90A7BF83636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7FB1C5-226F-4C6D-ADBF-A51F37BB0E72}" type="datetimeFigureOut">
              <a:rPr lang="ru-RU" smtClean="0"/>
              <a:pPr>
                <a:defRPr/>
              </a:pPr>
              <a:t>03.02.2021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CF8E3D-47AF-484B-BD27-E6ADBBE4188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C4C1D060-A926-4FA4-A4DB-D49B97275BB1}" type="datetimeFigureOut">
              <a:rPr lang="ru-RU" smtClean="0"/>
              <a:pPr>
                <a:defRPr/>
              </a:pPr>
              <a:t>03.02.2021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FFC1B1FA-3C94-4998-9A75-A61B9C48B5E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fld id="{57C4DB1F-2C15-4E27-A2C3-2EA868893DF5}" type="datetimeFigureOut">
              <a:rPr lang="ru-RU" smtClean="0"/>
              <a:pPr>
                <a:defRPr/>
              </a:pPr>
              <a:t>03.02.2021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5605358C-ACE1-4AE1-BC89-1A8CB602DD9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DB50EC-D619-4424-B311-036F3BCE7486}" type="datetimeFigureOut">
              <a:rPr lang="ru-RU" smtClean="0"/>
              <a:pPr>
                <a:defRPr/>
              </a:pPr>
              <a:t>03.02.2021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550A8D-AC9D-4440-8649-E67BF9D2235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AA9345-D67E-4EA1-B4DD-433EB3449FEB}" type="datetimeFigureOut">
              <a:rPr lang="ru-RU" smtClean="0"/>
              <a:pPr>
                <a:defRPr/>
              </a:pPr>
              <a:t>03.02.2021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D6D7F2-9B35-423C-A881-75E1ED0226D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1CD7C72B-64E1-4C3F-8169-E81185B99E1B}" type="datetimeFigureOut">
              <a:rPr lang="ru-RU" smtClean="0"/>
              <a:pPr>
                <a:defRPr/>
              </a:pPr>
              <a:t>03.02.2021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38EE1860-3ED4-48D9-8B48-E529CB3323C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86EF3A-A6FE-4BEA-B825-1A043CB63F4E}" type="datetimeFigureOut">
              <a:rPr lang="ru-RU" smtClean="0"/>
              <a:pPr>
                <a:defRPr/>
              </a:pPr>
              <a:t>03.02.2021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73163D-9263-416F-AEC3-18B8E23F997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8645EEF2-50AF-4A3E-9F44-4A896382C4C9}" type="datetimeFigureOut">
              <a:rPr lang="ru-RU" smtClean="0"/>
              <a:pPr>
                <a:defRPr/>
              </a:pPr>
              <a:t>03.02.2021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D6421F35-5F08-44CB-8744-E04379FB3AF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2F7A0451-9ECF-4E5D-A8CB-D437AF4A5AAE}" type="datetimeFigureOut">
              <a:rPr lang="ru-RU" smtClean="0"/>
              <a:pPr>
                <a:defRPr/>
              </a:pPr>
              <a:t>03.02.2021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8BFF2D56-39BD-42C2-9EF5-F66B7D50A39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C0EC7BA-0DD8-421F-B6BC-FD226E7EB6BD}" type="datetimeFigureOut">
              <a:rPr lang="ru-RU" smtClean="0"/>
              <a:pPr>
                <a:defRPr/>
              </a:pPr>
              <a:t>03.02.2021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C89E46-D5D9-4A15-B407-0D52FFB43FA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870104"/>
            <a:ext cx="5688632" cy="151216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i="1" cap="none" spc="50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Краткосрочный </a:t>
            </a:r>
            <a:r>
              <a:rPr lang="ru-RU" sz="3600" i="1" cap="none" spc="50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 в старшей группе</a:t>
            </a:r>
            <a:br>
              <a:rPr lang="ru-RU" sz="3600" i="1" cap="none" spc="50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cap="none" spc="50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cap="none" spc="50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5877272"/>
            <a:ext cx="5544616" cy="497650"/>
          </a:xfrm>
        </p:spPr>
        <p:txBody>
          <a:bodyPr>
            <a:noAutofit/>
          </a:bodyPr>
          <a:lstStyle/>
          <a:p>
            <a:pPr algn="r"/>
            <a:r>
              <a:rPr lang="ru-RU" sz="2000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Выполнила воспитатель  «МКДОУ д/с №7»</a:t>
            </a:r>
          </a:p>
          <a:p>
            <a:pPr algn="r"/>
            <a:r>
              <a:rPr lang="ru-RU" sz="2000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Михеева О.В</a:t>
            </a:r>
          </a:p>
          <a:p>
            <a:endParaRPr lang="ru-RU" sz="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1412776"/>
            <a:ext cx="5904656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i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«Народные промыслы Южного Урала»</a:t>
            </a:r>
            <a:br>
              <a:rPr lang="ru-RU" sz="4400" b="1" i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3200" b="1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6" descr="http://img1.liveinternet.ru/images/attach/c/10/111/613/111613605_03032005190527_K003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4002" y="2564904"/>
            <a:ext cx="2534526" cy="2935135"/>
          </a:xfrm>
          <a:prstGeom prst="rect">
            <a:avLst/>
          </a:prstGeom>
          <a:noFill/>
        </p:spPr>
      </p:pic>
      <p:pic>
        <p:nvPicPr>
          <p:cNvPr id="8" name="Picture 28" descr="1003_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099" y="3356992"/>
            <a:ext cx="2232248" cy="223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tutinfo.net/public/images/2015/04/735d523c33d38f815dd9801bc139b85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6"/>
          <a:stretch/>
        </p:blipFill>
        <p:spPr bwMode="auto">
          <a:xfrm>
            <a:off x="6588223" y="0"/>
            <a:ext cx="2390775" cy="1634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21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1872463"/>
              </p:ext>
            </p:extLst>
          </p:nvPr>
        </p:nvGraphicFramePr>
        <p:xfrm>
          <a:off x="179512" y="692696"/>
          <a:ext cx="8568952" cy="5904656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62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926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1758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Образовательная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область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Вид деятельности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64568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1. Социально-коммуникативное развитие.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Рассматривание альбомов с изображением изделий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уральских мастеров, коллекций уральских камней;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Беседы: 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«Что такое музей?» «Русская народная игрушка», «Мы – уральцы» (программа «Наш дом – Южный Урал») « Камень заговори» (программа «Наш дом – Южный Урал»)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Дидактические игры: 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«Найди нужный элемент росписи», «Найди отличия», «Укрась поднос»,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«Откуда пришел предмет?» (программа «Наш дом – Южный Урал»), «Народные праздники», «Составь узор», «Уральские  узоры», «Составь уральский букет»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Сюжетно – ролевые игры: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«Магазин промыслов»  «Угостим матрешек чаем» «Экскурсия в музей»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( https://infourok.ru /)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Экскурсия в краеведческий музей уральских промыслов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мини-музея в группе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«Народные промыслы Южного Урала».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331640" y="15032"/>
            <a:ext cx="6624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Технологическая карта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302740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6878345"/>
              </p:ext>
            </p:extLst>
          </p:nvPr>
        </p:nvGraphicFramePr>
        <p:xfrm>
          <a:off x="395536" y="188640"/>
          <a:ext cx="8353499" cy="640871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8803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731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562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Образовательная</a:t>
                      </a:r>
                      <a:r>
                        <a:rPr lang="ru-RU" sz="1800" baseline="0" dirty="0" smtClean="0"/>
                        <a:t> область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Вид деятельности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7308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2.Речевое развитие.</a:t>
                      </a:r>
                    </a:p>
                    <a:p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Чтение сказок Бажова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П.П «Каменный цветок», «Иванко –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Крылатко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», «Серебряное копытце»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Заучивание пословиц, поговорок о труде;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Составление описательных рассказов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 изделиях,  изготовленных уральскими мастерами,  из чугуна, камня, дерева, бересты 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Просмотр мультфильма 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«Малахитовая шкатулка» 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Чтение стихотворений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об Урале (П. Воронько,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В. Степанов, Р. Алдонина, Л. Татьяничева)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285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2822523"/>
              </p:ext>
            </p:extLst>
          </p:nvPr>
        </p:nvGraphicFramePr>
        <p:xfrm>
          <a:off x="124520" y="260648"/>
          <a:ext cx="8712968" cy="6288806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32953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176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597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Образовательная</a:t>
                      </a:r>
                      <a:r>
                        <a:rPr lang="ru-RU" sz="1800" baseline="0" dirty="0" smtClean="0"/>
                        <a:t> область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Вид деятельности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48718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3. Познавательное развитие</a:t>
                      </a:r>
                    </a:p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4. Физическое  развитие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НОД (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ознакомление с предметным и социальным окружением) Просмотр презентаций: «Народные промыслы Южного Урала» «Уральские самоцветы», «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Жостовский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поднос», «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Каслинское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литье» (интернет ресурсы http://www.maam.ru/) 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Беседа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«Россия мастерами славится»</a:t>
                      </a:r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( https://infourok.ru /)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Познавательно –  исследовательская деятельность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«Из чего же, из чего же?», «Откуда пришел предмет» </a:t>
                      </a:r>
                    </a:p>
                    <a:p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Подвижная игра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«На ярмарке народных  промыслов»; 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Физминутка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«Чудо-птицы» https://infourok.ru/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505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8380147"/>
              </p:ext>
            </p:extLst>
          </p:nvPr>
        </p:nvGraphicFramePr>
        <p:xfrm>
          <a:off x="179512" y="260648"/>
          <a:ext cx="8568952" cy="6336704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32403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285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Образовательная</a:t>
                      </a:r>
                      <a:r>
                        <a:rPr lang="ru-RU" sz="1800" baseline="0" dirty="0" smtClean="0"/>
                        <a:t> область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Вид деятельности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8863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5. Художественно-эстетическое развитие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Продуктивная деятельность: </a:t>
                      </a:r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лепка «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Каслинские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кудесники», 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рисование «Уральский букет»,  конструирование из бумаги «Музыка в камне» (программа «Наш дом – Южный Урал»),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Раскрашивание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«Дымковская барыня», «Сказочные птицы», « Гжель», «Городецкая роспись», «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Жостовские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подносы»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Слушание народной песни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«Ах, вы, камушки –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самоцветки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931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9392050"/>
              </p:ext>
            </p:extLst>
          </p:nvPr>
        </p:nvGraphicFramePr>
        <p:xfrm>
          <a:off x="179512" y="260648"/>
          <a:ext cx="8568952" cy="6336704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32403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285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Вид деятельности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8863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Работа с родителями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itchFamily="2" charset="2"/>
                        <a:buChar char="v"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Привлечение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родителей 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 созданию мини-музея «Народные промыслы Южного Урала»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342900" indent="-342900">
                        <a:buFont typeface="Wingdings" pitchFamily="2" charset="2"/>
                        <a:buChar char="v"/>
                      </a:pP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Консультация для родителей 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«Как заинтересовать ребенка искусством Урала»</a:t>
                      </a:r>
                    </a:p>
                    <a:p>
                      <a:pPr marL="342900" indent="-342900">
                        <a:buFont typeface="Wingdings" pitchFamily="2" charset="2"/>
                        <a:buChar char="v"/>
                      </a:pP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Представление проекта на родительском собрании</a:t>
                      </a:r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88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56" y="5796"/>
            <a:ext cx="8363272" cy="720080"/>
          </a:xfrm>
        </p:spPr>
        <p:txBody>
          <a:bodyPr>
            <a:noAutofit/>
          </a:bodyPr>
          <a:lstStyle/>
          <a:p>
            <a:pPr algn="ctr"/>
            <a:r>
              <a:rPr lang="ru-RU" sz="2000" b="1" i="1" cap="non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Просмотр презентаций </a:t>
            </a:r>
            <a:r>
              <a:rPr lang="ru-RU" sz="2000" b="1" i="1" cap="none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2000" b="1" i="1" cap="none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Каслинское</a:t>
            </a:r>
            <a:r>
              <a:rPr lang="ru-RU" sz="2000" b="1" i="1" cap="none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литье», «Уральские самоцветы», «</a:t>
            </a:r>
            <a:r>
              <a:rPr lang="ru-RU" sz="2000" b="1" i="1" cap="none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Жостовские</a:t>
            </a:r>
            <a:r>
              <a:rPr lang="ru-RU" sz="2000" b="1" i="1" cap="none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подносы»</a:t>
            </a:r>
            <a:endParaRPr lang="ru-RU" sz="2400" b="1" i="1" cap="none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85" r="4220" b="30327"/>
          <a:stretch/>
        </p:blipFill>
        <p:spPr>
          <a:xfrm>
            <a:off x="296843" y="764704"/>
            <a:ext cx="4458180" cy="30789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70" r="14275" b="10879"/>
          <a:stretch/>
        </p:blipFill>
        <p:spPr>
          <a:xfrm>
            <a:off x="5135341" y="1230172"/>
            <a:ext cx="3600400" cy="41926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D:\Оля\народные промыслы\фото на проект\image-0-02-05-4b41065e4203f3bd762468f964bb5794d817a2ec1e64e8837691dafb6e192c24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1" t="30635" b="34398"/>
          <a:stretch/>
        </p:blipFill>
        <p:spPr bwMode="auto">
          <a:xfrm>
            <a:off x="611560" y="3819074"/>
            <a:ext cx="4287479" cy="28703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77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3972" y="8531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Рассматривание альбомов с изображением изделий уральских мастеров </a:t>
            </a:r>
          </a:p>
          <a:p>
            <a:pPr algn="ctr"/>
            <a:r>
              <a:rPr lang="ru-RU" b="1" i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026" name="Picture 2" descr="F:\20180221_0926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92" y="363953"/>
            <a:ext cx="3541356" cy="32138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F:\20180221_0927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31696"/>
            <a:ext cx="3129523" cy="3419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0" name="Picture 2" descr="D:\Оля\народные промыслы\фото на проект\20180118_1033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72" y="3826227"/>
            <a:ext cx="3456384" cy="27975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35896" y="3805392"/>
            <a:ext cx="5112568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i="1" dirty="0">
                <a:ln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Рассматривание коллекций уральских </a:t>
            </a:r>
            <a:r>
              <a:rPr lang="ru-RU" b="1" i="1" dirty="0" smtClean="0">
                <a:ln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камней</a:t>
            </a:r>
            <a:endParaRPr lang="ru-RU" b="1" i="1" dirty="0">
              <a:ln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D:\Оля\народные промыслы\фото на проект\20180118_10333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534" y="4177072"/>
            <a:ext cx="3874661" cy="24467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36754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489" y="0"/>
            <a:ext cx="4464496" cy="37170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717032"/>
            <a:ext cx="3240360" cy="30314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" y="3514186"/>
            <a:ext cx="3960440" cy="33438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70" y="188640"/>
            <a:ext cx="3574357" cy="30963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3059900"/>
            <a:ext cx="2736304" cy="1314264"/>
          </a:xfrm>
        </p:spPr>
        <p:txBody>
          <a:bodyPr>
            <a:noAutofit/>
          </a:bodyPr>
          <a:lstStyle/>
          <a:p>
            <a:pPr algn="ctr"/>
            <a:r>
              <a:rPr lang="ru-RU" sz="2400" b="1" i="1" cap="non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Экскурсия в музей </a:t>
            </a:r>
            <a:br>
              <a:rPr lang="ru-RU" sz="2400" b="1" i="1" cap="non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cap="non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уральских промыслов</a:t>
            </a:r>
            <a:endParaRPr lang="ru-RU" sz="2400" b="1" i="1" cap="none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43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862" y="0"/>
            <a:ext cx="8229600" cy="570593"/>
          </a:xfrm>
        </p:spPr>
        <p:txBody>
          <a:bodyPr>
            <a:noAutofit/>
          </a:bodyPr>
          <a:lstStyle/>
          <a:p>
            <a:pPr algn="ctr"/>
            <a:r>
              <a:rPr lang="ru-RU" sz="2000" b="1" i="1" cap="non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Продуктивная деятельность: </a:t>
            </a:r>
            <a:r>
              <a:rPr lang="ru-RU" sz="1800" b="1" i="1" cap="none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рисование «</a:t>
            </a:r>
            <a:r>
              <a:rPr lang="ru-RU" sz="1800" b="1" i="1" cap="none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Жостовские</a:t>
            </a:r>
            <a:r>
              <a:rPr lang="ru-RU" sz="1800" b="1" i="1" cap="none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подносы украшенные уральской росписью»</a:t>
            </a:r>
            <a:endParaRPr lang="ru-RU" sz="1800" b="1" i="1" cap="none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41"/>
          <a:stretch/>
        </p:blipFill>
        <p:spPr>
          <a:xfrm>
            <a:off x="287524" y="692696"/>
            <a:ext cx="3420380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D:\Оля\народные промыслы\фото на проект\image-0-02-04-9f7169b59ad9b0f1648b57574232bc50131ef4bf739a2f666400bdcfc8f1c332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" t="23542" r="21271" b="43246"/>
          <a:stretch/>
        </p:blipFill>
        <p:spPr bwMode="auto">
          <a:xfrm>
            <a:off x="5412253" y="692697"/>
            <a:ext cx="3439438" cy="2736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0" r="6086" b="10093"/>
          <a:stretch/>
        </p:blipFill>
        <p:spPr>
          <a:xfrm>
            <a:off x="2509946" y="3429000"/>
            <a:ext cx="5040560" cy="32485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980728"/>
            <a:ext cx="1704349" cy="1836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 descr="D:\Оля\народные промыслы\фото на проект\20180117_10305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63" r="44607" b="38425"/>
          <a:stretch/>
        </p:blipFill>
        <p:spPr bwMode="auto">
          <a:xfrm>
            <a:off x="251520" y="4509120"/>
            <a:ext cx="2258426" cy="18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66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0344" y="38975"/>
            <a:ext cx="7753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Продуктивная деятельность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лепка «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Каслинские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кудесники»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Оля\народные промыслы\фото на проект\image-0-02-04-28f9ff1bc98c263b23f06dd1297f9db75f55ceb83dbe7c3c28c640e41dbbe0f8-V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6" t="4885" r="26487" b="42279"/>
          <a:stretch/>
        </p:blipFill>
        <p:spPr bwMode="auto">
          <a:xfrm>
            <a:off x="5508104" y="408307"/>
            <a:ext cx="2581452" cy="28802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http://dmee.ru/tw_files2/urls_1/41/d-40235/40235_html_2826582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61721"/>
            <a:ext cx="1661882" cy="2237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20180221_0930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077506"/>
            <a:ext cx="2379782" cy="33641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2" t="6777" r="2434" b="17865"/>
          <a:stretch/>
        </p:blipFill>
        <p:spPr>
          <a:xfrm>
            <a:off x="178625" y="461721"/>
            <a:ext cx="3024336" cy="31065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 descr="D:\Оля\народные промыслы\фото на проект\image-0-02-04-5df99d04e7e23a2dbe3d192b5c8901f975e1d1db6716a2bc2c9829ea0600517a-V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2" t="23216" r="35595" b="37885"/>
          <a:stretch/>
        </p:blipFill>
        <p:spPr bwMode="auto">
          <a:xfrm>
            <a:off x="251520" y="3288596"/>
            <a:ext cx="2520280" cy="31480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20180221_09295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247" y="3149257"/>
            <a:ext cx="2679684" cy="32206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42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1528" y="116632"/>
            <a:ext cx="7536936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i="1" dirty="0" smtClean="0">
              <a:solidFill>
                <a:srgbClr val="004C2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Найдёшь ли прекрасней уральского края?</a:t>
            </a:r>
            <a:b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	Здесь горные реки в ущельях играют.</a:t>
            </a:r>
            <a:b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	Здесь горы в зелёных, лохматых уборах,</a:t>
            </a:r>
            <a:b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	Прозрачные воды шумят на озёрах.</a:t>
            </a:r>
            <a:b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	Здесь золотом, хлебом богата земля.</a:t>
            </a:r>
            <a:b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	Кругом самоцветы, железо, руда.</a:t>
            </a:r>
            <a:b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	Живут здесь умельцы-мастеровые,</a:t>
            </a:r>
            <a:b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	Из камня цветы вырезают живые.</a:t>
            </a:r>
            <a:b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	Слова здесь не ценят, а ценят дела.</a:t>
            </a:r>
            <a:b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	Чтоб дружбою крепла уральцев семья.</a:t>
            </a:r>
            <a:b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	Здесь сказы Бажова все помнят и знают.</a:t>
            </a:r>
            <a:b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	Рябинка </a:t>
            </a:r>
            <a:r>
              <a:rPr lang="ru-RU" sz="2400" b="1" i="1" dirty="0" err="1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листвою</a:t>
            </a: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 тихонько качает.</a:t>
            </a:r>
            <a:b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	Любимый Урал! Недаром ты</a:t>
            </a:r>
            <a:b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	Гордостью Родины стал! </a:t>
            </a:r>
            <a:b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Л. Татьяничева</a:t>
            </a:r>
            <a:r>
              <a:rPr lang="ru-RU" sz="2400" b="1" i="1" dirty="0" smtClean="0">
                <a:solidFill>
                  <a:srgbClr val="004C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4C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004C22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7" y="116632"/>
            <a:ext cx="2760503" cy="23042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61" y="4077072"/>
            <a:ext cx="2808312" cy="22078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953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8967" y="5718"/>
            <a:ext cx="63727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Конструирование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бумаги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«Уральские самоцветы»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6" name="Picture 6" descr="https://ds04.infourok.ru/uploads/ex/1053/000d08a2-f77f1e40/hello_html_me1303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874" y="2385171"/>
            <a:ext cx="1548172" cy="140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" t="3460" b="29240"/>
          <a:stretch/>
        </p:blipFill>
        <p:spPr>
          <a:xfrm>
            <a:off x="251520" y="357566"/>
            <a:ext cx="3636404" cy="29445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D:\Оля\народные промыслы\фото на проект\20180125_0923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78290"/>
            <a:ext cx="3618161" cy="27030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2" name="Picture 2" descr="D:\Оля\народные промыслы\фото на проект\20180125_0946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84" r="11160"/>
          <a:stretch/>
        </p:blipFill>
        <p:spPr bwMode="auto">
          <a:xfrm>
            <a:off x="4809296" y="3615945"/>
            <a:ext cx="3740905" cy="28912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58" b="16593"/>
          <a:stretch/>
        </p:blipFill>
        <p:spPr>
          <a:xfrm>
            <a:off x="251520" y="3686926"/>
            <a:ext cx="3960440" cy="27432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0838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D:\Оля\народные промыслы\фото на проект\image-0-02-04-cc22afedf807cc55cd10f581b3e095626461173646c8062ea2746bab505913eb-V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3" t="16617"/>
          <a:stretch/>
        </p:blipFill>
        <p:spPr bwMode="auto">
          <a:xfrm>
            <a:off x="4644008" y="3452069"/>
            <a:ext cx="3319907" cy="33590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1760" y="40156"/>
            <a:ext cx="4032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Итоговое мероприятие: </a:t>
            </a:r>
          </a:p>
        </p:txBody>
      </p:sp>
      <p:pic>
        <p:nvPicPr>
          <p:cNvPr id="4098" name="Picture 2" descr="C:\Users\Home\Desktop\фото на през\image-0-02-05-fb6f9943cd870827f055aa3318eb9092c39e784a10e13d4abac04b21cf108876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4376"/>
            <a:ext cx="3095073" cy="3250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Home\Desktop\фото на през\image-0-02-04-6d0b55eb71e50d49b93e20d1e31afa82a3e6fe2f37065de04ba2678cfd1dfb65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75" y="3547146"/>
            <a:ext cx="3456384" cy="31689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Home\Desktop\фото на през\image-0-02-05-d7642226ea29a70436aa59c3050bc95edc6e5c4803ee1727604885efb74043ba-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8822"/>
            <a:ext cx="3294925" cy="32762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04321" y="692696"/>
            <a:ext cx="23762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Сюжетно-ролевая игра «Экскурсия в музей»</a:t>
            </a:r>
          </a:p>
        </p:txBody>
      </p:sp>
    </p:spTree>
    <p:extLst>
      <p:ext uri="{BB962C8B-B14F-4D97-AF65-F5344CB8AC3E}">
        <p14:creationId xmlns:p14="http://schemas.microsoft.com/office/powerpoint/2010/main" val="371215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 flipH="1">
            <a:off x="971600" y="65418"/>
            <a:ext cx="7416824" cy="67545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Создание дидактических игр: 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«Укрась поднос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«Найди нужный элемент росписи» </a:t>
            </a:r>
          </a:p>
        </p:txBody>
      </p:sp>
      <p:pic>
        <p:nvPicPr>
          <p:cNvPr id="3074" name="Picture 2" descr="F:\20180221_1316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84" y="706773"/>
            <a:ext cx="3501993" cy="350100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6" name="Picture 2" descr="F:\20180221_1319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947" y="773908"/>
            <a:ext cx="3240360" cy="270910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8" name="Picture 3" descr="F:\20180221_1122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840" y="3322653"/>
            <a:ext cx="3690575" cy="342566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9" name="Picture 3" descr="F:\20180221_1117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12976"/>
            <a:ext cx="3896043" cy="364502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226159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:\Users\Home\Desktop\фото на през\20180202_1631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097827"/>
            <a:ext cx="3231975" cy="350100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" name="Скругленный прямоугольник 1"/>
          <p:cNvSpPr/>
          <p:nvPr/>
        </p:nvSpPr>
        <p:spPr>
          <a:xfrm>
            <a:off x="827584" y="188640"/>
            <a:ext cx="7272808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Взаимодействие с родителями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Home\Desktop\фото на през\20180202_1627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83" y="1123287"/>
            <a:ext cx="2808312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Home\Desktop\фото на през\20180202_1629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091920"/>
            <a:ext cx="2968527" cy="404968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256377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81503" y="188640"/>
            <a:ext cx="82809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в группе мини - музея «Народные промыслы Южного Урала»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Home\Desktop\фото на през\20180221_1401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007" y="1124744"/>
            <a:ext cx="6065912" cy="52738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01690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27584" y="116632"/>
            <a:ext cx="7776864" cy="11967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Консультация для родителей 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«Как заинтересовать ребенка искусством Урала»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F:\20180221_0934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84784"/>
            <a:ext cx="6858000" cy="5040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2848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7544" y="116632"/>
            <a:ext cx="7776864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Представление 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проекта на родительском собрании</a:t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Home\Desktop\фото на през\image-0-02-05-65cc8bc69d56df2392981862203a52ef841fd77e88cd09ee43177fc8d70b734f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3528392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Home\Desktop\фото на през\image-0-02-05-ca3d4e673f5c8b71ba0d6d9303577bee5a999fd4c7133deb27a643170da8efc8-V - коп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052736"/>
            <a:ext cx="3074881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Home\Desktop\фото на през\image-0-02-05-ca3d4e673f5c8b71ba0d6d9303577bee5a999fd4c7133deb27a643170da8efc8-V - копия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429000"/>
            <a:ext cx="3096344" cy="3284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86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43707" y="169462"/>
            <a:ext cx="4968553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Результаты проекта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052736"/>
            <a:ext cx="8352928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-для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детей: </a:t>
            </a:r>
          </a:p>
          <a:p>
            <a:r>
              <a:rPr lang="ru-RU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у детей сформирован интерес </a:t>
            </a:r>
            <a:r>
              <a:rPr lang="ru-RU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к художественным ремеслам уральского региона, развитию чувства сопричастности к творчеству мастеров декоративно-прикладного искусства Урала;</a:t>
            </a:r>
          </a:p>
          <a:p>
            <a:r>
              <a:rPr lang="ru-RU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2)большинство детей самостоятельно </a:t>
            </a:r>
            <a:r>
              <a:rPr lang="ru-RU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стали различать стили известных видов декоративной живописи, научились создавать выразительные узоры на бумаге</a:t>
            </a: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родителей:</a:t>
            </a:r>
          </a:p>
          <a:p>
            <a:r>
              <a:rPr lang="ru-RU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1) родители с желанием приняли участие в  </a:t>
            </a:r>
            <a:r>
              <a:rPr lang="ru-RU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создании мини-музея «Народные промыслы Южного Урала»</a:t>
            </a:r>
            <a:endParaRPr lang="ru-RU" b="1" i="1" dirty="0">
              <a:solidFill>
                <a:srgbClr val="004C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ознакомились со </a:t>
            </a:r>
            <a:r>
              <a:rPr lang="ru-RU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структурой проекта, его образовательными задачами для детей </a:t>
            </a:r>
            <a:endParaRPr lang="ru-RU" b="1" i="1" dirty="0" smtClean="0">
              <a:solidFill>
                <a:srgbClr val="004C2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4C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-для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педагогов:</a:t>
            </a:r>
          </a:p>
          <a:p>
            <a:r>
              <a:rPr lang="ru-RU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1) установлены партнерские отношения с семьями детей группы;</a:t>
            </a:r>
          </a:p>
          <a:p>
            <a:r>
              <a:rPr lang="ru-RU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познакомили </a:t>
            </a:r>
            <a:r>
              <a:rPr lang="ru-RU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детей с промыслами Урала, </a:t>
            </a:r>
            <a:r>
              <a:rPr lang="ru-RU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сформировали представление </a:t>
            </a:r>
            <a:r>
              <a:rPr lang="ru-RU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о декоративно-прикладном искусстве как эстетической ценности</a:t>
            </a:r>
            <a:r>
              <a:rPr lang="ru-RU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b="1" i="1" dirty="0">
              <a:solidFill>
                <a:srgbClr val="004C2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8216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060848"/>
            <a:ext cx="7467600" cy="1152128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339048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384115"/>
            <a:ext cx="8589640" cy="1332917"/>
          </a:xfrm>
        </p:spPr>
        <p:txBody>
          <a:bodyPr rtlCol="0">
            <a:noAutofit/>
          </a:bodyPr>
          <a:lstStyle/>
          <a:p>
            <a:pPr eaLnBrk="1" hangingPunct="1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1475656" y="188640"/>
            <a:ext cx="5472608" cy="7920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endParaRPr lang="ru-RU" sz="2800" b="1" i="1" kern="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4800" b="1" i="1" kern="0" spc="50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4800" b="1" i="1" kern="0" spc="50" dirty="0">
              <a:ln w="11430"/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38926" y="980728"/>
            <a:ext cx="598972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200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Устное народное творчество и русские народные художественные традиции обладают удивительной способностью пробуждать в людях доброе начало. В наше время необходимость и потребность в содействии нравственному воспитанию дошкольников является приоритетной задачей. Ведь именно в дошкольном возрасте зарождаются патриотические чувства.  Русские народные промыслы развивают у детей художественный вкус, знакомят с декоративно-прикладным искусством, различают предметы народного творчества воображения, что так необходимо современным детям. </a:t>
            </a:r>
            <a:br>
              <a:rPr lang="ru-RU" sz="2200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b="1" dirty="0">
              <a:solidFill>
                <a:srgbClr val="004C2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19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01898" y="1445258"/>
            <a:ext cx="60486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Формирование у детей познавательного интереса к народной культуре, через ознакомление с декоративно - прикладным искусством и организацию художественно-продуктивной и творческой деятельности.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prstClr val="white"/>
                </a:solidFill>
                <a:latin typeface="Century Schoolbook"/>
                <a:cs typeface="+mn-cs"/>
              </a:rPr>
              <a:t>художественно-</a:t>
            </a:r>
            <a:r>
              <a:rPr lang="ru-RU" dirty="0" smtClean="0">
                <a:solidFill>
                  <a:prstClr val="white"/>
                </a:solidFill>
                <a:latin typeface="Century Schoolbook"/>
                <a:cs typeface="+mn-cs"/>
              </a:rPr>
              <a:t>продуктивной </a:t>
            </a:r>
            <a:r>
              <a:rPr lang="ru-RU" dirty="0">
                <a:solidFill>
                  <a:prstClr val="white"/>
                </a:solidFill>
                <a:latin typeface="Century Schoolbook"/>
                <a:cs typeface="+mn-cs"/>
              </a:rPr>
              <a:t>и творческой деятельности</a:t>
            </a:r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843808" y="260648"/>
            <a:ext cx="2592288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spc="50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4800" b="1" i="1" spc="50" dirty="0">
              <a:ln w="11430"/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23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1736" y="836503"/>
            <a:ext cx="74167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Century Schoolbook"/>
              <a:buAutoNum type="arabicPeriod"/>
              <a:defRPr/>
            </a:pPr>
            <a:r>
              <a:rPr lang="ru-RU" sz="2200" b="1" i="1" dirty="0">
                <a:solidFill>
                  <a:srgbClr val="004C22"/>
                </a:solidFill>
                <a:latin typeface="Times New Roman" pitchFamily="18" charset="0"/>
              </a:rPr>
              <a:t>Расширить знания детей о народных промыслах Южного Урала.</a:t>
            </a:r>
          </a:p>
          <a:p>
            <a:pPr marL="342900" lvl="0" indent="-342900">
              <a:buFont typeface="Century Schoolbook"/>
              <a:buAutoNum type="arabicPeriod"/>
              <a:defRPr/>
            </a:pPr>
            <a:r>
              <a:rPr lang="ru-RU" sz="2200" b="1" i="1" dirty="0">
                <a:solidFill>
                  <a:srgbClr val="004C22"/>
                </a:solidFill>
                <a:latin typeface="Times New Roman" pitchFamily="18" charset="0"/>
              </a:rPr>
              <a:t> Формировать у детей патриотические чувства: чувство любви и гордости к Родине на основе изучения народных промыслов Южного Урала.</a:t>
            </a:r>
          </a:p>
          <a:p>
            <a:pPr marL="342900" lvl="0" indent="-342900">
              <a:buFont typeface="Century Schoolbook"/>
              <a:buAutoNum type="arabicPeriod"/>
              <a:defRPr/>
            </a:pPr>
            <a:r>
              <a:rPr lang="ru-RU" sz="2200" b="1" i="1" dirty="0">
                <a:solidFill>
                  <a:srgbClr val="004C22"/>
                </a:solidFill>
                <a:latin typeface="Times New Roman" pitchFamily="18" charset="0"/>
              </a:rPr>
              <a:t> Содействовать развитию речи ребенка, обогащать словарь, повышать выразительность речи.</a:t>
            </a:r>
          </a:p>
          <a:p>
            <a:pPr marL="342900" lvl="0" indent="-342900">
              <a:buFont typeface="Century Schoolbook"/>
              <a:buAutoNum type="arabicPeriod"/>
              <a:defRPr/>
            </a:pPr>
            <a:r>
              <a:rPr lang="ru-RU" sz="2200" b="1" i="1" dirty="0">
                <a:solidFill>
                  <a:srgbClr val="004C22"/>
                </a:solidFill>
                <a:latin typeface="Times New Roman" pitchFamily="18" charset="0"/>
              </a:rPr>
              <a:t>Развивать навыки художественного творчества детей. </a:t>
            </a:r>
          </a:p>
          <a:p>
            <a:pPr marL="342900" lvl="0" indent="-342900">
              <a:buFont typeface="Century Schoolbook"/>
              <a:buAutoNum type="arabicPeriod"/>
              <a:defRPr/>
            </a:pPr>
            <a:r>
              <a:rPr lang="ru-RU" sz="2200" b="1" i="1" dirty="0">
                <a:solidFill>
                  <a:srgbClr val="004C22"/>
                </a:solidFill>
                <a:latin typeface="Times New Roman" pitchFamily="18" charset="0"/>
              </a:rPr>
              <a:t> Использовать в процессе ознакомления  детей с народными промыслами Южного Урала приемы интеграции разных видов деятельности.</a:t>
            </a:r>
          </a:p>
          <a:p>
            <a:pPr marL="342900" lvl="0" indent="-342900">
              <a:buFont typeface="Century Schoolbook"/>
              <a:buAutoNum type="arabicPeriod"/>
              <a:defRPr/>
            </a:pPr>
            <a:r>
              <a:rPr lang="ru-RU" sz="2200" b="1" i="1" dirty="0">
                <a:solidFill>
                  <a:srgbClr val="004C22"/>
                </a:solidFill>
                <a:latin typeface="Times New Roman" pitchFamily="18" charset="0"/>
              </a:rPr>
              <a:t>Активизировать деятельность родителей по формированию предметно-развивающей среды к проекту; оказывать посильную помощь в создании мини-музея.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61289" y="116632"/>
            <a:ext cx="2592289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spc="50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48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4800" b="1" i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86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1124744"/>
            <a:ext cx="71287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kern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 проекта-</a:t>
            </a:r>
            <a:r>
              <a:rPr lang="ru-RU" sz="2800" b="1" i="1" kern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kern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краткосрочный</a:t>
            </a:r>
            <a:r>
              <a:rPr lang="ru-RU" sz="2800" b="1" i="1" kern="0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800" b="1" i="1" kern="0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1 неделя)</a:t>
            </a:r>
            <a:endParaRPr lang="ru-RU" sz="2800" b="1" i="1" kern="0" dirty="0">
              <a:solidFill>
                <a:srgbClr val="004C2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kern="0" dirty="0">
              <a:solidFill>
                <a:srgbClr val="004C2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Участники-</a:t>
            </a:r>
            <a:r>
              <a:rPr lang="ru-RU" sz="2800" b="1" i="1" kern="0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 Воспитатели, воспитанники(дети старшей группы), родители </a:t>
            </a:r>
            <a:r>
              <a:rPr lang="ru-RU" sz="2800" b="1" i="1" kern="0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воспитанников, сотрудники краеведческого музея</a:t>
            </a:r>
            <a:endParaRPr lang="ru-RU" sz="2800" b="1" i="1" kern="0" dirty="0">
              <a:solidFill>
                <a:srgbClr val="004C2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kern="0" dirty="0">
              <a:solidFill>
                <a:srgbClr val="1F497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37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9588" y="460051"/>
            <a:ext cx="8496944" cy="5926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4000" b="1" i="1" spc="50" dirty="0">
                <a:ln w="11430"/>
                <a:solidFill>
                  <a:srgbClr val="002060"/>
                </a:solidFill>
                <a:latin typeface="Times New Roman" pitchFamily="18" charset="0"/>
              </a:rPr>
              <a:t>Продукт деятельности проекта:</a:t>
            </a:r>
          </a:p>
          <a:p>
            <a:pPr algn="ctr"/>
            <a:endParaRPr lang="ru-RU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18634" y="1844824"/>
            <a:ext cx="72257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Выставка </a:t>
            </a:r>
            <a:r>
              <a:rPr lang="ru-RU" sz="2400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детских </a:t>
            </a: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работ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Создание дидактических игр « Укрась поднос уральской росписью», « Найди нужный элемент росписи», «Составь узор»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Создание мини-музея в группе «Народные промыслы Южного Урала».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endParaRPr lang="ru-RU" sz="2400" b="1" i="1" dirty="0">
              <a:solidFill>
                <a:srgbClr val="004C2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91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58699" y="404664"/>
            <a:ext cx="7848872" cy="67393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8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40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i="1" spc="50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Предполагаемый  </a:t>
            </a:r>
            <a:r>
              <a:rPr lang="ru-RU" sz="4000" b="1" i="1" spc="50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</a:t>
            </a:r>
          </a:p>
          <a:p>
            <a:pPr algn="ctr"/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7" y="1268760"/>
            <a:ext cx="8084043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Дети:</a:t>
            </a:r>
            <a:r>
              <a:rPr lang="ru-RU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>
              <a:buFont typeface="Wingdings" pitchFamily="2" charset="2"/>
              <a:buChar char="v"/>
            </a:pPr>
            <a:r>
              <a:rPr lang="ru-RU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Сформировано </a:t>
            </a:r>
            <a:r>
              <a:rPr lang="ru-RU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представление у детей о народных промыслах Южного Урала; 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Развито умений ориентироваться в различных видах росписи, составлять узоры по мотивам народных росписей; 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Сформированы предпосылки поисковой деятельности, интеллектуальной инициативы; </a:t>
            </a:r>
            <a:endParaRPr lang="ru-RU" i="1" dirty="0" smtClean="0">
              <a:solidFill>
                <a:srgbClr val="004C2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v"/>
            </a:pPr>
            <a:r>
              <a:rPr lang="ru-RU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добропорядочности в детях, любовь к Родному краю, к своей Родине в целом.</a:t>
            </a:r>
          </a:p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Родители: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Активное </a:t>
            </a:r>
            <a:r>
              <a:rPr lang="ru-RU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взаимодействие родителей с ДОУ по формированию предметно-развивающей среды к проекту; </a:t>
            </a:r>
            <a:endParaRPr lang="ru-RU" i="1" dirty="0" smtClean="0">
              <a:solidFill>
                <a:srgbClr val="004C2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Оказание </a:t>
            </a:r>
            <a:r>
              <a:rPr lang="ru-RU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посильной помощи в создании мини-музея; </a:t>
            </a:r>
            <a:endParaRPr lang="ru-RU" i="1" dirty="0" smtClean="0">
              <a:solidFill>
                <a:srgbClr val="004C2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i="1" dirty="0" smtClean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Привлечение </a:t>
            </a:r>
            <a:r>
              <a:rPr lang="ru-RU" i="1" dirty="0">
                <a:solidFill>
                  <a:srgbClr val="004C22"/>
                </a:solidFill>
                <a:latin typeface="Times New Roman" pitchFamily="18" charset="0"/>
                <a:cs typeface="Times New Roman" pitchFamily="18" charset="0"/>
              </a:rPr>
              <a:t>родителей к историческому и культурному наследию родного края. </a:t>
            </a:r>
          </a:p>
        </p:txBody>
      </p:sp>
    </p:spTree>
    <p:extLst>
      <p:ext uri="{BB962C8B-B14F-4D97-AF65-F5344CB8AC3E}">
        <p14:creationId xmlns:p14="http://schemas.microsoft.com/office/powerpoint/2010/main" val="242835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96752"/>
            <a:ext cx="8208912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itchFamily="2" charset="2"/>
              <a:buChar char="v"/>
              <a:defRPr/>
            </a:pP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</a:rPr>
              <a:t>1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</a:rPr>
              <a:t>этап - </a:t>
            </a:r>
            <a:r>
              <a:rPr lang="ru-RU" sz="2400" b="1" i="1" dirty="0">
                <a:solidFill>
                  <a:srgbClr val="004C22"/>
                </a:solidFill>
                <a:latin typeface="Times New Roman" pitchFamily="18" charset="0"/>
              </a:rPr>
              <a:t>Информационно – </a:t>
            </a: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</a:rPr>
              <a:t>накопительный</a:t>
            </a:r>
            <a:r>
              <a:rPr lang="ru-RU" sz="2400" b="1" i="1" dirty="0">
                <a:solidFill>
                  <a:srgbClr val="004C22"/>
                </a:solidFill>
                <a:latin typeface="Times New Roman" pitchFamily="18" charset="0"/>
              </a:rPr>
              <a:t>	</a:t>
            </a: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</a:rPr>
              <a:t>(подбор </a:t>
            </a:r>
            <a:r>
              <a:rPr lang="ru-RU" sz="2400" b="1" i="1" dirty="0">
                <a:solidFill>
                  <a:srgbClr val="004C22"/>
                </a:solidFill>
                <a:latin typeface="Times New Roman" pitchFamily="18" charset="0"/>
              </a:rPr>
              <a:t>наглядных и дидактических материалов (тематические картинки, плакаты с элементами росписи, изделий народных промыслов </a:t>
            </a: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</a:rPr>
              <a:t>Урала, подготовка </a:t>
            </a:r>
            <a:r>
              <a:rPr lang="ru-RU" sz="2400" b="1" i="1" dirty="0">
                <a:solidFill>
                  <a:srgbClr val="004C22"/>
                </a:solidFill>
                <a:latin typeface="Times New Roman" pitchFamily="18" charset="0"/>
              </a:rPr>
              <a:t>презентаций по ознакомлению детей с народными промыслами</a:t>
            </a:r>
            <a:r>
              <a:rPr lang="ru-RU" sz="2400" b="1" i="1" dirty="0" smtClean="0">
                <a:solidFill>
                  <a:srgbClr val="004C22"/>
                </a:solidFill>
                <a:latin typeface="Times New Roman" pitchFamily="18" charset="0"/>
              </a:rPr>
              <a:t>); </a:t>
            </a:r>
          </a:p>
          <a:p>
            <a:pPr marL="457200" lvl="0" indent="-457200">
              <a:buFont typeface="Wingdings" pitchFamily="2" charset="2"/>
              <a:buChar char="v"/>
              <a:defRPr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</a:rPr>
              <a:t>2 этап - </a:t>
            </a:r>
            <a:r>
              <a:rPr lang="ru-RU" sz="2800" b="1" i="1" dirty="0">
                <a:solidFill>
                  <a:srgbClr val="004C22"/>
                </a:solidFill>
                <a:latin typeface="Times New Roman" pitchFamily="18" charset="0"/>
              </a:rPr>
              <a:t>Организационно – </a:t>
            </a:r>
            <a:r>
              <a:rPr lang="ru-RU" sz="2800" b="1" i="1" dirty="0" smtClean="0">
                <a:solidFill>
                  <a:srgbClr val="004C22"/>
                </a:solidFill>
                <a:latin typeface="Times New Roman" pitchFamily="18" charset="0"/>
              </a:rPr>
              <a:t>практический</a:t>
            </a:r>
            <a:r>
              <a:rPr lang="ru-RU" sz="2800" b="1" i="1" dirty="0">
                <a:solidFill>
                  <a:srgbClr val="004C22"/>
                </a:solidFill>
                <a:latin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4C22"/>
                </a:solidFill>
                <a:latin typeface="Times New Roman" pitchFamily="18" charset="0"/>
              </a:rPr>
              <a:t>(поэтапная </a:t>
            </a:r>
            <a:r>
              <a:rPr lang="ru-RU" sz="2800" b="1" i="1" dirty="0">
                <a:solidFill>
                  <a:srgbClr val="004C22"/>
                </a:solidFill>
                <a:latin typeface="Times New Roman" pitchFamily="18" charset="0"/>
              </a:rPr>
              <a:t>реализация </a:t>
            </a:r>
            <a:r>
              <a:rPr lang="ru-RU" sz="2800" b="1" i="1" dirty="0" smtClean="0">
                <a:solidFill>
                  <a:srgbClr val="004C22"/>
                </a:solidFill>
                <a:latin typeface="Times New Roman" pitchFamily="18" charset="0"/>
              </a:rPr>
              <a:t>проекта)</a:t>
            </a:r>
          </a:p>
          <a:p>
            <a:pPr marL="457200" lvl="0" indent="-457200">
              <a:buFont typeface="Wingdings" pitchFamily="2" charset="2"/>
              <a:buChar char="v"/>
              <a:defRPr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</a:rPr>
              <a:t>3 этап - </a:t>
            </a:r>
            <a:r>
              <a:rPr lang="ru-RU" sz="2800" b="1" i="1" dirty="0" err="1" smtClean="0">
                <a:solidFill>
                  <a:srgbClr val="004C22"/>
                </a:solidFill>
                <a:latin typeface="Times New Roman" pitchFamily="18" charset="0"/>
              </a:rPr>
              <a:t>Презентационно</a:t>
            </a:r>
            <a:r>
              <a:rPr lang="ru-RU" sz="2800" b="1" i="1" dirty="0" smtClean="0">
                <a:solidFill>
                  <a:srgbClr val="004C22"/>
                </a:solidFill>
                <a:latin typeface="Times New Roman" pitchFamily="18" charset="0"/>
              </a:rPr>
              <a:t> </a:t>
            </a:r>
            <a:r>
              <a:rPr lang="ru-RU" sz="2800" b="1" i="1" dirty="0">
                <a:solidFill>
                  <a:srgbClr val="004C22"/>
                </a:solidFill>
                <a:latin typeface="Times New Roman" pitchFamily="18" charset="0"/>
              </a:rPr>
              <a:t>– </a:t>
            </a:r>
            <a:r>
              <a:rPr lang="ru-RU" sz="2800" b="1" i="1" dirty="0" smtClean="0">
                <a:solidFill>
                  <a:srgbClr val="004C22"/>
                </a:solidFill>
                <a:latin typeface="Times New Roman" pitchFamily="18" charset="0"/>
              </a:rPr>
              <a:t>завершающий (презентация </a:t>
            </a:r>
            <a:r>
              <a:rPr lang="ru-RU" sz="2800" b="1" i="1" dirty="0">
                <a:solidFill>
                  <a:srgbClr val="004C22"/>
                </a:solidFill>
                <a:latin typeface="Times New Roman" pitchFamily="18" charset="0"/>
              </a:rPr>
              <a:t>проекта, выставки детских работ, организация мини-музея предметов народных </a:t>
            </a:r>
            <a:r>
              <a:rPr lang="ru-RU" sz="2800" b="1" i="1" dirty="0" smtClean="0">
                <a:solidFill>
                  <a:srgbClr val="004C22"/>
                </a:solidFill>
                <a:latin typeface="Times New Roman" pitchFamily="18" charset="0"/>
              </a:rPr>
              <a:t>промыслов).</a:t>
            </a:r>
            <a:endParaRPr lang="ru-RU" sz="2800" b="1" i="1" dirty="0">
              <a:solidFill>
                <a:srgbClr val="004C22"/>
              </a:solidFill>
              <a:latin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628544" y="188640"/>
            <a:ext cx="5382344" cy="78058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44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i="1" spc="50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Этапы проекта:</a:t>
            </a:r>
            <a:endParaRPr lang="ru-RU" sz="4400" b="1" i="1" spc="50" dirty="0">
              <a:ln w="11430"/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099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4975</TotalTime>
  <Words>1003</Words>
  <Application>Microsoft Office PowerPoint</Application>
  <PresentationFormat>Экран (4:3)</PresentationFormat>
  <Paragraphs>131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Эркер</vt:lpstr>
      <vt:lpstr> Краткосрочный проект в старшей группе   </vt:lpstr>
      <vt:lpstr>Презентация PowerPoint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Просмотр презентаций « Каслинское литье», «Уральские самоцветы», «Жостовские подносы»</vt:lpstr>
      <vt:lpstr>Презентация PowerPoint</vt:lpstr>
      <vt:lpstr>Экскурсия в музей  уральских промыслов</vt:lpstr>
      <vt:lpstr>Продуктивная деятельность: рисование «Жостовские подносы украшенные уральской росписью»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Home</cp:lastModifiedBy>
  <cp:revision>339</cp:revision>
  <cp:lastPrinted>2016-03-16T05:00:06Z</cp:lastPrinted>
  <dcterms:created xsi:type="dcterms:W3CDTF">2014-06-15T09:49:01Z</dcterms:created>
  <dcterms:modified xsi:type="dcterms:W3CDTF">2021-02-03T07:41:02Z</dcterms:modified>
</cp:coreProperties>
</file>