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9" r:id="rId3"/>
    <p:sldId id="261" r:id="rId4"/>
    <p:sldId id="262" r:id="rId5"/>
    <p:sldId id="264" r:id="rId6"/>
    <p:sldId id="263" r:id="rId7"/>
    <p:sldId id="265" r:id="rId8"/>
    <p:sldId id="266" r:id="rId9"/>
    <p:sldId id="267" r:id="rId10"/>
    <p:sldId id="257" r:id="rId11"/>
    <p:sldId id="268" r:id="rId12"/>
    <p:sldId id="280" r:id="rId13"/>
    <p:sldId id="275" r:id="rId14"/>
    <p:sldId id="276" r:id="rId15"/>
    <p:sldId id="277" r:id="rId16"/>
    <p:sldId id="278" r:id="rId17"/>
    <p:sldId id="272" r:id="rId18"/>
    <p:sldId id="273" r:id="rId19"/>
    <p:sldId id="271" r:id="rId20"/>
    <p:sldId id="270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E58FC3-C829-427D-8F0D-2677D7F8FB06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EE356-5A1D-45ED-A3C6-3EA2CA39D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E58FC3-C829-427D-8F0D-2677D7F8FB06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EE356-5A1D-45ED-A3C6-3EA2CA39D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E58FC3-C829-427D-8F0D-2677D7F8FB06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EE356-5A1D-45ED-A3C6-3EA2CA39D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EC255-C3CE-4B63-B5BB-ACC35A04D11E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F203-192E-4022-88EB-2C9EA4817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EC255-C3CE-4B63-B5BB-ACC35A04D11E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F203-192E-4022-88EB-2C9EA4817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EC255-C3CE-4B63-B5BB-ACC35A04D11E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F203-192E-4022-88EB-2C9EA4817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EC255-C3CE-4B63-B5BB-ACC35A04D11E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F203-192E-4022-88EB-2C9EA4817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EC255-C3CE-4B63-B5BB-ACC35A04D11E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F203-192E-4022-88EB-2C9EA4817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EC255-C3CE-4B63-B5BB-ACC35A04D11E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F203-192E-4022-88EB-2C9EA4817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EC255-C3CE-4B63-B5BB-ACC35A04D11E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F203-192E-4022-88EB-2C9EA4817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EC255-C3CE-4B63-B5BB-ACC35A04D11E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F203-192E-4022-88EB-2C9EA4817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9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22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E58FC3-C829-427D-8F0D-2677D7F8FB06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EE356-5A1D-45ED-A3C6-3EA2CA39D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EC255-C3CE-4B63-B5BB-ACC35A04D11E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F203-192E-4022-88EB-2C9EA4817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EC255-C3CE-4B63-B5BB-ACC35A04D11E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F203-192E-4022-88EB-2C9EA4817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EC255-C3CE-4B63-B5BB-ACC35A04D11E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F203-192E-4022-88EB-2C9EA4817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E58FC3-C829-427D-8F0D-2677D7F8FB06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EE356-5A1D-45ED-A3C6-3EA2CA39D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8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9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E58FC3-C829-427D-8F0D-2677D7F8FB06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EE356-5A1D-45ED-A3C6-3EA2CA39D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10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11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E58FC3-C829-427D-8F0D-2677D7F8FB06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EE356-5A1D-45ED-A3C6-3EA2CA39D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6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7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E58FC3-C829-427D-8F0D-2677D7F8FB06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EE356-5A1D-45ED-A3C6-3EA2CA39D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E58FC3-C829-427D-8F0D-2677D7F8FB06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EE356-5A1D-45ED-A3C6-3EA2CA39D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E58FC3-C829-427D-8F0D-2677D7F8FB06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EE356-5A1D-45ED-A3C6-3EA2CA39D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E58FC3-C829-427D-8F0D-2677D7F8FB06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EE356-5A1D-45ED-A3C6-3EA2CA39D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  <a:extLst>
                <a:ext uri="{28A0092B-C50C-407E-A947-70E740481C1C}"/>
              </a:extLst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8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9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fld id="{FFE58FC3-C829-427D-8F0D-2677D7F8FB06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fld id="{E71EE356-5A1D-45ED-A3C6-3EA2CA39D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EC255-C3CE-4B63-B5BB-ACC35A04D11E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3F203-192E-4022-88EB-2C9EA4817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51;&#1077;&#1074;%20&#1080;%20&#1089;&#1086;&#1073;&#1072;&#1095;&#1082;&#1072;.mp4" TargetMode="Externa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wnloads\&#1088;&#1099;&#1095;&#1072;&#1085;&#1080;&#1077;%20&#1083;&#1100;&#1074;&#1072;.mp3" TargetMode="Externa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1571612"/>
            <a:ext cx="68407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en-US" sz="3600" dirty="0" smtClean="0">
                <a:solidFill>
                  <a:schemeClr val="accent2">
                    <a:lumMod val="50000"/>
                  </a:schemeClr>
                </a:solidFill>
              </a:rPr>
              <a:t>Вот новый день и новый час, </a:t>
            </a:r>
            <a:br>
              <a:rPr lang="ru-RU" altLang="en-US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altLang="en-US" sz="3600" dirty="0" smtClean="0">
                <a:solidFill>
                  <a:schemeClr val="accent2">
                    <a:lumMod val="50000"/>
                  </a:schemeClr>
                </a:solidFill>
              </a:rPr>
              <a:t>Урок литературного чтения  новый. </a:t>
            </a:r>
            <a:br>
              <a:rPr lang="ru-RU" altLang="en-US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altLang="en-US" sz="3600" dirty="0" smtClean="0">
                <a:solidFill>
                  <a:schemeClr val="accent2">
                    <a:lumMod val="50000"/>
                  </a:schemeClr>
                </a:solidFill>
              </a:rPr>
              <a:t>Но старый друг у нас в гостях – </a:t>
            </a:r>
            <a:br>
              <a:rPr lang="ru-RU" altLang="en-US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altLang="en-US" sz="3600" dirty="0" smtClean="0">
                <a:solidFill>
                  <a:schemeClr val="accent2">
                    <a:lumMod val="50000"/>
                  </a:schemeClr>
                </a:solidFill>
              </a:rPr>
              <a:t>Мудрейший человек и мастер слова</a:t>
            </a:r>
            <a:r>
              <a:rPr lang="ru-RU" altLang="en-US" dirty="0" smtClean="0"/>
              <a:t>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5373216"/>
            <a:ext cx="63001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 О каком писателе эти слова? Мы уже многое знаем об этом писателе.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2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Прямоугольник 3"/>
          <p:cNvSpPr>
            <a:spLocks noChangeArrowheads="1"/>
          </p:cNvSpPr>
          <p:nvPr/>
        </p:nvSpPr>
        <p:spPr bwMode="auto">
          <a:xfrm>
            <a:off x="1071563" y="285750"/>
            <a:ext cx="5786437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 </a:t>
            </a:r>
            <a:r>
              <a:rPr lang="ru-RU" sz="2800" b="1" dirty="0">
                <a:solidFill>
                  <a:srgbClr val="0000FF"/>
                </a:solidFill>
              </a:rPr>
              <a:t/>
            </a:r>
            <a:br>
              <a:rPr lang="ru-RU" sz="2800" b="1" dirty="0">
                <a:solidFill>
                  <a:srgbClr val="0000FF"/>
                </a:solidFill>
              </a:rPr>
            </a:br>
            <a:endParaRPr lang="ru-RU" sz="2800" b="1" dirty="0">
              <a:solidFill>
                <a:srgbClr val="0000FF"/>
              </a:solidFill>
            </a:endParaRPr>
          </a:p>
          <a:p>
            <a:pPr algn="ctr"/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9710" y="813063"/>
            <a:ext cx="3764378" cy="4903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Лев и собач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012160" y="1052736"/>
            <a:ext cx="268605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019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Прямоугольник 3"/>
          <p:cNvSpPr>
            <a:spLocks noChangeArrowheads="1"/>
          </p:cNvSpPr>
          <p:nvPr/>
        </p:nvSpPr>
        <p:spPr bwMode="auto">
          <a:xfrm>
            <a:off x="1259632" y="1484784"/>
            <a:ext cx="5786437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 </a:t>
            </a:r>
            <a:r>
              <a:rPr lang="ru-RU" sz="2800" b="1" dirty="0">
                <a:solidFill>
                  <a:srgbClr val="0000FF"/>
                </a:solidFill>
              </a:rPr>
              <a:t/>
            </a:r>
            <a:br>
              <a:rPr lang="ru-RU" sz="2800" b="1" dirty="0">
                <a:solidFill>
                  <a:srgbClr val="0000FF"/>
                </a:solidFill>
              </a:rPr>
            </a:br>
            <a:endParaRPr lang="ru-RU" sz="2800" b="1" dirty="0">
              <a:solidFill>
                <a:srgbClr val="0000FF"/>
              </a:solidFill>
            </a:endParaRPr>
          </a:p>
          <a:p>
            <a:pPr algn="ctr"/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764704"/>
            <a:ext cx="68042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1052736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Зверинец-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7784" y="1124744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место, где в клетках содержат зверей для показа. Сейчас это называется  - зоопарком.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2132856"/>
            <a:ext cx="1156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Барин-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79712" y="2204864"/>
            <a:ext cx="45917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богатый человек, имеющий прислугу.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2852936"/>
            <a:ext cx="23762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x-none" sz="2400" b="1" i="1" smtClean="0">
                <a:solidFill>
                  <a:srgbClr val="FF0000"/>
                </a:solidFill>
              </a:rPr>
              <a:t>Ощетинитьс</a:t>
            </a:r>
            <a:r>
              <a:rPr lang="ru-RU" sz="2400" b="1" i="1" dirty="0" smtClean="0">
                <a:solidFill>
                  <a:srgbClr val="FF0000"/>
                </a:solidFill>
              </a:rPr>
              <a:t>я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99792" y="2924944"/>
            <a:ext cx="6264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000" dirty="0" smtClean="0"/>
              <a:t> поднять шерсть на спине, готовясь защищаться или нападать.</a:t>
            </a:r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83569" y="4005064"/>
            <a:ext cx="1080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i="1" smtClean="0">
                <a:solidFill>
                  <a:srgbClr val="FF0000"/>
                </a:solidFill>
              </a:rPr>
              <a:t>Бился</a:t>
            </a:r>
            <a:r>
              <a:rPr lang="x-none" b="1" smtClean="0"/>
              <a:t>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907704" y="4077072"/>
            <a:ext cx="60808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- ударялся, колотился, совершал резкие движения.</a:t>
            </a:r>
            <a:endParaRPr lang="ru-RU" sz="2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95536" y="4725144"/>
            <a:ext cx="1800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i="1" smtClean="0">
                <a:solidFill>
                  <a:srgbClr val="FF0000"/>
                </a:solidFill>
              </a:rPr>
              <a:t>Метался</a:t>
            </a:r>
            <a:r>
              <a:rPr lang="x-none" sz="2400" b="1" smtClean="0">
                <a:solidFill>
                  <a:srgbClr val="FF0000"/>
                </a:solidFill>
              </a:rPr>
              <a:t> –</a:t>
            </a:r>
            <a:r>
              <a:rPr lang="x-none" b="1" smtClean="0"/>
              <a:t> 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411760" y="4797152"/>
            <a:ext cx="5329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 беспокойно двигался из стороны в сторону.</a:t>
            </a:r>
            <a:endParaRPr lang="ru-RU" sz="2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5537" y="5460326"/>
            <a:ext cx="15841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i="1" smtClean="0">
                <a:solidFill>
                  <a:srgbClr val="FF0000"/>
                </a:solidFill>
              </a:rPr>
              <a:t>Издохла</a:t>
            </a:r>
            <a:r>
              <a:rPr lang="x-none" sz="2400" i="1" smtClean="0">
                <a:solidFill>
                  <a:srgbClr val="FF0000"/>
                </a:solidFill>
              </a:rPr>
              <a:t>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79712" y="5517232"/>
            <a:ext cx="1212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- умерла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 rot="10800000" flipV="1">
            <a:off x="539550" y="5831106"/>
            <a:ext cx="15121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i="1" smtClean="0">
                <a:solidFill>
                  <a:srgbClr val="FF0000"/>
                </a:solidFill>
              </a:rPr>
              <a:t>Засовы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63688" y="5877272"/>
            <a:ext cx="3835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</a:t>
            </a:r>
            <a:r>
              <a:rPr lang="ru-RU" sz="2000" dirty="0" smtClean="0"/>
              <a:t>большие дверные задвижки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2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3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17" grpId="0"/>
      <p:bldP spid="19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&amp;Lcy;&amp;iecy;&amp;vcy; &amp;icy; &amp;scy;&amp;ocy;&amp;bcy;&amp;acy;&amp;chcy;&amp;kcy;&amp;a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8092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Безимени-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654322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&amp;Lcy;&amp;iecy;&amp;vcy; &amp;icy; &amp;scy;&amp;ocy;&amp;bcy;&amp;acy;&amp;chcy;&amp;kcy;&amp;acy;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25495" b="25495"/>
          <a:stretch>
            <a:fillRect/>
          </a:stretch>
        </p:blipFill>
        <p:spPr bwMode="auto">
          <a:xfrm>
            <a:off x="714348" y="612777"/>
            <a:ext cx="8034116" cy="5840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Безимени-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508" r="4508"/>
          <a:stretch>
            <a:fillRect/>
          </a:stretch>
        </p:blipFill>
        <p:spPr bwMode="auto">
          <a:xfrm>
            <a:off x="298054" y="512343"/>
            <a:ext cx="8378402" cy="579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9937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>
                <a:solidFill>
                  <a:srgbClr val="003300"/>
                </a:solidFill>
              </a:rPr>
              <a:t>Лев Николаевич Толстой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>
              <a:solidFill>
                <a:srgbClr val="FF0066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8938" y="6021388"/>
            <a:ext cx="3286125" cy="6477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  <a:r>
              <a:rPr lang="ru-RU" b="1" smtClean="0"/>
              <a:t>(1828 – 1910г.)</a:t>
            </a:r>
          </a:p>
        </p:txBody>
      </p:sp>
      <p:pic>
        <p:nvPicPr>
          <p:cNvPr id="8196" name="Picture 5" descr="atta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3778250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932040" y="2924944"/>
            <a:ext cx="40324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"Чуткому сердцу откроются тайны"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2204864"/>
            <a:ext cx="1680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Эпиграф: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4277152"/>
            <a:ext cx="4248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Чуткое сердце - отзывчивое, благородное, трепетное. Холодное сердце - ледяное, спящее.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4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989138"/>
            <a:ext cx="8281987" cy="4137025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000099"/>
                </a:solidFill>
              </a:rPr>
              <a:t>Где дружбой дорожат, там враги дрожат.</a:t>
            </a:r>
          </a:p>
          <a:p>
            <a:pPr eaLnBrk="1" hangingPunct="1"/>
            <a:r>
              <a:rPr lang="ru-RU" sz="4000" dirty="0" smtClean="0">
                <a:solidFill>
                  <a:srgbClr val="000099"/>
                </a:solidFill>
              </a:rPr>
              <a:t>Храброму смерть не страшна.</a:t>
            </a:r>
          </a:p>
          <a:p>
            <a:pPr eaLnBrk="1" hangingPunct="1"/>
            <a:r>
              <a:rPr lang="ru-RU" sz="4000" dirty="0" smtClean="0">
                <a:solidFill>
                  <a:srgbClr val="000099"/>
                </a:solidFill>
              </a:rPr>
              <a:t>Один за всех и все за одного.</a:t>
            </a:r>
          </a:p>
        </p:txBody>
      </p:sp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33375"/>
            <a:ext cx="7056139" cy="71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1412776"/>
            <a:ext cx="3574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Задание для 1 группы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0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Прямоугольник 3"/>
          <p:cNvSpPr>
            <a:spLocks noChangeArrowheads="1"/>
          </p:cNvSpPr>
          <p:nvPr/>
        </p:nvSpPr>
        <p:spPr bwMode="auto">
          <a:xfrm>
            <a:off x="1071563" y="285750"/>
            <a:ext cx="5786437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 </a:t>
            </a:r>
            <a:r>
              <a:rPr lang="ru-RU" sz="2800" b="1" dirty="0">
                <a:solidFill>
                  <a:srgbClr val="0000FF"/>
                </a:solidFill>
              </a:rPr>
              <a:t/>
            </a:r>
            <a:br>
              <a:rPr lang="ru-RU" sz="2800" b="1" dirty="0">
                <a:solidFill>
                  <a:srgbClr val="0000FF"/>
                </a:solidFill>
              </a:rPr>
            </a:br>
            <a:endParaRPr lang="ru-RU" sz="2800" b="1" dirty="0">
              <a:solidFill>
                <a:srgbClr val="0000FF"/>
              </a:solidFill>
            </a:endParaRPr>
          </a:p>
          <a:p>
            <a:pPr algn="ctr"/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412776"/>
            <a:ext cx="457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 чуткого сердечка ласковы словечки.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Без труда не вытащишь и рыбку из пруда.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74711"/>
            <a:ext cx="234360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3933056"/>
            <a:ext cx="511256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Делу время, а потехе час.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6" y="692696"/>
            <a:ext cx="3310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Задание для 2 группы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Прямоугольник 3"/>
          <p:cNvSpPr>
            <a:spLocks noChangeArrowheads="1"/>
          </p:cNvSpPr>
          <p:nvPr/>
        </p:nvSpPr>
        <p:spPr bwMode="auto">
          <a:xfrm>
            <a:off x="1071563" y="285750"/>
            <a:ext cx="5786437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 </a:t>
            </a:r>
            <a:r>
              <a:rPr lang="ru-RU" sz="2800" b="1" dirty="0">
                <a:solidFill>
                  <a:srgbClr val="0000FF"/>
                </a:solidFill>
              </a:rPr>
              <a:t/>
            </a:r>
            <a:br>
              <a:rPr lang="ru-RU" sz="2800" b="1" dirty="0">
                <a:solidFill>
                  <a:srgbClr val="0000FF"/>
                </a:solidFill>
              </a:rPr>
            </a:br>
            <a:endParaRPr lang="ru-RU" sz="2800" b="1" dirty="0">
              <a:solidFill>
                <a:srgbClr val="0000FF"/>
              </a:solidFill>
            </a:endParaRPr>
          </a:p>
          <a:p>
            <a:pPr algn="ctr"/>
            <a:endParaRPr lang="ru-RU" sz="32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9937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>
                <a:solidFill>
                  <a:srgbClr val="003300"/>
                </a:solidFill>
              </a:rPr>
              <a:t>Лев Николаевич Толстой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>
              <a:solidFill>
                <a:srgbClr val="FF0066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8938" y="6021388"/>
            <a:ext cx="3286125" cy="6477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  <a:r>
              <a:rPr lang="ru-RU" b="1" smtClean="0"/>
              <a:t>(1828 – 1910г.)</a:t>
            </a:r>
          </a:p>
        </p:txBody>
      </p:sp>
      <p:pic>
        <p:nvPicPr>
          <p:cNvPr id="8196" name="Picture 5" descr="atta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3778250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932040" y="2924944"/>
            <a:ext cx="40324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"Чуткому сердцу откроются тайны"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2204864"/>
            <a:ext cx="1680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Эпиграф: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4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6600CC"/>
                </a:solidFill>
                <a:latin typeface="Monotype Corsiva" pitchFamily="66" charset="0"/>
              </a:rPr>
              <a:t>Домашнее задание</a:t>
            </a:r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0" y="1214438"/>
            <a:ext cx="8929688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1. Нарисовать плакат, посвященный защите животных.</a:t>
            </a:r>
          </a:p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2. Попробуйте придумать свою концовку рассказа, чтобы она была радостной, и запишите её в тетрадь.</a:t>
            </a:r>
          </a:p>
          <a:p>
            <a:pPr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1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51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00533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18488" cy="9937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>
              <a:solidFill>
                <a:srgbClr val="FF0066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8938" y="6021388"/>
            <a:ext cx="3286125" cy="6477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</a:t>
            </a:r>
            <a:endParaRPr lang="ru-RU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3429000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«Бедная собака – бросили её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Старая собака – где её жильё?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Злой хозяин, вредный,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Выгнал за порог!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Перед неё, бедной,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Нет уже дорог.»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18488" cy="9937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>
              <a:solidFill>
                <a:srgbClr val="FF0066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8938" y="6021388"/>
            <a:ext cx="3286125" cy="6477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</a:t>
            </a:r>
            <a:endParaRPr lang="ru-RU" b="1" dirty="0" smtClean="0"/>
          </a:p>
        </p:txBody>
      </p:sp>
      <p:pic>
        <p:nvPicPr>
          <p:cNvPr id="4" name="Рисунок 3" descr="охо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4160723" cy="2952328"/>
          </a:xfrm>
          <a:prstGeom prst="rect">
            <a:avLst/>
          </a:prstGeom>
        </p:spPr>
      </p:pic>
      <p:pic>
        <p:nvPicPr>
          <p:cNvPr id="6" name="Рисунок 5" descr="сторож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986" y="3375158"/>
            <a:ext cx="3956958" cy="3006170"/>
          </a:xfrm>
          <a:prstGeom prst="rect">
            <a:avLst/>
          </a:prstGeom>
        </p:spPr>
      </p:pic>
      <p:pic>
        <p:nvPicPr>
          <p:cNvPr id="7" name="Рисунок 6" descr="коп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47649" y="3274338"/>
            <a:ext cx="4228807" cy="3178998"/>
          </a:xfrm>
          <a:prstGeom prst="rect">
            <a:avLst/>
          </a:prstGeom>
        </p:spPr>
      </p:pic>
      <p:pic>
        <p:nvPicPr>
          <p:cNvPr id="8" name="Рисунок 7" descr="Sobaka поис нар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260648"/>
            <a:ext cx="4714875" cy="2828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18488" cy="9937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>
              <a:solidFill>
                <a:srgbClr val="FF0066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8938" y="6021388"/>
            <a:ext cx="3286125" cy="6477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</a:t>
            </a:r>
            <a:endParaRPr lang="ru-RU" b="1" dirty="0" smtClean="0"/>
          </a:p>
        </p:txBody>
      </p:sp>
      <p:pic>
        <p:nvPicPr>
          <p:cNvPr id="13" name="Рисунок 12" descr="сербе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356992"/>
            <a:ext cx="4139952" cy="3104964"/>
          </a:xfrm>
          <a:prstGeom prst="rect">
            <a:avLst/>
          </a:prstGeom>
        </p:spPr>
      </p:pic>
      <p:pic>
        <p:nvPicPr>
          <p:cNvPr id="14" name="Рисунок 13" descr="sobakapovody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95783" y="164298"/>
            <a:ext cx="4068705" cy="5424942"/>
          </a:xfrm>
          <a:prstGeom prst="rect">
            <a:avLst/>
          </a:prstGeom>
        </p:spPr>
      </p:pic>
      <p:pic>
        <p:nvPicPr>
          <p:cNvPr id="15" name="Рисунок 14" descr="пастух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32656"/>
            <a:ext cx="4218999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18488" cy="9937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>
              <a:solidFill>
                <a:srgbClr val="FF0066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8938" y="6021388"/>
            <a:ext cx="3286125" cy="6477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</a:t>
            </a:r>
            <a:endParaRPr lang="ru-RU" b="1" dirty="0" smtClean="0"/>
          </a:p>
        </p:txBody>
      </p:sp>
      <p:pic>
        <p:nvPicPr>
          <p:cNvPr id="4" name="Рисунок 3" descr="связис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3356992"/>
            <a:ext cx="4790306" cy="2964667"/>
          </a:xfrm>
          <a:prstGeom prst="rect">
            <a:avLst/>
          </a:prstGeom>
        </p:spPr>
      </p:pic>
      <p:pic>
        <p:nvPicPr>
          <p:cNvPr id="5" name="Рисунок 4" descr="санита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88640"/>
            <a:ext cx="3969432" cy="3225882"/>
          </a:xfrm>
          <a:prstGeom prst="rect">
            <a:avLst/>
          </a:prstGeom>
        </p:spPr>
      </p:pic>
      <p:pic>
        <p:nvPicPr>
          <p:cNvPr id="6" name="Рисунок 5" descr="сторожева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60648"/>
            <a:ext cx="3708411" cy="54486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18488" cy="9937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>
              <a:solidFill>
                <a:srgbClr val="FF0066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8938" y="6021388"/>
            <a:ext cx="3286125" cy="6477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</a:t>
            </a:r>
            <a:endParaRPr lang="ru-RU" b="1" dirty="0" smtClean="0"/>
          </a:p>
        </p:txBody>
      </p:sp>
      <p:pic>
        <p:nvPicPr>
          <p:cNvPr id="4" name="рычание ль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23528" y="6093296"/>
            <a:ext cx="304800" cy="3048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66942"/>
            <a:ext cx="7992888" cy="5695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760"/>
                            </p:stCondLst>
                            <p:childTnLst>
                              <p:par>
                                <p:cTn id="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Прямоугольник 3"/>
          <p:cNvSpPr>
            <a:spLocks noChangeArrowheads="1"/>
          </p:cNvSpPr>
          <p:nvPr/>
        </p:nvSpPr>
        <p:spPr bwMode="auto">
          <a:xfrm>
            <a:off x="1071563" y="285750"/>
            <a:ext cx="5786437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 </a:t>
            </a:r>
            <a:r>
              <a:rPr lang="ru-RU" sz="2800" b="1" dirty="0">
                <a:solidFill>
                  <a:srgbClr val="0000FF"/>
                </a:solidFill>
              </a:rPr>
              <a:t/>
            </a:r>
            <a:br>
              <a:rPr lang="ru-RU" sz="2800" b="1" dirty="0">
                <a:solidFill>
                  <a:srgbClr val="0000FF"/>
                </a:solidFill>
              </a:rPr>
            </a:br>
            <a:endParaRPr lang="ru-RU" sz="2800" b="1" dirty="0">
              <a:solidFill>
                <a:srgbClr val="0000FF"/>
              </a:solidFill>
            </a:endParaRPr>
          </a:p>
          <a:p>
            <a:pPr algn="ctr"/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7" name="Picture 7" descr="f_05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268760"/>
            <a:ext cx="4273274" cy="3222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633263"/>
            <a:ext cx="2592288" cy="3897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403648" y="5301208"/>
            <a:ext cx="6696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Тема урока: Л. Н. Толстой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«Лев и собачка»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836712"/>
            <a:ext cx="8064896" cy="5824339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Цели урока: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latin typeface="Monotype Corsiva" pitchFamily="66" charset="0"/>
              </a:rPr>
              <a:t/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1. Углубить знания о творчестве Л.Н.Толстого; расширить представления о жизни животных.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2. Развивать речь и логическое мышление учащихся; продолжить работу над выразительным чтением.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3. Воспитывать доброе отношение к животным, учить понимать чужую боль.</a:t>
            </a:r>
            <a:r>
              <a:rPr lang="ru-RU" sz="3200" dirty="0" smtClean="0">
                <a:latin typeface="Monotype Corsiva" pitchFamily="66" charset="0"/>
              </a:rPr>
              <a:t/>
            </a:r>
            <a:br>
              <a:rPr lang="ru-RU" sz="3200" dirty="0" smtClean="0">
                <a:latin typeface="Monotype Corsiva" pitchFamily="66" charset="0"/>
              </a:rPr>
            </a:br>
            <a:endParaRPr lang="ru-RU" sz="3200" dirty="0" smtClean="0">
              <a:latin typeface="Monotype Corsiva" pitchFamily="66" charset="0"/>
            </a:endParaRPr>
          </a:p>
        </p:txBody>
      </p:sp>
      <p:pic>
        <p:nvPicPr>
          <p:cNvPr id="3076" name="Picture 4" descr="BS00554_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84168" y="1124744"/>
            <a:ext cx="2160588" cy="1403350"/>
          </a:xfrm>
          <a:noFill/>
        </p:spPr>
      </p:pic>
      <p:sp>
        <p:nvSpPr>
          <p:cNvPr id="2052" name="Прямоугольник 3"/>
          <p:cNvSpPr>
            <a:spLocks noChangeArrowheads="1"/>
          </p:cNvSpPr>
          <p:nvPr/>
        </p:nvSpPr>
        <p:spPr bwMode="auto">
          <a:xfrm>
            <a:off x="1071563" y="285750"/>
            <a:ext cx="57864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 </a:t>
            </a:r>
            <a:r>
              <a:rPr lang="ru-RU" sz="2800" b="1" dirty="0">
                <a:solidFill>
                  <a:srgbClr val="0000FF"/>
                </a:solidFill>
              </a:rPr>
              <a:t/>
            </a:r>
            <a:br>
              <a:rPr lang="ru-RU" sz="2800" b="1" dirty="0">
                <a:solidFill>
                  <a:srgbClr val="0000FF"/>
                </a:solidFill>
              </a:rPr>
            </a:br>
            <a:endParaRPr lang="ru-RU" sz="32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theme/theme1.xml><?xml version="1.0" encoding="utf-8"?>
<a:theme xmlns:a="http://schemas.openxmlformats.org/drawingml/2006/main" name="Тема1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213</TotalTime>
  <Words>254</Words>
  <Application>Microsoft Office PowerPoint</Application>
  <PresentationFormat>Экран (4:3)</PresentationFormat>
  <Paragraphs>64</Paragraphs>
  <Slides>20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Тема1</vt:lpstr>
      <vt:lpstr>Специальное оформление</vt:lpstr>
      <vt:lpstr>Слайд 1</vt:lpstr>
      <vt:lpstr>Лев Николаевич Толстой </vt:lpstr>
      <vt:lpstr> </vt:lpstr>
      <vt:lpstr> </vt:lpstr>
      <vt:lpstr> </vt:lpstr>
      <vt:lpstr> </vt:lpstr>
      <vt:lpstr> </vt:lpstr>
      <vt:lpstr>Слайд 8</vt:lpstr>
      <vt:lpstr>   Цели урока:  1. Углубить знания о творчестве Л.Н.Толстого; расширить представления о жизни животных. 2. Развивать речь и логическое мышление учащихся; продолжить работу над выразительным чтением. 3. Воспитывать доброе отношение к животным, учить понимать чужую боль. </vt:lpstr>
      <vt:lpstr>Слайд 10</vt:lpstr>
      <vt:lpstr>Слайд 11</vt:lpstr>
      <vt:lpstr>Слайд 12</vt:lpstr>
      <vt:lpstr>Слайд 13</vt:lpstr>
      <vt:lpstr>Слайд 14</vt:lpstr>
      <vt:lpstr>Слайд 15</vt:lpstr>
      <vt:lpstr>Лев Николаевич Толстой </vt:lpstr>
      <vt:lpstr>Слайд 17</vt:lpstr>
      <vt:lpstr>Слайд 18</vt:lpstr>
      <vt:lpstr>Слайд 19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Цели урока:  1. Углубить знания о творчестве Л.Н.Толстого; расширить представления о жизни животных. 2. Развивать речь и логическое мышление учащихся; продолжить работу над выразительным чтением. 3. Воспитывать доброе отношение к животным, учить понимать чужую боль.</dc:title>
  <dc:creator>User</dc:creator>
  <cp:lastModifiedBy>Татьяна</cp:lastModifiedBy>
  <cp:revision>22</cp:revision>
  <dcterms:created xsi:type="dcterms:W3CDTF">2016-02-27T05:23:38Z</dcterms:created>
  <dcterms:modified xsi:type="dcterms:W3CDTF">2022-09-28T12:11:02Z</dcterms:modified>
</cp:coreProperties>
</file>