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62" r:id="rId5"/>
    <p:sldId id="263" r:id="rId6"/>
    <p:sldId id="266" r:id="rId7"/>
    <p:sldId id="265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6" r:id="rId17"/>
    <p:sldId id="275" r:id="rId18"/>
    <p:sldId id="277" r:id="rId19"/>
    <p:sldId id="286" r:id="rId20"/>
    <p:sldId id="278" r:id="rId21"/>
    <p:sldId id="279" r:id="rId22"/>
    <p:sldId id="280" r:id="rId23"/>
    <p:sldId id="282" r:id="rId24"/>
    <p:sldId id="284" r:id="rId25"/>
    <p:sldId id="285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DFA28-87F8-40C8-9560-6BEF5C9E4EF3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4005064"/>
            <a:ext cx="4680520" cy="2016819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8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Васева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Мария Николаевна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Гимназии №16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800" b="1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8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.Химки</a:t>
            </a:r>
            <a:endParaRPr lang="ru-RU" sz="2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123728" y="1052736"/>
            <a:ext cx="6192687" cy="22322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Моя Россия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i="1" dirty="0">
                <a:solidFill>
                  <a:schemeClr val="accent2">
                    <a:lumMod val="75000"/>
                  </a:schemeClr>
                </a:solidFill>
                <a:ea typeface="+mj-ea"/>
                <a:cs typeface="+mj-cs"/>
              </a:rPr>
              <a:t>в</a:t>
            </a: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  <a:ea typeface="+mj-ea"/>
                <a:cs typeface="+mj-cs"/>
              </a:rPr>
              <a:t>икторина для обучающихся 4В класса </a:t>
            </a:r>
            <a:endParaRPr kumimoji="0" lang="ru-RU" sz="4400" b="1" i="1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300" b="1" i="1" dirty="0" smtClean="0">
                <a:solidFill>
                  <a:srgbClr val="C00000"/>
                </a:solidFill>
              </a:rPr>
              <a:t/>
            </a:r>
            <a:br>
              <a:rPr lang="ru-RU" sz="4300" b="1" i="1" dirty="0" smtClean="0">
                <a:solidFill>
                  <a:srgbClr val="C00000"/>
                </a:solidFill>
              </a:rPr>
            </a:br>
            <a:r>
              <a:rPr lang="ru-RU" sz="4900" b="1" i="1" dirty="0" smtClean="0">
                <a:solidFill>
                  <a:srgbClr val="C00000"/>
                </a:solidFill>
              </a:rPr>
              <a:t>Раунд </a:t>
            </a:r>
            <a:r>
              <a:rPr lang="ru-RU" sz="4900" b="1" i="1" dirty="0">
                <a:solidFill>
                  <a:srgbClr val="C00000"/>
                </a:solidFill>
              </a:rPr>
              <a:t>2</a:t>
            </a:r>
            <a:r>
              <a:rPr lang="ru-RU" sz="4300" b="1" i="1" dirty="0">
                <a:solidFill>
                  <a:srgbClr val="C00000"/>
                </a:solidFill>
              </a:rPr>
              <a:t/>
            </a:r>
            <a:br>
              <a:rPr lang="ru-RU" sz="4300" b="1" i="1" dirty="0">
                <a:solidFill>
                  <a:srgbClr val="C00000"/>
                </a:solidFill>
              </a:rPr>
            </a:br>
            <a:r>
              <a:rPr lang="ru-RU" sz="2200" b="1" i="1" dirty="0">
                <a:solidFill>
                  <a:srgbClr val="C00000"/>
                </a:solidFill>
              </a:rPr>
              <a:t>(о великих людях России)</a:t>
            </a:r>
            <a:r>
              <a:rPr lang="ru-RU" sz="4300" b="1" i="1" dirty="0">
                <a:solidFill>
                  <a:srgbClr val="C00000"/>
                </a:solidFill>
              </a:rPr>
              <a:t/>
            </a:r>
            <a:br>
              <a:rPr lang="ru-RU" sz="4300" b="1" i="1" dirty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b="1" i="1" dirty="0" smtClean="0">
                <a:solidFill>
                  <a:srgbClr val="002060"/>
                </a:solidFill>
              </a:rPr>
              <a:t>      Вопрос для команды № 2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b="1" dirty="0" smtClean="0"/>
              <a:t>Это полководец. Он смог выиграть 	сражение около Чудского озера.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4238868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900" b="1" i="1" dirty="0" smtClean="0">
                <a:solidFill>
                  <a:srgbClr val="C00000"/>
                </a:solidFill>
              </a:rPr>
              <a:t/>
            </a:r>
            <a:br>
              <a:rPr lang="ru-RU" sz="4900" b="1" i="1" dirty="0" smtClean="0">
                <a:solidFill>
                  <a:srgbClr val="C00000"/>
                </a:solidFill>
              </a:rPr>
            </a:br>
            <a:r>
              <a:rPr lang="ru-RU" sz="4900" b="1" i="1" dirty="0" smtClean="0">
                <a:solidFill>
                  <a:srgbClr val="C00000"/>
                </a:solidFill>
              </a:rPr>
              <a:t>Раунд </a:t>
            </a:r>
            <a:r>
              <a:rPr lang="ru-RU" sz="4900" b="1" i="1" dirty="0">
                <a:solidFill>
                  <a:srgbClr val="C00000"/>
                </a:solidFill>
              </a:rPr>
              <a:t>2</a:t>
            </a:r>
            <a:r>
              <a:rPr lang="ru-RU" sz="8000" b="1" i="1" dirty="0">
                <a:solidFill>
                  <a:srgbClr val="C00000"/>
                </a:solidFill>
              </a:rPr>
              <a:t/>
            </a:r>
            <a:br>
              <a:rPr lang="ru-RU" sz="8000" b="1" i="1" dirty="0">
                <a:solidFill>
                  <a:srgbClr val="C00000"/>
                </a:solidFill>
              </a:rPr>
            </a:br>
            <a:r>
              <a:rPr lang="ru-RU" sz="3100" b="1" i="1" dirty="0">
                <a:solidFill>
                  <a:srgbClr val="C00000"/>
                </a:solidFill>
              </a:rPr>
              <a:t>(о великих людях России)</a:t>
            </a:r>
            <a:br>
              <a:rPr lang="ru-RU" sz="3100" b="1" i="1" dirty="0">
                <a:solidFill>
                  <a:srgbClr val="C00000"/>
                </a:solidFill>
              </a:rPr>
            </a:br>
            <a:endParaRPr lang="ru-RU" sz="31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b="1" i="1" dirty="0" smtClean="0">
                <a:solidFill>
                  <a:srgbClr val="002060"/>
                </a:solidFill>
              </a:rPr>
              <a:t>        Вопрос для команды № 3</a:t>
            </a:r>
          </a:p>
          <a:p>
            <a:pPr marL="0" indent="0">
              <a:buNone/>
            </a:pPr>
            <a:endParaRPr lang="ru-RU" b="1" i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b="1" dirty="0" smtClean="0"/>
              <a:t>Назовите первых авторов славянской 	азбуки.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32571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i="1" dirty="0" smtClean="0">
                <a:solidFill>
                  <a:srgbClr val="C00000"/>
                </a:solidFill>
              </a:rPr>
              <a:t/>
            </a:r>
            <a:br>
              <a:rPr lang="ru-RU" sz="4900" b="1" i="1" dirty="0" smtClean="0">
                <a:solidFill>
                  <a:srgbClr val="C00000"/>
                </a:solidFill>
              </a:rPr>
            </a:br>
            <a:r>
              <a:rPr lang="ru-RU" sz="4900" b="1" i="1" dirty="0" smtClean="0">
                <a:solidFill>
                  <a:srgbClr val="C00000"/>
                </a:solidFill>
              </a:rPr>
              <a:t>Раунд 3</a:t>
            </a:r>
            <a:r>
              <a:rPr lang="ru-RU" sz="9600" b="1" i="1" dirty="0">
                <a:solidFill>
                  <a:srgbClr val="C00000"/>
                </a:solidFill>
              </a:rPr>
              <a:t/>
            </a:r>
            <a:br>
              <a:rPr lang="ru-RU" sz="9600" b="1" i="1" dirty="0">
                <a:solidFill>
                  <a:srgbClr val="C00000"/>
                </a:solidFill>
              </a:rPr>
            </a:br>
            <a:r>
              <a:rPr lang="ru-RU" sz="3600" b="1" i="1" dirty="0" smtClean="0">
                <a:solidFill>
                  <a:srgbClr val="C00000"/>
                </a:solidFill>
              </a:rPr>
              <a:t>(немного географии)</a:t>
            </a:r>
            <a:r>
              <a:rPr lang="ru-RU" sz="3600" b="1" i="1" dirty="0">
                <a:solidFill>
                  <a:srgbClr val="C00000"/>
                </a:solidFill>
              </a:rPr>
              <a:t/>
            </a:r>
            <a:br>
              <a:rPr lang="ru-RU" sz="3600" b="1" i="1" dirty="0">
                <a:solidFill>
                  <a:srgbClr val="C00000"/>
                </a:solidFill>
              </a:rPr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ru-RU" dirty="0" smtClean="0"/>
              <a:t>	</a:t>
            </a:r>
            <a:r>
              <a:rPr lang="ru-RU" sz="3200" b="1" i="1" dirty="0" smtClean="0">
                <a:solidFill>
                  <a:srgbClr val="002060"/>
                </a:solidFill>
              </a:rPr>
              <a:t>            Вопрос для команды № 1</a:t>
            </a:r>
            <a:endParaRPr lang="ru-RU" sz="3200" b="1" i="1" dirty="0">
              <a:solidFill>
                <a:srgbClr val="002060"/>
              </a:solidFill>
            </a:endParaRPr>
          </a:p>
          <a:p>
            <a:pPr marL="457200" lvl="1" indent="0">
              <a:buNone/>
            </a:pPr>
            <a:endParaRPr lang="ru-RU" sz="3200" b="1" i="1" dirty="0" smtClean="0">
              <a:solidFill>
                <a:srgbClr val="002060"/>
              </a:solidFill>
            </a:endParaRPr>
          </a:p>
          <a:p>
            <a:pPr marL="457200" lvl="1" indent="0">
              <a:buNone/>
            </a:pPr>
            <a:r>
              <a:rPr lang="ru-RU" b="1" dirty="0" smtClean="0"/>
              <a:t>       Из скольких часовых поясов состоит         	  Российская Федерация?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41939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i="1" dirty="0" smtClean="0">
                <a:solidFill>
                  <a:srgbClr val="C00000"/>
                </a:solidFill>
              </a:rPr>
              <a:t/>
            </a:r>
            <a:br>
              <a:rPr lang="ru-RU" sz="4900" b="1" i="1" dirty="0" smtClean="0">
                <a:solidFill>
                  <a:srgbClr val="C00000"/>
                </a:solidFill>
              </a:rPr>
            </a:br>
            <a:r>
              <a:rPr lang="ru-RU" sz="4900" b="1" i="1" dirty="0" smtClean="0">
                <a:solidFill>
                  <a:srgbClr val="C00000"/>
                </a:solidFill>
              </a:rPr>
              <a:t>Раунд 3</a:t>
            </a:r>
            <a:r>
              <a:rPr lang="ru-RU" sz="9600" b="1" i="1" dirty="0">
                <a:solidFill>
                  <a:srgbClr val="C00000"/>
                </a:solidFill>
              </a:rPr>
              <a:t/>
            </a:r>
            <a:br>
              <a:rPr lang="ru-RU" sz="9600" b="1" i="1" dirty="0">
                <a:solidFill>
                  <a:srgbClr val="C00000"/>
                </a:solidFill>
              </a:rPr>
            </a:br>
            <a:r>
              <a:rPr lang="ru-RU" sz="3600" b="1" i="1" dirty="0" smtClean="0">
                <a:solidFill>
                  <a:srgbClr val="C00000"/>
                </a:solidFill>
              </a:rPr>
              <a:t>(немного географии)</a:t>
            </a:r>
            <a:r>
              <a:rPr lang="ru-RU" sz="3600" b="1" i="1" dirty="0">
                <a:solidFill>
                  <a:srgbClr val="C00000"/>
                </a:solidFill>
              </a:rPr>
              <a:t/>
            </a:r>
            <a:br>
              <a:rPr lang="ru-RU" sz="3600" b="1" i="1" dirty="0">
                <a:solidFill>
                  <a:srgbClr val="C00000"/>
                </a:solidFill>
              </a:rPr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b="1" i="1" dirty="0" smtClean="0">
                <a:solidFill>
                  <a:srgbClr val="002060"/>
                </a:solidFill>
              </a:rPr>
              <a:t>      Вопрос для команды № 2</a:t>
            </a:r>
          </a:p>
          <a:p>
            <a:pPr marL="0" indent="0">
              <a:buNone/>
            </a:pPr>
            <a:r>
              <a:rPr lang="ru-RU" dirty="0"/>
              <a:t>	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b="1" dirty="0" smtClean="0"/>
              <a:t>Сколько государств граничат с</a:t>
            </a:r>
          </a:p>
          <a:p>
            <a:pPr marL="0" indent="0">
              <a:buNone/>
            </a:pPr>
            <a:r>
              <a:rPr lang="ru-RU" b="1" dirty="0"/>
              <a:t>	</a:t>
            </a:r>
            <a:r>
              <a:rPr lang="ru-RU" b="1" dirty="0" smtClean="0"/>
              <a:t>Российской Федерацией?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237529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900" b="1" i="1" dirty="0" smtClean="0">
                <a:solidFill>
                  <a:srgbClr val="C00000"/>
                </a:solidFill>
              </a:rPr>
              <a:t/>
            </a:r>
            <a:br>
              <a:rPr lang="ru-RU" sz="4900" b="1" i="1" dirty="0" smtClean="0">
                <a:solidFill>
                  <a:srgbClr val="C00000"/>
                </a:solidFill>
              </a:rPr>
            </a:br>
            <a:r>
              <a:rPr lang="ru-RU" sz="4900" b="1" i="1" dirty="0" smtClean="0">
                <a:solidFill>
                  <a:srgbClr val="C00000"/>
                </a:solidFill>
              </a:rPr>
              <a:t>Раунд </a:t>
            </a:r>
            <a:r>
              <a:rPr lang="ru-RU" sz="4900" b="1" i="1" dirty="0">
                <a:solidFill>
                  <a:srgbClr val="C00000"/>
                </a:solidFill>
              </a:rPr>
              <a:t>3</a:t>
            </a:r>
            <a:r>
              <a:rPr lang="ru-RU" sz="11700" b="1" i="1" dirty="0">
                <a:solidFill>
                  <a:srgbClr val="C00000"/>
                </a:solidFill>
              </a:rPr>
              <a:t/>
            </a:r>
            <a:br>
              <a:rPr lang="ru-RU" sz="11700" b="1" i="1" dirty="0">
                <a:solidFill>
                  <a:srgbClr val="C00000"/>
                </a:solidFill>
              </a:rPr>
            </a:br>
            <a:r>
              <a:rPr lang="ru-RU" sz="3600" b="1" i="1" dirty="0">
                <a:solidFill>
                  <a:srgbClr val="C00000"/>
                </a:solidFill>
              </a:rPr>
              <a:t>(немного географии)</a:t>
            </a:r>
            <a:br>
              <a:rPr lang="ru-RU" sz="3600" b="1" i="1" dirty="0">
                <a:solidFill>
                  <a:srgbClr val="C00000"/>
                </a:solidFill>
              </a:rPr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	       </a:t>
            </a:r>
            <a:r>
              <a:rPr lang="ru-RU" b="1" i="1" dirty="0" smtClean="0">
                <a:solidFill>
                  <a:srgbClr val="002060"/>
                </a:solidFill>
              </a:rPr>
              <a:t>Вопрос для команды № 3</a:t>
            </a:r>
          </a:p>
          <a:p>
            <a:pPr marL="0" indent="0">
              <a:buNone/>
            </a:pPr>
            <a:endParaRPr lang="ru-RU" b="1" i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b="1" dirty="0" smtClean="0"/>
              <a:t>Сколько территориальных округов</a:t>
            </a:r>
          </a:p>
          <a:p>
            <a:pPr marL="0" indent="0">
              <a:buNone/>
            </a:pPr>
            <a:r>
              <a:rPr lang="ru-RU" b="1" dirty="0"/>
              <a:t>	</a:t>
            </a:r>
            <a:r>
              <a:rPr lang="ru-RU" b="1" dirty="0" smtClean="0"/>
              <a:t>на территории нашего государства?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27209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300" b="1" i="1" dirty="0" smtClean="0">
                <a:solidFill>
                  <a:srgbClr val="C00000"/>
                </a:solidFill>
              </a:rPr>
              <a:t>Раунд 4</a:t>
            </a:r>
            <a:br>
              <a:rPr lang="ru-RU" sz="5300" b="1" i="1" dirty="0" smtClean="0">
                <a:solidFill>
                  <a:srgbClr val="C00000"/>
                </a:solidFill>
              </a:rPr>
            </a:br>
            <a:r>
              <a:rPr lang="ru-RU" sz="3600" b="1" i="1" dirty="0" smtClean="0">
                <a:solidFill>
                  <a:srgbClr val="C00000"/>
                </a:solidFill>
              </a:rPr>
              <a:t>(это интересно)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sz="3600" b="1" i="1" dirty="0" smtClean="0">
                <a:solidFill>
                  <a:srgbClr val="002060"/>
                </a:solidFill>
              </a:rPr>
              <a:t>         Вопросы для команды № 1 </a:t>
            </a:r>
          </a:p>
          <a:p>
            <a:pPr marL="0" indent="0">
              <a:buNone/>
            </a:pPr>
            <a:r>
              <a:rPr lang="ru-RU" sz="3600" b="1" i="1" dirty="0">
                <a:solidFill>
                  <a:schemeClr val="tx2">
                    <a:lumMod val="50000"/>
                  </a:schemeClr>
                </a:solidFill>
              </a:rPr>
              <a:t>	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1. С какой самой крупной страной    	граничит Российская Федерация?</a:t>
            </a:r>
          </a:p>
          <a:p>
            <a:pPr marL="0" indent="0">
              <a:buNone/>
            </a:pPr>
            <a:endParaRPr lang="ru-RU" b="1" i="1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b="1" i="1" dirty="0">
                <a:solidFill>
                  <a:schemeClr val="tx2">
                    <a:lumMod val="50000"/>
                  </a:schemeClr>
                </a:solidFill>
              </a:rPr>
              <a:t>	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2. Эти птички никогда не ходят, 	а 	прыгают.</a:t>
            </a:r>
          </a:p>
          <a:p>
            <a:pPr marL="0" indent="0">
              <a:buNone/>
            </a:pPr>
            <a:r>
              <a:rPr lang="ru-RU" sz="3600" b="1" i="1" dirty="0">
                <a:solidFill>
                  <a:schemeClr val="tx2">
                    <a:lumMod val="50000"/>
                  </a:schemeClr>
                </a:solidFill>
              </a:rPr>
              <a:t>	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   </a:t>
            </a:r>
            <a:endParaRPr lang="ru-RU" sz="36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102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</a:rPr>
              <a:t>Раунд 4</a:t>
            </a:r>
            <a:br>
              <a:rPr lang="ru-RU" sz="4800" b="1" i="1" dirty="0" smtClean="0">
                <a:solidFill>
                  <a:srgbClr val="C00000"/>
                </a:solidFill>
              </a:rPr>
            </a:br>
            <a:r>
              <a:rPr lang="ru-RU" sz="3600" b="1" i="1" dirty="0" smtClean="0">
                <a:solidFill>
                  <a:srgbClr val="C00000"/>
                </a:solidFill>
              </a:rPr>
              <a:t>(это интересно)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sz="3600" b="1" i="1" dirty="0" smtClean="0">
                <a:solidFill>
                  <a:srgbClr val="002060"/>
                </a:solidFill>
              </a:rPr>
              <a:t>      Вопросы для команды № 2</a:t>
            </a:r>
          </a:p>
          <a:p>
            <a:pPr marL="0" indent="0">
              <a:buNone/>
            </a:pPr>
            <a:r>
              <a:rPr lang="ru-RU" sz="3600" b="1" i="1" dirty="0">
                <a:solidFill>
                  <a:srgbClr val="002060"/>
                </a:solidFill>
              </a:rPr>
              <a:t>	</a:t>
            </a:r>
            <a:r>
              <a:rPr lang="ru-RU" b="1" dirty="0" smtClean="0"/>
              <a:t>1. В какую организацию не входит 	наше государство?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/>
              <a:t>	</a:t>
            </a:r>
            <a:r>
              <a:rPr lang="ru-RU" b="1" dirty="0" smtClean="0"/>
              <a:t>2. Какая птица в России 	считается 	самой голосистой?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54472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</a:rPr>
              <a:t/>
            </a:r>
            <a:br>
              <a:rPr lang="ru-RU" sz="4800" b="1" i="1" dirty="0" smtClean="0">
                <a:solidFill>
                  <a:srgbClr val="C00000"/>
                </a:solidFill>
              </a:rPr>
            </a:br>
            <a:r>
              <a:rPr lang="ru-RU" sz="4800" b="1" i="1" dirty="0" smtClean="0">
                <a:solidFill>
                  <a:srgbClr val="C00000"/>
                </a:solidFill>
              </a:rPr>
              <a:t>Раунд 4</a:t>
            </a:r>
            <a:br>
              <a:rPr lang="ru-RU" sz="4800" b="1" i="1" dirty="0" smtClean="0">
                <a:solidFill>
                  <a:srgbClr val="C00000"/>
                </a:solidFill>
              </a:rPr>
            </a:br>
            <a:r>
              <a:rPr lang="ru-RU" sz="3600" b="1" i="1" dirty="0" smtClean="0">
                <a:solidFill>
                  <a:srgbClr val="C00000"/>
                </a:solidFill>
              </a:rPr>
              <a:t>(это интересно)</a:t>
            </a:r>
            <a:r>
              <a:rPr lang="ru-RU" sz="4800" b="1" i="1" dirty="0" smtClean="0">
                <a:solidFill>
                  <a:srgbClr val="C00000"/>
                </a:solidFill>
              </a:rPr>
              <a:t/>
            </a:r>
            <a:br>
              <a:rPr lang="ru-RU" sz="4800" b="1" i="1" dirty="0" smtClean="0">
                <a:solidFill>
                  <a:srgbClr val="C00000"/>
                </a:solidFill>
              </a:rPr>
            </a:br>
            <a:endParaRPr lang="ru-RU" sz="48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sz="3600" b="1" i="1" dirty="0" smtClean="0">
                <a:solidFill>
                  <a:srgbClr val="002060"/>
                </a:solidFill>
              </a:rPr>
              <a:t>       Вопросы для команды № 3</a:t>
            </a:r>
          </a:p>
          <a:p>
            <a:pPr marL="0" indent="0">
              <a:buNone/>
            </a:pPr>
            <a:r>
              <a:rPr lang="ru-RU" sz="3600" b="1" i="1" dirty="0">
                <a:solidFill>
                  <a:srgbClr val="002060"/>
                </a:solidFill>
              </a:rPr>
              <a:t>	</a:t>
            </a:r>
            <a:r>
              <a:rPr lang="ru-RU" b="1" dirty="0" smtClean="0"/>
              <a:t>1. Сколько народов проживает на 	территории России?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/>
              <a:t>	</a:t>
            </a:r>
            <a:r>
              <a:rPr lang="ru-RU" b="1" dirty="0" smtClean="0"/>
              <a:t>2. Какое дерево является 	символом России?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94162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</a:rPr>
              <a:t>Блиц опрос</a:t>
            </a:r>
            <a:br>
              <a:rPr lang="ru-RU" sz="48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>(подведение итогов)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	           </a:t>
            </a:r>
            <a:r>
              <a:rPr lang="ru-RU" sz="3600" b="1" i="1" dirty="0" smtClean="0">
                <a:solidFill>
                  <a:srgbClr val="002060"/>
                </a:solidFill>
              </a:rPr>
              <a:t>Вопрос командам:</a:t>
            </a:r>
          </a:p>
          <a:p>
            <a:pPr marL="0" indent="0">
              <a:buNone/>
            </a:pPr>
            <a:r>
              <a:rPr lang="ru-RU" sz="3600" b="1" i="1" dirty="0">
                <a:solidFill>
                  <a:srgbClr val="002060"/>
                </a:solidFill>
              </a:rPr>
              <a:t> </a:t>
            </a:r>
            <a:r>
              <a:rPr lang="ru-RU" sz="3600" b="1" i="1" dirty="0" smtClean="0">
                <a:solidFill>
                  <a:srgbClr val="002060"/>
                </a:solidFill>
              </a:rPr>
              <a:t>	</a:t>
            </a:r>
          </a:p>
          <a:p>
            <a:pPr marL="0" indent="0">
              <a:buNone/>
            </a:pPr>
            <a:r>
              <a:rPr lang="ru-RU" sz="3600" b="1" i="1" dirty="0">
                <a:solidFill>
                  <a:srgbClr val="002060"/>
                </a:solidFill>
              </a:rPr>
              <a:t>	</a:t>
            </a:r>
            <a:r>
              <a:rPr lang="ru-RU" sz="4800" b="1" i="1" dirty="0" smtClean="0">
                <a:solidFill>
                  <a:srgbClr val="FF0000"/>
                </a:solidFill>
              </a:rPr>
              <a:t>Для меня Россия – это…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4874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</a:rPr>
              <a:t>Подведение итогов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sz="3600" b="1" i="1" dirty="0" smtClean="0">
                <a:solidFill>
                  <a:srgbClr val="C00000"/>
                </a:solidFill>
              </a:rPr>
              <a:t>    Благодарю всех за внимание,   	правильные и вдумчивые ответы!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sz="4800" b="1" i="1" dirty="0" smtClean="0">
                <a:solidFill>
                  <a:srgbClr val="C00000"/>
                </a:solidFill>
              </a:rPr>
              <a:t>       Вы – молодцы!</a:t>
            </a:r>
          </a:p>
          <a:p>
            <a:pPr marL="0" indent="0">
              <a:buNone/>
            </a:pPr>
            <a:r>
              <a:rPr lang="ru-RU" dirty="0"/>
              <a:t>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	</a:t>
            </a:r>
          </a:p>
        </p:txBody>
      </p:sp>
      <p:pic>
        <p:nvPicPr>
          <p:cNvPr id="4" name="Picture 4" descr="смалик здорово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912082"/>
            <a:ext cx="2439243" cy="2622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85936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ru-RU" sz="6000" b="1" i="1" dirty="0">
                <a:solidFill>
                  <a:srgbClr val="FF0000"/>
                </a:solidFill>
                <a:latin typeface="Times New Roman"/>
              </a:rPr>
              <a:t>Моя Россия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	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sz="3600" b="1" i="1" dirty="0" smtClean="0">
                <a:solidFill>
                  <a:srgbClr val="002060"/>
                </a:solidFill>
              </a:rPr>
              <a:t>У </a:t>
            </a:r>
            <a:r>
              <a:rPr lang="ru-RU" sz="3600" b="1" i="1" dirty="0">
                <a:solidFill>
                  <a:srgbClr val="002060"/>
                </a:solidFill>
              </a:rPr>
              <a:t>меня есть Родина - Россия.</a:t>
            </a:r>
            <a:br>
              <a:rPr lang="ru-RU" sz="3600" b="1" i="1" dirty="0">
                <a:solidFill>
                  <a:srgbClr val="002060"/>
                </a:solidFill>
              </a:rPr>
            </a:br>
            <a:r>
              <a:rPr lang="ru-RU" sz="3600" b="1" i="1" dirty="0" smtClean="0">
                <a:solidFill>
                  <a:srgbClr val="002060"/>
                </a:solidFill>
              </a:rPr>
              <a:t>	Это </a:t>
            </a:r>
            <a:r>
              <a:rPr lang="ru-RU" sz="3600" b="1" i="1" dirty="0">
                <a:solidFill>
                  <a:srgbClr val="002060"/>
                </a:solidFill>
              </a:rPr>
              <a:t>- счастье, это - жизнь моя,</a:t>
            </a:r>
            <a:br>
              <a:rPr lang="ru-RU" sz="3600" b="1" i="1" dirty="0">
                <a:solidFill>
                  <a:srgbClr val="002060"/>
                </a:solidFill>
              </a:rPr>
            </a:br>
            <a:r>
              <a:rPr lang="ru-RU" sz="3600" b="1" i="1" dirty="0" smtClean="0">
                <a:solidFill>
                  <a:srgbClr val="002060"/>
                </a:solidFill>
              </a:rPr>
              <a:t>	Это </a:t>
            </a:r>
            <a:r>
              <a:rPr lang="ru-RU" sz="3600" b="1" i="1" dirty="0">
                <a:solidFill>
                  <a:srgbClr val="002060"/>
                </a:solidFill>
              </a:rPr>
              <a:t>- моя будущая сила,</a:t>
            </a:r>
            <a:br>
              <a:rPr lang="ru-RU" sz="3600" b="1" i="1" dirty="0">
                <a:solidFill>
                  <a:srgbClr val="002060"/>
                </a:solidFill>
              </a:rPr>
            </a:br>
            <a:r>
              <a:rPr lang="ru-RU" sz="3600" b="1" i="1" dirty="0" smtClean="0">
                <a:solidFill>
                  <a:srgbClr val="002060"/>
                </a:solidFill>
              </a:rPr>
              <a:t>	Это </a:t>
            </a:r>
            <a:r>
              <a:rPr lang="ru-RU" sz="3600" b="1" i="1" dirty="0">
                <a:solidFill>
                  <a:srgbClr val="002060"/>
                </a:solidFill>
              </a:rPr>
              <a:t>- моя дружная семья.</a:t>
            </a:r>
          </a:p>
        </p:txBody>
      </p:sp>
    </p:spTree>
    <p:extLst>
      <p:ext uri="{BB962C8B-B14F-4D97-AF65-F5344CB8AC3E}">
        <p14:creationId xmlns:p14="http://schemas.microsoft.com/office/powerpoint/2010/main" xmlns="" val="377117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Ответы на вопросы 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			Разминка: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Как называется страна, в которой мы живём? (Россия)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Как называется государственный символ, на котором изображён двуглавый орёл? (Герб)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Как называется место, где родился человек? (Родина)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ru-RU" sz="2400" dirty="0"/>
              <a:t>Какой символ нашего государства 	называют </a:t>
            </a:r>
            <a:r>
              <a:rPr lang="ru-RU" sz="2400" dirty="0" err="1"/>
              <a:t>триколором</a:t>
            </a:r>
            <a:r>
              <a:rPr lang="ru-RU" sz="2400" dirty="0" smtClean="0"/>
              <a:t>? (Флаг)</a:t>
            </a:r>
            <a:endParaRPr lang="ru-RU" sz="2400" dirty="0"/>
          </a:p>
          <a:p>
            <a:pPr marL="0" indent="0">
              <a:buNone/>
            </a:pPr>
            <a:r>
              <a:rPr lang="ru-RU" sz="2400" dirty="0" smtClean="0"/>
              <a:t>5.  </a:t>
            </a:r>
            <a:r>
              <a:rPr lang="ru-RU" sz="2400" dirty="0"/>
              <a:t>Как называют жителей нашей </a:t>
            </a:r>
            <a:r>
              <a:rPr lang="ru-RU" sz="2400" dirty="0" smtClean="0"/>
              <a:t>страны? Россияне)</a:t>
            </a:r>
          </a:p>
          <a:p>
            <a:pPr marL="0" indent="0">
              <a:buNone/>
            </a:pPr>
            <a:r>
              <a:rPr lang="ru-RU" sz="2400" dirty="0" smtClean="0"/>
              <a:t>6. </a:t>
            </a:r>
            <a:r>
              <a:rPr lang="ru-RU" sz="2400" dirty="0"/>
              <a:t>Как называется торжественная песня, </a:t>
            </a:r>
            <a:r>
              <a:rPr lang="ru-RU" sz="2400" dirty="0" smtClean="0"/>
              <a:t>которая      исполняется </a:t>
            </a:r>
            <a:r>
              <a:rPr lang="ru-RU" sz="2400" dirty="0"/>
              <a:t>в особо 	торжественных случаях</a:t>
            </a:r>
            <a:r>
              <a:rPr lang="ru-RU" sz="2400" dirty="0" smtClean="0"/>
              <a:t>? (Гимн)</a:t>
            </a:r>
            <a:endParaRPr lang="ru-RU" sz="2400" dirty="0"/>
          </a:p>
          <a:p>
            <a:pPr marL="0" indent="0">
              <a:buNone/>
            </a:pPr>
            <a:endParaRPr lang="ru-RU" sz="2400" dirty="0"/>
          </a:p>
          <a:p>
            <a:pPr marL="457200" indent="-457200">
              <a:buAutoNum type="arabicPeriod"/>
            </a:pPr>
            <a:endParaRPr lang="ru-RU" sz="2400" dirty="0" smtClean="0">
              <a:solidFill>
                <a:srgbClr val="002060"/>
              </a:solidFill>
            </a:endParaRPr>
          </a:p>
          <a:p>
            <a:pPr marL="457200" indent="-457200">
              <a:buAutoNum type="arabicPeriod"/>
            </a:pPr>
            <a:endParaRPr lang="ru-RU" sz="2400" dirty="0" smtClean="0">
              <a:solidFill>
                <a:srgbClr val="002060"/>
              </a:solidFill>
            </a:endParaRPr>
          </a:p>
          <a:p>
            <a:pPr marL="457200" indent="-457200">
              <a:buAutoNum type="arabicPeriod"/>
            </a:pPr>
            <a:endParaRPr lang="ru-RU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7764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</a:rPr>
              <a:t>Ответы: Раунд 1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  1.  </a:t>
            </a:r>
            <a:r>
              <a:rPr lang="ru-RU" sz="2800" dirty="0"/>
              <a:t>Наша Родина — Российская Федерация. Что означает слово «Федерация»? (Союз, объединение</a:t>
            </a:r>
            <a:r>
              <a:rPr lang="ru-RU" sz="2800" dirty="0" smtClean="0"/>
              <a:t>)</a:t>
            </a:r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 2. </a:t>
            </a:r>
            <a:r>
              <a:rPr lang="ru-RU" sz="2800" dirty="0"/>
              <a:t>На каком материке расположена Россия? </a:t>
            </a:r>
            <a:r>
              <a:rPr lang="ru-RU" sz="2800" dirty="0" smtClean="0"/>
              <a:t>  	(Евразия</a:t>
            </a:r>
            <a:r>
              <a:rPr lang="ru-RU" sz="2800" dirty="0"/>
              <a:t>)</a:t>
            </a:r>
            <a:br>
              <a:rPr lang="ru-RU" sz="2800" dirty="0"/>
            </a:br>
            <a:r>
              <a:rPr lang="ru-RU" sz="2800" dirty="0" smtClean="0"/>
              <a:t>   3. </a:t>
            </a:r>
            <a:r>
              <a:rPr lang="ru-RU" sz="2800" dirty="0"/>
              <a:t>Всенародное голосование, которое проводится </a:t>
            </a:r>
            <a:r>
              <a:rPr lang="ru-RU" sz="2800" dirty="0" smtClean="0"/>
              <a:t>	по </a:t>
            </a:r>
            <a:r>
              <a:rPr lang="ru-RU" sz="2800" dirty="0"/>
              <a:t>самым важным вопросам жизни </a:t>
            </a:r>
            <a:r>
              <a:rPr lang="ru-RU" sz="2800" dirty="0" smtClean="0"/>
              <a:t>	государства</a:t>
            </a:r>
            <a:r>
              <a:rPr lang="ru-RU" sz="2800" dirty="0"/>
              <a:t>? (Референдум)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7233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</a:rPr>
              <a:t>Ответы: Раунд 2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1. </a:t>
            </a:r>
            <a:r>
              <a:rPr lang="ru-RU" dirty="0"/>
              <a:t>Этот царь был реформатором. Он </a:t>
            </a:r>
            <a:r>
              <a:rPr lang="ru-RU" dirty="0" smtClean="0"/>
              <a:t>   создал </a:t>
            </a:r>
            <a:r>
              <a:rPr lang="ru-RU" dirty="0"/>
              <a:t>русский флот. (Петр I</a:t>
            </a:r>
            <a:r>
              <a:rPr lang="ru-RU" dirty="0" smtClean="0"/>
              <a:t>).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2. Этот полководец смог выиграть сражение, которое проходило у Чудского озера. ( Александр Невский)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3. </a:t>
            </a:r>
            <a:r>
              <a:rPr lang="ru-RU" dirty="0"/>
              <a:t>Кто участвовал, когда создавалась славянская азбука? (Мефодий и Кирилл)</a:t>
            </a:r>
          </a:p>
        </p:txBody>
      </p:sp>
    </p:spTree>
    <p:extLst>
      <p:ext uri="{BB962C8B-B14F-4D97-AF65-F5344CB8AC3E}">
        <p14:creationId xmlns:p14="http://schemas.microsoft.com/office/powerpoint/2010/main" xmlns="" val="183369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</a:rPr>
              <a:t>Ответы: Раунд 3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sz="2800" dirty="0" smtClean="0"/>
              <a:t>1. </a:t>
            </a:r>
            <a:r>
              <a:rPr lang="ru-RU" sz="2800" dirty="0"/>
              <a:t>Из скольких часовых поясов состоит Российская Федерация</a:t>
            </a:r>
            <a:r>
              <a:rPr lang="ru-RU" sz="2800" dirty="0" smtClean="0"/>
              <a:t>? (</a:t>
            </a:r>
            <a:r>
              <a:rPr lang="ru-RU" sz="2800" dirty="0"/>
              <a:t>: Всего Россия занимает 11 часовых поясов. Удивительно то, что Якутия находится в 3-х часовых поясах, Сахалинская обл. – в 2-поясах. Оставшиеся территории занимают только 1 часовой пояс.</a:t>
            </a:r>
          </a:p>
          <a:p>
            <a:pPr marL="0" indent="0">
              <a:buNone/>
            </a:pPr>
            <a:r>
              <a:rPr lang="ru-RU" sz="2800" dirty="0" smtClean="0"/>
              <a:t>  2. </a:t>
            </a:r>
            <a:r>
              <a:rPr lang="ru-RU" sz="2800" dirty="0"/>
              <a:t>Сколько государств граничат с Российской Федерацией</a:t>
            </a:r>
            <a:r>
              <a:rPr lang="ru-RU" sz="2800" dirty="0" smtClean="0"/>
              <a:t>? (18 стран)</a:t>
            </a:r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3. </a:t>
            </a:r>
            <a:r>
              <a:rPr lang="ru-RU" sz="2800" dirty="0"/>
              <a:t>Какое количество федеральных округов присутствует на территории нашего государства</a:t>
            </a:r>
            <a:r>
              <a:rPr lang="ru-RU" sz="2800" dirty="0" smtClean="0"/>
              <a:t>?</a:t>
            </a:r>
          </a:p>
          <a:p>
            <a:pPr marL="0" indent="0">
              <a:buNone/>
            </a:pPr>
            <a:r>
              <a:rPr lang="ru-RU" sz="2800" dirty="0" smtClean="0"/>
              <a:t>(9 округов)</a:t>
            </a:r>
            <a:endParaRPr lang="ru-RU" sz="28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9733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</a:rPr>
              <a:t>Ответы: Раунд 4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sz="2400" dirty="0" smtClean="0"/>
              <a:t>1</a:t>
            </a:r>
            <a:r>
              <a:rPr lang="ru-RU" sz="2600" dirty="0" smtClean="0"/>
              <a:t>.</a:t>
            </a:r>
            <a:r>
              <a:rPr lang="ru-RU" sz="2600" dirty="0"/>
              <a:t> С какой крупной страной граничит Российская Федерация? (Китай</a:t>
            </a:r>
            <a:r>
              <a:rPr lang="ru-RU" sz="2600" dirty="0" smtClean="0"/>
              <a:t>).</a:t>
            </a:r>
          </a:p>
          <a:p>
            <a:pPr marL="0" indent="0">
              <a:buNone/>
            </a:pPr>
            <a:r>
              <a:rPr lang="ru-RU" sz="2600" dirty="0"/>
              <a:t> </a:t>
            </a:r>
            <a:r>
              <a:rPr lang="ru-RU" sz="2600" dirty="0" smtClean="0"/>
              <a:t> 2. </a:t>
            </a:r>
            <a:r>
              <a:rPr lang="ru-RU" sz="2600" dirty="0"/>
              <a:t>Эти птички никогда не ходят, они просто прыгают. (Воробьи).</a:t>
            </a:r>
          </a:p>
          <a:p>
            <a:pPr marL="0" indent="0">
              <a:buNone/>
            </a:pPr>
            <a:r>
              <a:rPr lang="ru-RU" sz="2600" dirty="0" smtClean="0"/>
              <a:t>  3. </a:t>
            </a:r>
            <a:r>
              <a:rPr lang="ru-RU" sz="2600" dirty="0"/>
              <a:t>В какую организацию не входит наше государство? (НАТО</a:t>
            </a:r>
            <a:r>
              <a:rPr lang="ru-RU" sz="2600" dirty="0" smtClean="0"/>
              <a:t>).</a:t>
            </a:r>
          </a:p>
          <a:p>
            <a:pPr marL="0" indent="0">
              <a:buNone/>
            </a:pPr>
            <a:r>
              <a:rPr lang="ru-RU" sz="2600" dirty="0"/>
              <a:t> </a:t>
            </a:r>
            <a:r>
              <a:rPr lang="ru-RU" sz="2600" dirty="0" smtClean="0"/>
              <a:t> 4.</a:t>
            </a:r>
            <a:r>
              <a:rPr lang="ru-RU" sz="2600" dirty="0"/>
              <a:t> Какая птица в России считается самой голосистой</a:t>
            </a:r>
            <a:r>
              <a:rPr lang="ru-RU" sz="2600" dirty="0" smtClean="0"/>
              <a:t>? (Соловей)</a:t>
            </a:r>
          </a:p>
          <a:p>
            <a:pPr marL="0" indent="0">
              <a:buNone/>
            </a:pPr>
            <a:r>
              <a:rPr lang="ru-RU" sz="2600" dirty="0"/>
              <a:t> </a:t>
            </a:r>
            <a:r>
              <a:rPr lang="ru-RU" sz="2600" dirty="0" smtClean="0"/>
              <a:t> 5. </a:t>
            </a:r>
            <a:r>
              <a:rPr lang="ru-RU" sz="2600" dirty="0"/>
              <a:t>Сколько народов проживает на территории России</a:t>
            </a:r>
            <a:r>
              <a:rPr lang="ru-RU" sz="2600" dirty="0" smtClean="0"/>
              <a:t>? (более 180)</a:t>
            </a:r>
          </a:p>
          <a:p>
            <a:pPr marL="0" indent="0">
              <a:buNone/>
            </a:pPr>
            <a:r>
              <a:rPr lang="ru-RU" sz="2600" dirty="0"/>
              <a:t> </a:t>
            </a:r>
            <a:r>
              <a:rPr lang="ru-RU" sz="2600" dirty="0" smtClean="0"/>
              <a:t> 6. </a:t>
            </a:r>
            <a:r>
              <a:rPr lang="ru-RU" sz="2600" dirty="0"/>
              <a:t>Какое дерево является символом России</a:t>
            </a:r>
            <a:r>
              <a:rPr lang="ru-RU" sz="2600" dirty="0" smtClean="0"/>
              <a:t>? (Берёза)</a:t>
            </a:r>
            <a:r>
              <a:rPr lang="ru-RU" sz="2600" dirty="0"/>
              <a:t/>
            </a:r>
            <a:br>
              <a:rPr lang="ru-RU" sz="2600" dirty="0"/>
            </a:b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5600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17328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</a:rPr>
              <a:t>Разминка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b="1" i="1" dirty="0" smtClean="0">
                <a:solidFill>
                  <a:srgbClr val="002060"/>
                </a:solidFill>
              </a:rPr>
              <a:t>   Вопросы для команды № 1.</a:t>
            </a:r>
          </a:p>
          <a:p>
            <a:pPr marL="0" indent="0">
              <a:buNone/>
            </a:pPr>
            <a:endParaRPr lang="ru-RU" b="1" i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sz="2800" b="1" dirty="0" smtClean="0">
                <a:solidFill>
                  <a:srgbClr val="002060"/>
                </a:solidFill>
              </a:rPr>
              <a:t>1) Как называется страна, в которой мы   	живём?</a:t>
            </a:r>
          </a:p>
          <a:p>
            <a:pPr marL="0" indent="0">
              <a:buNone/>
            </a:pPr>
            <a:endParaRPr lang="ru-RU" sz="28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800" b="1" dirty="0">
                <a:solidFill>
                  <a:srgbClr val="002060"/>
                </a:solidFill>
              </a:rPr>
              <a:t>	</a:t>
            </a:r>
            <a:r>
              <a:rPr lang="ru-RU" sz="2800" b="1" dirty="0" smtClean="0">
                <a:solidFill>
                  <a:srgbClr val="002060"/>
                </a:solidFill>
              </a:rPr>
              <a:t>2) Как называется символ, на котором 	изображён двуглавый орёл?</a:t>
            </a:r>
            <a:r>
              <a:rPr lang="ru-RU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xmlns="" val="268943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</a:rPr>
              <a:t>Разминка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b="1" i="1" dirty="0" smtClean="0">
                <a:solidFill>
                  <a:srgbClr val="002060"/>
                </a:solidFill>
              </a:rPr>
              <a:t>   Вопросы для команды №2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sz="2800" b="1" dirty="0" smtClean="0"/>
              <a:t>1) Как называется место, где родился и 	вырос человек?</a:t>
            </a:r>
          </a:p>
          <a:p>
            <a:pPr marL="0" indent="0">
              <a:buNone/>
            </a:pPr>
            <a:endParaRPr lang="ru-RU" sz="2800" b="1" dirty="0" smtClean="0"/>
          </a:p>
          <a:p>
            <a:pPr marL="0" indent="0">
              <a:buNone/>
            </a:pPr>
            <a:r>
              <a:rPr lang="ru-RU" sz="2800" b="1" dirty="0"/>
              <a:t>	</a:t>
            </a:r>
            <a:r>
              <a:rPr lang="ru-RU" sz="2800" b="1" dirty="0" smtClean="0"/>
              <a:t>2) Какой символ нашего государства 	называют </a:t>
            </a:r>
            <a:r>
              <a:rPr lang="ru-RU" sz="2800" b="1" dirty="0" err="1" smtClean="0"/>
              <a:t>триколором</a:t>
            </a:r>
            <a:r>
              <a:rPr lang="ru-RU" sz="2800" b="1" dirty="0" smtClean="0"/>
              <a:t>?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232152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</a:rPr>
              <a:t>Разминка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b="1" i="1" dirty="0" smtClean="0"/>
              <a:t>    </a:t>
            </a:r>
            <a:r>
              <a:rPr lang="ru-RU" b="1" i="1" dirty="0" smtClean="0">
                <a:solidFill>
                  <a:srgbClr val="002060"/>
                </a:solidFill>
              </a:rPr>
              <a:t>Вопросы для команды № 3  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sz="2800" b="1" dirty="0" smtClean="0"/>
              <a:t>1) Как называют жителей нашей 	страны?</a:t>
            </a:r>
          </a:p>
          <a:p>
            <a:pPr marL="0" indent="0">
              <a:buNone/>
            </a:pPr>
            <a:endParaRPr lang="ru-RU" sz="2800" b="1" dirty="0" smtClean="0"/>
          </a:p>
          <a:p>
            <a:pPr marL="0" indent="0">
              <a:buNone/>
            </a:pPr>
            <a:r>
              <a:rPr lang="ru-RU" sz="2800" b="1" dirty="0"/>
              <a:t>	</a:t>
            </a:r>
            <a:r>
              <a:rPr lang="ru-RU" sz="2800" b="1" dirty="0" smtClean="0"/>
              <a:t>2) Как называется торжественная песня, 	которая исполняется в особо 	торжественных случаях?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213739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</a:rPr>
              <a:t>Раунд 1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	</a:t>
            </a:r>
            <a:r>
              <a:rPr lang="ru-RU" b="1" i="1" dirty="0" smtClean="0"/>
              <a:t>     </a:t>
            </a:r>
            <a:r>
              <a:rPr lang="ru-RU" b="1" i="1" dirty="0" smtClean="0">
                <a:solidFill>
                  <a:srgbClr val="002060"/>
                </a:solidFill>
              </a:rPr>
              <a:t>Вопрос </a:t>
            </a:r>
            <a:r>
              <a:rPr lang="ru-RU" b="1" i="1" dirty="0">
                <a:solidFill>
                  <a:srgbClr val="002060"/>
                </a:solidFill>
              </a:rPr>
              <a:t>для команды № 1</a:t>
            </a:r>
          </a:p>
          <a:p>
            <a:pPr marL="0" indent="0">
              <a:buNone/>
            </a:pPr>
            <a:r>
              <a:rPr lang="ru-RU" dirty="0"/>
              <a:t> 	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sz="2800" b="1" dirty="0" smtClean="0"/>
              <a:t>Наша </a:t>
            </a:r>
            <a:r>
              <a:rPr lang="ru-RU" sz="2800" b="1" dirty="0"/>
              <a:t>Родина – Российская Федерация</a:t>
            </a:r>
            <a:r>
              <a:rPr lang="ru-RU" sz="2800" b="1" dirty="0" smtClean="0"/>
              <a:t>.</a:t>
            </a:r>
          </a:p>
          <a:p>
            <a:pPr marL="0" indent="0">
              <a:buNone/>
            </a:pPr>
            <a:r>
              <a:rPr lang="ru-RU" sz="2800" b="1" dirty="0" smtClean="0"/>
              <a:t> 	Что </a:t>
            </a:r>
            <a:r>
              <a:rPr lang="ru-RU" sz="2800" b="1" dirty="0"/>
              <a:t>означает слово «</a:t>
            </a:r>
            <a:r>
              <a:rPr lang="ru-RU" sz="2800" b="1" dirty="0" smtClean="0"/>
              <a:t>Федерация»?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159336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</a:rPr>
              <a:t>Раунд 1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b="1" i="1" dirty="0" smtClean="0">
                <a:solidFill>
                  <a:srgbClr val="002060"/>
                </a:solidFill>
              </a:rPr>
              <a:t>   Вопрос для команды № 2</a:t>
            </a:r>
            <a:endParaRPr lang="ru-RU" b="1" i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b="1" dirty="0" smtClean="0"/>
              <a:t>На каком материке расположена 	Россия?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69554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</a:rPr>
              <a:t>Раунд 1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b="1" i="1" dirty="0" smtClean="0">
                <a:solidFill>
                  <a:srgbClr val="002060"/>
                </a:solidFill>
              </a:rPr>
              <a:t>    Вопрос для команды № 3</a:t>
            </a:r>
            <a:endParaRPr lang="ru-RU" b="1" i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b="1" dirty="0" smtClean="0"/>
              <a:t>Всенародное голосование, которое 	проводится по важным вопросам 	жизни государства?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49780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</a:rPr>
              <a:t/>
            </a:r>
            <a:br>
              <a:rPr lang="ru-RU" sz="4800" b="1" i="1" dirty="0" smtClean="0">
                <a:solidFill>
                  <a:srgbClr val="C00000"/>
                </a:solidFill>
              </a:rPr>
            </a:br>
            <a:r>
              <a:rPr lang="ru-RU" sz="4800" b="1" i="1" dirty="0" smtClean="0">
                <a:solidFill>
                  <a:srgbClr val="C00000"/>
                </a:solidFill>
              </a:rPr>
              <a:t>Раунд 2</a:t>
            </a:r>
            <a:br>
              <a:rPr lang="ru-RU" sz="4800" b="1" i="1" dirty="0" smtClean="0">
                <a:solidFill>
                  <a:srgbClr val="C00000"/>
                </a:solidFill>
              </a:rPr>
            </a:br>
            <a:r>
              <a:rPr lang="ru-RU" sz="2400" b="1" i="1" dirty="0" smtClean="0">
                <a:solidFill>
                  <a:srgbClr val="C00000"/>
                </a:solidFill>
              </a:rPr>
              <a:t>(о великих людях России)</a:t>
            </a:r>
            <a:r>
              <a:rPr lang="ru-RU" sz="4800" b="1" i="1" dirty="0" smtClean="0">
                <a:solidFill>
                  <a:srgbClr val="C00000"/>
                </a:solidFill>
              </a:rPr>
              <a:t/>
            </a:r>
            <a:br>
              <a:rPr lang="ru-RU" sz="4800" b="1" i="1" dirty="0" smtClean="0">
                <a:solidFill>
                  <a:srgbClr val="C00000"/>
                </a:solidFill>
              </a:rPr>
            </a:br>
            <a:endParaRPr lang="ru-RU" sz="48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b="1" i="1" dirty="0" smtClean="0">
                <a:solidFill>
                  <a:srgbClr val="002060"/>
                </a:solidFill>
              </a:rPr>
              <a:t>       Вопрос для команды №1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b="1" dirty="0" smtClean="0"/>
              <a:t>Этот царь был реформатором. Он 	создал русский флот.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	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87790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F7F7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258</TotalTime>
  <Words>295</Words>
  <Application>Microsoft Office PowerPoint</Application>
  <PresentationFormat>Экран (4:3)</PresentationFormat>
  <Paragraphs>122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Моя Россия</vt:lpstr>
      <vt:lpstr>Разминка</vt:lpstr>
      <vt:lpstr>Разминка</vt:lpstr>
      <vt:lpstr>Разминка</vt:lpstr>
      <vt:lpstr>Раунд 1</vt:lpstr>
      <vt:lpstr>Раунд 1</vt:lpstr>
      <vt:lpstr>Раунд 1</vt:lpstr>
      <vt:lpstr> Раунд 2 (о великих людях России) </vt:lpstr>
      <vt:lpstr> Раунд 2 (о великих людях России) </vt:lpstr>
      <vt:lpstr> Раунд 2 (о великих людях России) </vt:lpstr>
      <vt:lpstr> Раунд 3 (немного географии) </vt:lpstr>
      <vt:lpstr> Раунд 3 (немного географии) </vt:lpstr>
      <vt:lpstr> Раунд 3 (немного географии) </vt:lpstr>
      <vt:lpstr>Раунд 4 (это интересно)</vt:lpstr>
      <vt:lpstr>Раунд 4 (это интересно)</vt:lpstr>
      <vt:lpstr> Раунд 4 (это интересно) </vt:lpstr>
      <vt:lpstr>Блиц опрос (подведение итогов)</vt:lpstr>
      <vt:lpstr>Подведение итогов</vt:lpstr>
      <vt:lpstr>Ответы на вопросы </vt:lpstr>
      <vt:lpstr>Ответы: Раунд 1</vt:lpstr>
      <vt:lpstr>Ответы: Раунд 2</vt:lpstr>
      <vt:lpstr>Ответы: Раунд 3</vt:lpstr>
      <vt:lpstr>Ответы: Раунд 4</vt:lpstr>
      <vt:lpstr>Слайд 25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user</cp:lastModifiedBy>
  <cp:revision>29</cp:revision>
  <dcterms:created xsi:type="dcterms:W3CDTF">2013-08-17T08:34:50Z</dcterms:created>
  <dcterms:modified xsi:type="dcterms:W3CDTF">2022-09-30T07:35:33Z</dcterms:modified>
</cp:coreProperties>
</file>