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sldIdLst>
    <p:sldId id="256" r:id="rId2"/>
    <p:sldId id="270" r:id="rId3"/>
    <p:sldId id="271" r:id="rId4"/>
    <p:sldId id="269" r:id="rId5"/>
    <p:sldId id="272" r:id="rId6"/>
    <p:sldId id="262" r:id="rId7"/>
    <p:sldId id="263" r:id="rId8"/>
    <p:sldId id="257" r:id="rId9"/>
    <p:sldId id="258" r:id="rId10"/>
    <p:sldId id="259" r:id="rId11"/>
    <p:sldId id="260" r:id="rId12"/>
    <p:sldId id="261" r:id="rId13"/>
    <p:sldId id="264" r:id="rId14"/>
    <p:sldId id="265" r:id="rId15"/>
    <p:sldId id="267" r:id="rId16"/>
    <p:sldId id="268" r:id="rId17"/>
    <p:sldId id="274" r:id="rId18"/>
    <p:sldId id="276" r:id="rId19"/>
    <p:sldId id="275" r:id="rId2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2" autoAdjust="0"/>
    <p:restoredTop sz="94685" autoAdjust="0"/>
  </p:normalViewPr>
  <p:slideViewPr>
    <p:cSldViewPr>
      <p:cViewPr varScale="1">
        <p:scale>
          <a:sx n="69" d="100"/>
          <a:sy n="69" d="100"/>
        </p:scale>
        <p:origin x="-1410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478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11/5/2019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r>
              <a:rPr lang="ru-RU" sz="2400" dirty="0" smtClean="0"/>
              <a:t>Из опыта работы Дзюбенко Л.Н., учителя начальных классов </a:t>
            </a:r>
          </a:p>
          <a:p>
            <a:pPr algn="r"/>
            <a:r>
              <a:rPr lang="ru-RU" sz="2400" dirty="0" smtClean="0"/>
              <a:t>С(к)Ш №40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Особенности организации  индивидуального обучения детей с аутизмом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Рисование с помощью линейки-трафарета и прописывание букв и элементов</a:t>
            </a:r>
            <a:endParaRPr lang="ru-RU" sz="3200" dirty="0"/>
          </a:p>
        </p:txBody>
      </p:sp>
      <p:pic>
        <p:nvPicPr>
          <p:cNvPr id="3074" name="Picture 2" descr="C:\Users\MAMA\Desktop\Новая папка\IMG_20171218_16491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4737" y="1447800"/>
            <a:ext cx="3429000" cy="4572000"/>
          </a:xfrm>
          <a:prstGeom prst="rect">
            <a:avLst/>
          </a:prstGeom>
          <a:noFill/>
        </p:spPr>
      </p:pic>
      <p:pic>
        <p:nvPicPr>
          <p:cNvPr id="3075" name="Picture 3" descr="C:\Users\MAMA\Desktop\Новая папка\IMG_20171218_16505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 rot="16200000">
            <a:off x="4503342" y="2011759"/>
            <a:ext cx="4511676" cy="33837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Словарная работа. Обогащение словаря. Деление слов на слоги. Звукобуквенный анализ и т.д.</a:t>
            </a:r>
            <a:endParaRPr lang="ru-RU" sz="2800" dirty="0"/>
          </a:p>
        </p:txBody>
      </p:sp>
      <p:pic>
        <p:nvPicPr>
          <p:cNvPr id="4098" name="Picture 2" descr="C:\Users\MAMA\Desktop\Новая папка\IMG_20171218_16501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 rot="16200000">
            <a:off x="482601" y="1940981"/>
            <a:ext cx="4673600" cy="3505200"/>
          </a:xfrm>
          <a:prstGeom prst="rect">
            <a:avLst/>
          </a:prstGeom>
          <a:noFill/>
        </p:spPr>
      </p:pic>
      <p:pic>
        <p:nvPicPr>
          <p:cNvPr id="4099" name="Picture 3" descr="C:\Users\MAMA\Desktop\Новая папка\IMG_20171218_164742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94287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MAMA\Desktop\Новая папка\IMG_20171218_164800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00200"/>
            <a:ext cx="3394472" cy="4525963"/>
          </a:xfrm>
          <a:prstGeom prst="rect">
            <a:avLst/>
          </a:prstGeom>
          <a:noFill/>
        </p:spPr>
      </p:pic>
      <p:pic>
        <p:nvPicPr>
          <p:cNvPr id="5124" name="Picture 4" descr="C:\Users\MAMA\Desktop\Новая папка\IMG_20171218_1651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314825" y="2105025"/>
            <a:ext cx="4495800" cy="3371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Письмо по кальке и работа в тетради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endParaRPr lang="ru-RU" dirty="0" smtClean="0"/>
          </a:p>
        </p:txBody>
      </p:sp>
      <p:pic>
        <p:nvPicPr>
          <p:cNvPr id="6146" name="Picture 2" descr="C:\Users\MAMA\Desktop\Новая папка\IMG_20171218_174303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94287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334962"/>
          </a:xfrm>
        </p:spPr>
        <p:txBody>
          <a:bodyPr>
            <a:normAutofit fontScale="90000"/>
          </a:bodyPr>
          <a:lstStyle/>
          <a:p>
            <a:pPr algn="just"/>
            <a:endParaRPr lang="ru-RU" sz="2000" dirty="0"/>
          </a:p>
        </p:txBody>
      </p:sp>
      <p:pic>
        <p:nvPicPr>
          <p:cNvPr id="7170" name="Picture 2" descr="C:\Users\MAMA\Desktop\Новая папка\IMG_20171218_17432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411164" y="1951038"/>
            <a:ext cx="4892676" cy="3428998"/>
          </a:xfrm>
          <a:prstGeom prst="rect">
            <a:avLst/>
          </a:prstGeom>
          <a:noFill/>
        </p:spPr>
      </p:pic>
      <p:pic>
        <p:nvPicPr>
          <p:cNvPr id="7171" name="Picture 3" descr="C:\Users\MAMA\Desktop\Новая папка\IMG_20171218_174429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183062" y="1989138"/>
            <a:ext cx="4892676" cy="3352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Пример работы ученика. Тема «Строчная и </a:t>
            </a:r>
            <a:r>
              <a:rPr lang="ru-RU" sz="2400" smtClean="0"/>
              <a:t>заглавная буква Э».  </a:t>
            </a:r>
            <a:endParaRPr lang="ru-RU" sz="2400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Образец (тетрадь учителя)</a:t>
            </a:r>
          </a:p>
          <a:p>
            <a:pPr>
              <a:buNone/>
            </a:pPr>
            <a:r>
              <a:rPr lang="ru-RU" dirty="0" smtClean="0"/>
              <a:t>Задания: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Письмо строчной буквы э.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Письмо заглавной буквы </a:t>
            </a:r>
            <a:r>
              <a:rPr lang="ru-RU" dirty="0" smtClean="0"/>
              <a:t>Э.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Письмо слов </a:t>
            </a:r>
            <a:r>
              <a:rPr lang="ru-RU" smtClean="0"/>
              <a:t>по образцу.</a:t>
            </a:r>
            <a:endParaRPr lang="ru-RU" smtClean="0"/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Составление </a:t>
            </a:r>
            <a:r>
              <a:rPr lang="ru-RU" dirty="0" smtClean="0"/>
              <a:t>и запись предложений по данному слову и предложенным картинкам.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/>
              <a:t> Запись  предложения с пропущенным словом (о себе). </a:t>
            </a:r>
            <a:endParaRPr lang="ru-RU" dirty="0"/>
          </a:p>
        </p:txBody>
      </p:sp>
      <p:pic>
        <p:nvPicPr>
          <p:cNvPr id="1026" name="Picture 2" descr="C:\Users\MAMA\Desktop\Новая папка\IMG_20171218_18122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4737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Работа ученика:</a:t>
            </a:r>
            <a:endParaRPr lang="ru-RU" sz="3200" dirty="0"/>
          </a:p>
        </p:txBody>
      </p:sp>
      <p:pic>
        <p:nvPicPr>
          <p:cNvPr id="2050" name="Picture 2" descr="C:\Users\MAMA\Desktop\Новая папка\IMG_20171218_18125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86100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Порядок формирования учебных действий </a:t>
            </a:r>
            <a:endParaRPr lang="ru-RU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2285992"/>
          <a:ext cx="8229600" cy="31432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5920"/>
                <a:gridCol w="1645920"/>
                <a:gridCol w="1645920"/>
                <a:gridCol w="1645920"/>
                <a:gridCol w="1645920"/>
              </a:tblGrid>
              <a:tr h="78581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ЗП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НП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357454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учитель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ученик со значительной помощью учителя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ученик с помощью учителя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ученик с незначительной помощью учителя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выполняет ученик</a:t>
                      </a:r>
                      <a:endParaRPr lang="ru-RU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текущих контрольных работ по письму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sz="quarter" idx="1"/>
          </p:nvPr>
        </p:nvGraphicFramePr>
        <p:xfrm>
          <a:off x="914400" y="1447800"/>
          <a:ext cx="7772402" cy="483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6582"/>
                <a:gridCol w="706582"/>
                <a:gridCol w="706582"/>
                <a:gridCol w="706582"/>
                <a:gridCol w="706582"/>
                <a:gridCol w="706582"/>
                <a:gridCol w="706582"/>
                <a:gridCol w="706582"/>
                <a:gridCol w="706582"/>
                <a:gridCol w="706582"/>
                <a:gridCol w="706582"/>
              </a:tblGrid>
              <a:tr h="190500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Всего контрольных работ/ в них заданий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grid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Степень самостоятельности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самостоятельности* (%) 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Отметки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Средний балл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vert="vert27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ЗП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НП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С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2013-2014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1/3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100%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endParaRPr lang="ru-RU" sz="14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4,0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2014-2015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4/9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89%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 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4,7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2015-2016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3/7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57%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2016-2017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5/8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50%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Aft>
                          <a:spcPts val="0"/>
                        </a:spcAft>
                        <a:tabLst>
                          <a:tab pos="540004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4,2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Виды подсказок.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Полная физическая подсказка или подсказка «рука в руке». </a:t>
            </a:r>
          </a:p>
          <a:p>
            <a:r>
              <a:rPr lang="ru-RU" dirty="0" smtClean="0"/>
              <a:t>Частичная физическая подсказка. </a:t>
            </a:r>
          </a:p>
          <a:p>
            <a:r>
              <a:rPr lang="ru-RU" dirty="0" smtClean="0"/>
              <a:t>Моделирование.</a:t>
            </a:r>
          </a:p>
          <a:p>
            <a:r>
              <a:rPr lang="ru-RU" dirty="0" smtClean="0"/>
              <a:t> Позиционные подсказки.</a:t>
            </a:r>
          </a:p>
          <a:p>
            <a:r>
              <a:rPr lang="ru-RU" dirty="0" smtClean="0"/>
              <a:t>Вербальная подсказка.</a:t>
            </a:r>
          </a:p>
          <a:p>
            <a:r>
              <a:rPr lang="ru-RU" dirty="0" smtClean="0"/>
              <a:t>Жестовая подсказка.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mtClean="0"/>
              <a:t>             "</a:t>
            </a:r>
            <a:r>
              <a:rPr lang="ru-RU" dirty="0" smtClean="0"/>
              <a:t>Расстройства </a:t>
            </a:r>
            <a:r>
              <a:rPr lang="ru-RU" dirty="0" err="1" smtClean="0"/>
              <a:t>аутистического</a:t>
            </a:r>
            <a:r>
              <a:rPr lang="ru-RU" dirty="0" smtClean="0"/>
              <a:t> спектра – это огромная яма, в которую попадает огромное количество симптомов и признаков. На одной стороне этого спектра </a:t>
            </a:r>
            <a:r>
              <a:rPr lang="ru-RU" dirty="0" err="1" smtClean="0"/>
              <a:t>высокофункциональные</a:t>
            </a:r>
            <a:r>
              <a:rPr lang="ru-RU" dirty="0" smtClean="0"/>
              <a:t> </a:t>
            </a:r>
            <a:r>
              <a:rPr lang="ru-RU" dirty="0" err="1" smtClean="0"/>
              <a:t>аутисты</a:t>
            </a:r>
            <a:r>
              <a:rPr lang="ru-RU" dirty="0" smtClean="0"/>
              <a:t>, которые выглядят просто как немного странные люди, а на другой – </a:t>
            </a:r>
            <a:r>
              <a:rPr lang="ru-RU" dirty="0" err="1" smtClean="0"/>
              <a:t>аутисты</a:t>
            </a:r>
            <a:r>
              <a:rPr lang="ru-RU" dirty="0" smtClean="0"/>
              <a:t>, которые сидят в углу, раскачиваются и бьются головой о стену".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Специфические   нужды учащихся с РАС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 lvl="0" algn="just"/>
            <a:r>
              <a:rPr lang="ru-RU" dirty="0" smtClean="0"/>
              <a:t>необходимость постепенного, индивидуально дозированного введения ребенка в ситуацию обучения;</a:t>
            </a:r>
          </a:p>
          <a:p>
            <a:pPr lvl="0" algn="just"/>
            <a:r>
              <a:rPr lang="ru-RU" dirty="0" smtClean="0"/>
              <a:t>значимость для ребенка с РАС четкой и осмысленной упорядоченности   временно-пространственной структуры уроков, дающей ему опору для понимания происходящего и самоорганизации;</a:t>
            </a:r>
          </a:p>
          <a:p>
            <a:pPr lvl="0" algn="just"/>
            <a:r>
              <a:rPr lang="ru-RU" dirty="0" smtClean="0"/>
              <a:t>учет особенностей усвоения информации и специфики выработки навыков при аутизме;</a:t>
            </a:r>
          </a:p>
          <a:p>
            <a:pPr lvl="0" algn="just"/>
            <a:r>
              <a:rPr lang="ru-RU" dirty="0" smtClean="0"/>
              <a:t>учет специфики проблем   искаженного развития, </a:t>
            </a:r>
          </a:p>
          <a:p>
            <a:pPr lvl="0" algn="just"/>
            <a:r>
              <a:rPr lang="ru-RU" dirty="0" smtClean="0"/>
              <a:t>специальная установка педагога на развитие эмоционального контакта с ребенком.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/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/>
              <a:t>Формирование навыков письма у детей с расстройствами аутистического спектра.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</a:t>
            </a:r>
            <a:r>
              <a:rPr lang="ru-RU" sz="3100" dirty="0" smtClean="0"/>
              <a:t>ринципы, на которые могут опираться учителя при обучении письму  детей данной категории</a:t>
            </a:r>
            <a:endParaRPr lang="ru-RU" sz="31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b="1" dirty="0" smtClean="0"/>
              <a:t>Принцип специального структурирования деятельности</a:t>
            </a:r>
            <a:r>
              <a:rPr lang="ru-RU" dirty="0" smtClean="0"/>
              <a:t>.</a:t>
            </a:r>
          </a:p>
          <a:p>
            <a:r>
              <a:rPr lang="ru-RU" b="1" dirty="0" smtClean="0"/>
              <a:t>Принцип осмысленности</a:t>
            </a:r>
            <a:r>
              <a:rPr lang="ru-RU" dirty="0" smtClean="0"/>
              <a:t>.</a:t>
            </a:r>
            <a:r>
              <a:rPr lang="ru-RU" b="1" dirty="0" smtClean="0"/>
              <a:t> </a:t>
            </a:r>
          </a:p>
          <a:p>
            <a:r>
              <a:rPr lang="ru-RU" b="1" dirty="0" smtClean="0"/>
              <a:t>Принцип вариативности заданий. </a:t>
            </a:r>
          </a:p>
          <a:p>
            <a:r>
              <a:rPr lang="ru-RU" b="1" dirty="0" smtClean="0"/>
              <a:t>Принцип лаконичности и простоты инструкции учителя</a:t>
            </a:r>
            <a:r>
              <a:rPr lang="ru-RU" dirty="0" smtClean="0"/>
              <a:t>. </a:t>
            </a:r>
          </a:p>
          <a:p>
            <a:r>
              <a:rPr lang="ru-RU" b="1" dirty="0" smtClean="0"/>
              <a:t>Принцип специального «усиленного» поощрения ребенка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Структура урока письма: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lvl="0"/>
            <a:r>
              <a:rPr lang="ru-RU" dirty="0" smtClean="0"/>
              <a:t>Зарядка для пальчиков.</a:t>
            </a:r>
          </a:p>
          <a:p>
            <a:pPr lvl="0"/>
            <a:r>
              <a:rPr lang="ru-RU" dirty="0" smtClean="0"/>
              <a:t>Собери бусы.</a:t>
            </a:r>
          </a:p>
          <a:p>
            <a:pPr lvl="0"/>
            <a:r>
              <a:rPr lang="ru-RU" dirty="0" smtClean="0"/>
              <a:t>Альбом.</a:t>
            </a:r>
          </a:p>
          <a:p>
            <a:pPr lvl="0"/>
            <a:r>
              <a:rPr lang="ru-RU" dirty="0" smtClean="0"/>
              <a:t>Собери букву.</a:t>
            </a:r>
          </a:p>
          <a:p>
            <a:pPr lvl="0"/>
            <a:r>
              <a:rPr lang="ru-RU" dirty="0" smtClean="0"/>
              <a:t>Обведи по кальке.</a:t>
            </a:r>
          </a:p>
          <a:p>
            <a:pPr lvl="0"/>
            <a:r>
              <a:rPr lang="ru-RU" dirty="0" smtClean="0"/>
              <a:t>Пиши в тетради.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Альбом.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200" dirty="0" smtClean="0"/>
              <a:t>Задачи </a:t>
            </a:r>
            <a:r>
              <a:rPr lang="ru-RU" sz="2200" i="1" dirty="0" smtClean="0"/>
              <a:t>(общие):</a:t>
            </a:r>
          </a:p>
          <a:p>
            <a:pPr algn="just"/>
            <a:r>
              <a:rPr lang="ru-RU" sz="2200" dirty="0" smtClean="0"/>
              <a:t> Развитие  мелкой моторики. Ребенок учился правильно держать карандаш и ручку, обводил, штриховал, раскрашивал. Вырезал картинки, геометрические фигуры, приклеивал в альбом и т.д.  </a:t>
            </a:r>
          </a:p>
          <a:p>
            <a:pPr algn="just"/>
            <a:r>
              <a:rPr lang="ru-RU" sz="2200" dirty="0" smtClean="0"/>
              <a:t> Работа по развитию речи. Каждое действие обязательно комментировалось. Шла работа над уточнением и обогащением словаря.</a:t>
            </a:r>
          </a:p>
          <a:p>
            <a:pPr algn="just"/>
            <a:r>
              <a:rPr lang="ru-RU" sz="2200" dirty="0" smtClean="0"/>
              <a:t>Формирование базовых учебных действий:  выработка учебного поведения и умение выполнять задание прежде всего по образцу. </a:t>
            </a:r>
          </a:p>
          <a:p>
            <a:pPr algn="just"/>
            <a:r>
              <a:rPr lang="ru-RU" sz="2200" i="1" dirty="0" smtClean="0"/>
              <a:t>Частные </a:t>
            </a:r>
            <a:r>
              <a:rPr lang="ru-RU" sz="2200" dirty="0" smtClean="0"/>
              <a:t> задачи в зависимости от содержания урока. </a:t>
            </a:r>
          </a:p>
          <a:p>
            <a:pPr algn="just"/>
            <a:endParaRPr lang="ru-RU" sz="2200" dirty="0" smtClean="0"/>
          </a:p>
          <a:p>
            <a:pPr algn="just"/>
            <a:endParaRPr lang="ru-RU" dirty="0" smtClean="0"/>
          </a:p>
          <a:p>
            <a:pPr algn="just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Письмо элементов букв цветными карандашами (различение цветов, умение выбрать нужный карандаш по вербальной инструкции учителя)</a:t>
            </a:r>
            <a:endParaRPr lang="ru-RU" sz="2400" dirty="0"/>
          </a:p>
        </p:txBody>
      </p:sp>
      <p:pic>
        <p:nvPicPr>
          <p:cNvPr id="1026" name="Picture 2" descr="C:\Users\MAMA\Desktop\Новая папка\IMG_20171218_1649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4737" y="1447800"/>
            <a:ext cx="3429000" cy="4572000"/>
          </a:xfrm>
          <a:prstGeom prst="rect">
            <a:avLst/>
          </a:prstGeom>
          <a:noFill/>
        </p:spPr>
      </p:pic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MAMA\Desktop\Новая папка\IMG_20171218_1650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371975" y="2028825"/>
            <a:ext cx="4648200" cy="3486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Рисование фигур с помощью линейки-трафарета и штриховка </a:t>
            </a:r>
            <a:endParaRPr lang="ru-RU" sz="3200" dirty="0"/>
          </a:p>
        </p:txBody>
      </p:sp>
      <p:pic>
        <p:nvPicPr>
          <p:cNvPr id="2050" name="Picture 2" descr="C:\Users\MAMA\Desktop\Новая папка\IMG_20171218_16464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074737" y="1447800"/>
            <a:ext cx="3429000" cy="4572000"/>
          </a:xfrm>
          <a:prstGeom prst="rect">
            <a:avLst/>
          </a:prstGeom>
          <a:noFill/>
        </p:spPr>
      </p:pic>
      <p:pic>
        <p:nvPicPr>
          <p:cNvPr id="2051" name="Picture 3" descr="C:\Users\MAMA\Desktop\Новая папка\IMG_20171218_164625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5094287" y="1447800"/>
            <a:ext cx="342900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160</TotalTime>
  <Words>521</Words>
  <Application>Microsoft Office PowerPoint</Application>
  <PresentationFormat>Экран (4:3)</PresentationFormat>
  <Paragraphs>121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Справедливость</vt:lpstr>
      <vt:lpstr> Особенности организации  индивидуального обучения детей с аутизмом   </vt:lpstr>
      <vt:lpstr>Слайд 2</vt:lpstr>
      <vt:lpstr>Специфические   нужды учащихся с РАС</vt:lpstr>
      <vt:lpstr>Формирование навыков письма у детей с расстройствами аутистического спектра. </vt:lpstr>
      <vt:lpstr>  Принципы, на которые могут опираться учителя при обучении письму  детей данной категории</vt:lpstr>
      <vt:lpstr>Структура урока письма:</vt:lpstr>
      <vt:lpstr>Альбом.</vt:lpstr>
      <vt:lpstr>Письмо элементов букв цветными карандашами (различение цветов, умение выбрать нужный карандаш по вербальной инструкции учителя)</vt:lpstr>
      <vt:lpstr>Рисование фигур с помощью линейки-трафарета и штриховка </vt:lpstr>
      <vt:lpstr>Рисование с помощью линейки-трафарета и прописывание букв и элементов</vt:lpstr>
      <vt:lpstr>Словарная работа. Обогащение словаря. Деление слов на слоги. Звукобуквенный анализ и т.д.</vt:lpstr>
      <vt:lpstr>Слайд 12</vt:lpstr>
      <vt:lpstr>Письмо по кальке и работа в тетради</vt:lpstr>
      <vt:lpstr>Слайд 14</vt:lpstr>
      <vt:lpstr>Пример работы ученика. Тема «Строчная и заглавная буква Э».  </vt:lpstr>
      <vt:lpstr>Работа ученика:</vt:lpstr>
      <vt:lpstr>Порядок формирования учебных действий </vt:lpstr>
      <vt:lpstr>Мониторинг текущих контрольных работ по письму</vt:lpstr>
      <vt:lpstr>Виды подсказок.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MAMA</dc:creator>
  <cp:lastModifiedBy>Пользователь Windows</cp:lastModifiedBy>
  <cp:revision>30</cp:revision>
  <dcterms:created xsi:type="dcterms:W3CDTF">2017-12-18T13:53:44Z</dcterms:created>
  <dcterms:modified xsi:type="dcterms:W3CDTF">2019-11-05T17:29:12Z</dcterms:modified>
</cp:coreProperties>
</file>