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95" r:id="rId2"/>
    <p:sldId id="294" r:id="rId3"/>
    <p:sldId id="277" r:id="rId4"/>
    <p:sldId id="278" r:id="rId5"/>
    <p:sldId id="279" r:id="rId6"/>
    <p:sldId id="280" r:id="rId7"/>
    <p:sldId id="281" r:id="rId8"/>
    <p:sldId id="273" r:id="rId9"/>
    <p:sldId id="274" r:id="rId10"/>
    <p:sldId id="276" r:id="rId11"/>
    <p:sldId id="266" r:id="rId12"/>
    <p:sldId id="284" r:id="rId13"/>
    <p:sldId id="287" r:id="rId14"/>
    <p:sldId id="288" r:id="rId15"/>
    <p:sldId id="285" r:id="rId16"/>
    <p:sldId id="289" r:id="rId17"/>
    <p:sldId id="291" r:id="rId18"/>
    <p:sldId id="292" r:id="rId19"/>
    <p:sldId id="293" r:id="rId20"/>
    <p:sldId id="267" r:id="rId21"/>
    <p:sldId id="268"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869C"/>
    <a:srgbClr val="66FF33"/>
    <a:srgbClr val="00CC66"/>
    <a:srgbClr val="9F22AC"/>
    <a:srgbClr val="A222A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6" d="100"/>
          <a:sy n="106" d="100"/>
        </p:scale>
        <p:origin x="-168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1"/>
      </p:bgRef>
    </p:bg>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fld id="{5B106E36-FD25-4E2D-B0AA-010F637433A0}" type="datetimeFigureOut">
              <a:rPr lang="ru-RU" smtClean="0"/>
              <a:pPr/>
              <a:t>22.09.2022</a:t>
            </a:fld>
            <a:endParaRPr lang="ru-RU"/>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ru-RU"/>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bwMode="auto">
          <a:xfrm>
            <a:off x="1325544" y="4928702"/>
            <a:ext cx="609600" cy="517524"/>
          </a:xfrm>
        </p:spPr>
        <p:txBody>
          <a:bodyPr/>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22.09.2022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22.09.2022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Содержимое 7"/>
          <p:cNvSpPr>
            <a:spLocks noGrp="1"/>
          </p:cNvSpPr>
          <p:nvPr>
            <p:ph sz="quarter" idx="1"/>
          </p:nvPr>
        </p:nvSpPr>
        <p:spPr>
          <a:xfrm>
            <a:off x="457200" y="1600200"/>
            <a:ext cx="74676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fld id="{5B106E36-FD25-4E2D-B0AA-010F637433A0}" type="datetimeFigureOut">
              <a:rPr lang="ru-RU" smtClean="0"/>
              <a:pPr/>
              <a:t>22.09.2022</a:t>
            </a:fld>
            <a:endParaRPr lang="ru-RU"/>
          </a:p>
        </p:txBody>
      </p:sp>
      <p:sp>
        <p:nvSpPr>
          <p:cNvPr id="9" name="Номер слайда 8"/>
          <p:cNvSpPr>
            <a:spLocks noGrp="1"/>
          </p:cNvSpPr>
          <p:nvPr>
            <p:ph type="sldNum" sz="quarter" idx="15"/>
          </p:nvPr>
        </p:nvSpPr>
        <p:spPr/>
        <p:txBody>
          <a:bodyPr rtlCol="0"/>
          <a:lstStyle/>
          <a:p>
            <a:fld id="{725C68B6-61C2-468F-89AB-4B9F7531AA68}" type="slidenum">
              <a:rPr lang="ru-RU" smtClean="0"/>
              <a:pPr/>
              <a:t>‹#›</a:t>
            </a:fld>
            <a:endParaRPr lang="ru-RU"/>
          </a:p>
        </p:txBody>
      </p:sp>
      <p:sp>
        <p:nvSpPr>
          <p:cNvPr id="10" name="Нижний колонтитул 9"/>
          <p:cNvSpPr>
            <a:spLocks noGrp="1"/>
          </p:cNvSpPr>
          <p:nvPr>
            <p:ph type="ftr" sz="quarter" idx="16"/>
          </p:nvPr>
        </p:nvSpPr>
        <p:spPr/>
        <p:txBody>
          <a:bodyPr rtlCol="0"/>
          <a:lstStyle/>
          <a:p>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fld id="{5B106E36-FD25-4E2D-B0AA-010F637433A0}" type="datetimeFigureOut">
              <a:rPr lang="ru-RU" smtClean="0"/>
              <a:pPr/>
              <a:t>22.09.2022</a:t>
            </a:fld>
            <a:endParaRPr lang="ru-RU"/>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ru-RU"/>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Номер слайда 5"/>
          <p:cNvSpPr>
            <a:spLocks noGrp="1"/>
          </p:cNvSpPr>
          <p:nvPr>
            <p:ph type="sldNum" sz="quarter" idx="12"/>
          </p:nvPr>
        </p:nvSpPr>
        <p:spPr bwMode="auto">
          <a:xfrm>
            <a:off x="1340616" y="4928702"/>
            <a:ext cx="609600" cy="517524"/>
          </a:xfrm>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22.09.2022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9" name="Содержимое 8"/>
          <p:cNvSpPr>
            <a:spLocks noGrp="1"/>
          </p:cNvSpPr>
          <p:nvPr>
            <p:ph sz="quarter" idx="1"/>
          </p:nvPr>
        </p:nvSpPr>
        <p:spPr>
          <a:xfrm>
            <a:off x="457200"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270248"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22.09.2022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
        <p:nvSpPr>
          <p:cNvPr id="11" name="Содержимое 10"/>
          <p:cNvSpPr>
            <a:spLocks noGrp="1"/>
          </p:cNvSpPr>
          <p:nvPr>
            <p:ph sz="quarter" idx="2"/>
          </p:nvPr>
        </p:nvSpPr>
        <p:spPr>
          <a:xfrm>
            <a:off x="457200"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371975"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fld id="{5B106E36-FD25-4E2D-B0AA-010F637433A0}" type="datetimeFigureOut">
              <a:rPr lang="ru-RU" smtClean="0"/>
              <a:pPr/>
              <a:t>22.09.2022</a:t>
            </a:fld>
            <a:endParaRPr lang="ru-RU"/>
          </a:p>
        </p:txBody>
      </p:sp>
      <p:sp>
        <p:nvSpPr>
          <p:cNvPr id="7" name="Номер слайда 6"/>
          <p:cNvSpPr>
            <a:spLocks noGrp="1"/>
          </p:cNvSpPr>
          <p:nvPr>
            <p:ph type="sldNum" sz="quarter" idx="11"/>
          </p:nvPr>
        </p:nvSpPr>
        <p:spPr/>
        <p:txBody>
          <a:bodyPr rtlCol="0"/>
          <a:lstStyle/>
          <a:p>
            <a:fld id="{725C68B6-61C2-468F-89AB-4B9F7531AA68}" type="slidenum">
              <a:rPr lang="ru-RU" smtClean="0"/>
              <a:pPr/>
              <a:t>‹#›</a:t>
            </a:fld>
            <a:endParaRPr lang="ru-RU"/>
          </a:p>
        </p:txBody>
      </p:sp>
      <p:sp>
        <p:nvSpPr>
          <p:cNvPr id="8" name="Нижний колонтитул 7"/>
          <p:cNvSpPr>
            <a:spLocks noGrp="1"/>
          </p:cNvSpPr>
          <p:nvPr>
            <p:ph type="ftr" sz="quarter" idx="12"/>
          </p:nvPr>
        </p:nvSpPr>
        <p:spPr/>
        <p:txBody>
          <a:bodyPr rtlCol="0"/>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22.09.2022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Содержимое 17"/>
          <p:cNvSpPr>
            <a:spLocks noGrp="1"/>
          </p:cNvSpPr>
          <p:nvPr>
            <p:ph sz="quarter" idx="1"/>
          </p:nvPr>
        </p:nvSpPr>
        <p:spPr>
          <a:xfrm>
            <a:off x="304800" y="274320"/>
            <a:ext cx="56388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fld id="{5B106E36-FD25-4E2D-B0AA-010F637433A0}" type="datetimeFigureOut">
              <a:rPr lang="ru-RU" smtClean="0"/>
              <a:pPr/>
              <a:t>22.09.2022</a:t>
            </a:fld>
            <a:endParaRPr lang="ru-RU"/>
          </a:p>
        </p:txBody>
      </p:sp>
      <p:sp>
        <p:nvSpPr>
          <p:cNvPr id="22" name="Номер слайда 21"/>
          <p:cNvSpPr>
            <a:spLocks noGrp="1"/>
          </p:cNvSpPr>
          <p:nvPr>
            <p:ph type="sldNum" sz="quarter" idx="15"/>
          </p:nvPr>
        </p:nvSpPr>
        <p:spPr/>
        <p:txBody>
          <a:bodyPr rtlCol="0"/>
          <a:lstStyle/>
          <a:p>
            <a:fld id="{725C68B6-61C2-468F-89AB-4B9F7531AA68}" type="slidenum">
              <a:rPr lang="ru-RU" smtClean="0"/>
              <a:pPr/>
              <a:t>‹#›</a:t>
            </a:fld>
            <a:endParaRPr lang="ru-RU"/>
          </a:p>
        </p:txBody>
      </p:sp>
      <p:sp>
        <p:nvSpPr>
          <p:cNvPr id="23" name="Нижний колонтитул 22"/>
          <p:cNvSpPr>
            <a:spLocks noGrp="1"/>
          </p:cNvSpPr>
          <p:nvPr>
            <p:ph type="ftr" sz="quarter" idx="16"/>
          </p:nvPr>
        </p:nvSpPr>
        <p:spPr/>
        <p:txBody>
          <a:bodyPr rtlCol="0"/>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smtClean="0"/>
              <a:t>Вставка рисунка</a:t>
            </a:r>
            <a:endParaRPr kumimoji="0" lang="en-US"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Дата 16"/>
          <p:cNvSpPr>
            <a:spLocks noGrp="1"/>
          </p:cNvSpPr>
          <p:nvPr>
            <p:ph type="dt" sz="half" idx="10"/>
          </p:nvPr>
        </p:nvSpPr>
        <p:spPr/>
        <p:txBody>
          <a:bodyPr rtlCol="0"/>
          <a:lstStyle/>
          <a:p>
            <a:fld id="{5B106E36-FD25-4E2D-B0AA-010F637433A0}" type="datetimeFigureOut">
              <a:rPr lang="ru-RU" smtClean="0"/>
              <a:pPr/>
              <a:t>22.09.2022</a:t>
            </a:fld>
            <a:endParaRPr lang="ru-RU"/>
          </a:p>
        </p:txBody>
      </p:sp>
      <p:sp>
        <p:nvSpPr>
          <p:cNvPr id="18" name="Номер слайда 17"/>
          <p:cNvSpPr>
            <a:spLocks noGrp="1"/>
          </p:cNvSpPr>
          <p:nvPr>
            <p:ph type="sldNum" sz="quarter" idx="11"/>
          </p:nvPr>
        </p:nvSpPr>
        <p:spPr/>
        <p:txBody>
          <a:bodyPr rtlCol="0"/>
          <a:lstStyle/>
          <a:p>
            <a:fld id="{725C68B6-61C2-468F-89AB-4B9F7531AA68}" type="slidenum">
              <a:rPr lang="ru-RU" smtClean="0"/>
              <a:pPr/>
              <a:t>‹#›</a:t>
            </a:fld>
            <a:endParaRPr lang="ru-RU"/>
          </a:p>
        </p:txBody>
      </p:sp>
      <p:sp>
        <p:nvSpPr>
          <p:cNvPr id="21" name="Нижний колонтитул 20"/>
          <p:cNvSpPr>
            <a:spLocks noGrp="1"/>
          </p:cNvSpPr>
          <p:nvPr>
            <p:ph type="ftr" sz="quarter" idx="12"/>
          </p:nvPr>
        </p:nvSpPr>
        <p:spPr/>
        <p:txBody>
          <a:bodyPr rtlCol="0"/>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B106E36-FD25-4E2D-B0AA-010F637433A0}" type="datetimeFigureOut">
              <a:rPr lang="ru-RU" smtClean="0"/>
              <a:pPr/>
              <a:t>22.09.2022</a:t>
            </a:fld>
            <a:endParaRPr lang="ru-RU"/>
          </a:p>
        </p:txBody>
      </p:sp>
      <p:sp>
        <p:nvSpPr>
          <p:cNvPr id="3" name="Нижний колонтитул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ru-RU"/>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411760" y="2348880"/>
            <a:ext cx="6172200" cy="1894362"/>
          </a:xfrm>
        </p:spPr>
        <p:txBody>
          <a:bodyPr/>
          <a:lstStyle/>
          <a:p>
            <a:r>
              <a:rPr lang="ru-RU" dirty="0" smtClean="0">
                <a:solidFill>
                  <a:schemeClr val="tx1">
                    <a:lumMod val="95000"/>
                    <a:lumOff val="5000"/>
                  </a:schemeClr>
                </a:solidFill>
              </a:rPr>
              <a:t>Сибирью прирастает земля Русская</a:t>
            </a:r>
            <a:endParaRPr lang="ru-RU" dirty="0">
              <a:solidFill>
                <a:schemeClr val="tx1">
                  <a:lumMod val="95000"/>
                  <a:lumOff val="5000"/>
                </a:schemeClr>
              </a:solidFill>
            </a:endParaRPr>
          </a:p>
        </p:txBody>
      </p:sp>
      <p:sp>
        <p:nvSpPr>
          <p:cNvPr id="3" name="Подзаголовок 2"/>
          <p:cNvSpPr>
            <a:spLocks noGrp="1"/>
          </p:cNvSpPr>
          <p:nvPr>
            <p:ph type="subTitle" idx="1"/>
          </p:nvPr>
        </p:nvSpPr>
        <p:spPr>
          <a:xfrm>
            <a:off x="4932040" y="5013176"/>
            <a:ext cx="6172200" cy="1371600"/>
          </a:xfrm>
        </p:spPr>
        <p:txBody>
          <a:bodyPr/>
          <a:lstStyle/>
          <a:p>
            <a:r>
              <a:rPr lang="ru-RU" dirty="0" smtClean="0">
                <a:solidFill>
                  <a:schemeClr val="tx1">
                    <a:lumMod val="95000"/>
                    <a:lumOff val="5000"/>
                  </a:schemeClr>
                </a:solidFill>
              </a:rPr>
              <a:t>Выполнила: Мелешенко Алиса</a:t>
            </a:r>
          </a:p>
          <a:p>
            <a:r>
              <a:rPr lang="ru-RU" dirty="0" smtClean="0">
                <a:solidFill>
                  <a:schemeClr val="tx1">
                    <a:lumMod val="95000"/>
                    <a:lumOff val="5000"/>
                  </a:schemeClr>
                </a:solidFill>
              </a:rPr>
              <a:t>Ученица 7 класса</a:t>
            </a:r>
            <a:endParaRPr lang="ru-RU"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Прямоугольник 2"/>
          <p:cNvSpPr/>
          <p:nvPr/>
        </p:nvSpPr>
        <p:spPr>
          <a:xfrm>
            <a:off x="1259632" y="4272677"/>
            <a:ext cx="6192688" cy="2585323"/>
          </a:xfrm>
          <a:prstGeom prst="rect">
            <a:avLst/>
          </a:prstGeom>
        </p:spPr>
        <p:txBody>
          <a:bodyPr wrap="square">
            <a:spAutoFit/>
          </a:bodyPr>
          <a:lstStyle/>
          <a:p>
            <a:r>
              <a:rPr lang="ru-RU" dirty="0" smtClean="0"/>
              <a:t>В 1563 году, после длительной и кровопролитной войны, на обширных территориях, лежащих между великой сибирской рекой </a:t>
            </a:r>
            <a:r>
              <a:rPr lang="ru-RU" dirty="0" err="1" smtClean="0"/>
              <a:t>Иртышом</a:t>
            </a:r>
            <a:r>
              <a:rPr lang="ru-RU" dirty="0" smtClean="0"/>
              <a:t> и его притоком Тоболом, установил свою власть хан </a:t>
            </a:r>
            <a:r>
              <a:rPr lang="ru-RU" dirty="0" err="1" smtClean="0"/>
              <a:t>Кучум</a:t>
            </a:r>
            <a:r>
              <a:rPr lang="ru-RU" dirty="0" smtClean="0"/>
              <a:t> – прямой наследник рода Чингисхана и продолжатель его захватнической политики. Войско хана, состоявшее из казахов, ногайцев и узбеков, наводило ужас на жителей земель, к которым обращал он свои алчные взоры. </a:t>
            </a:r>
            <a:endParaRPr lang="ru-RU" dirty="0"/>
          </a:p>
        </p:txBody>
      </p:sp>
      <p:pic>
        <p:nvPicPr>
          <p:cNvPr id="7170" name="Picture 2" descr="Хан Кучум биография"/>
          <p:cNvPicPr>
            <a:picLocks noChangeAspect="1" noChangeArrowheads="1"/>
          </p:cNvPicPr>
          <p:nvPr/>
        </p:nvPicPr>
        <p:blipFill>
          <a:blip r:embed="rId2" cstate="print"/>
          <a:srcRect/>
          <a:stretch>
            <a:fillRect/>
          </a:stretch>
        </p:blipFill>
        <p:spPr bwMode="auto">
          <a:xfrm>
            <a:off x="1475656" y="260648"/>
            <a:ext cx="5753100" cy="3686176"/>
          </a:xfrm>
          <a:prstGeom prst="rect">
            <a:avLst/>
          </a:prstGeom>
          <a:noFill/>
        </p:spPr>
      </p:pic>
    </p:spTree>
  </p:cSld>
  <p:clrMapOvr>
    <a:masterClrMapping/>
  </p:clrMapOvr>
  <p:transition>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0"/>
            <a:ext cx="7467600" cy="1143000"/>
          </a:xfrm>
        </p:spPr>
        <p:txBody>
          <a:bodyPr/>
          <a:lstStyle/>
          <a:p>
            <a:r>
              <a:rPr lang="ru-RU" dirty="0" smtClean="0">
                <a:solidFill>
                  <a:schemeClr val="accent2">
                    <a:lumMod val="75000"/>
                  </a:schemeClr>
                </a:solidFill>
              </a:rPr>
              <a:t>Памятник Ермаку, г. Тобольск</a:t>
            </a:r>
            <a:endParaRPr lang="ru-RU" dirty="0">
              <a:solidFill>
                <a:schemeClr val="accent2">
                  <a:lumMod val="75000"/>
                </a:schemeClr>
              </a:solidFill>
            </a:endParaRPr>
          </a:p>
        </p:txBody>
      </p:sp>
      <p:pic>
        <p:nvPicPr>
          <p:cNvPr id="6146" name="Picture 2" descr="https://irecommend.ru/sites/default/files/product-images/621050/YNP1IBocwe8KwpzPHElHg.jpg"/>
          <p:cNvPicPr>
            <a:picLocks noChangeAspect="1" noChangeArrowheads="1"/>
          </p:cNvPicPr>
          <p:nvPr/>
        </p:nvPicPr>
        <p:blipFill>
          <a:blip r:embed="rId2" cstate="print"/>
          <a:srcRect/>
          <a:stretch>
            <a:fillRect/>
          </a:stretch>
        </p:blipFill>
        <p:spPr bwMode="auto">
          <a:xfrm>
            <a:off x="179512" y="1124744"/>
            <a:ext cx="7920880" cy="5517232"/>
          </a:xfrm>
          <a:prstGeom prst="rect">
            <a:avLst/>
          </a:prstGeom>
          <a:noFill/>
        </p:spPr>
      </p:pic>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C00000"/>
                </a:solidFill>
              </a:rPr>
              <a:t>Тюмень</a:t>
            </a:r>
            <a:endParaRPr lang="ru-RU" dirty="0"/>
          </a:p>
        </p:txBody>
      </p:sp>
      <p:pic>
        <p:nvPicPr>
          <p:cNvPr id="44034" name="Picture 2" descr="https://ckit72.ru/wp-content/uploads/2020/08/tyumbg-1700x956.jpg"/>
          <p:cNvPicPr>
            <a:picLocks noChangeAspect="1" noChangeArrowheads="1"/>
          </p:cNvPicPr>
          <p:nvPr/>
        </p:nvPicPr>
        <p:blipFill>
          <a:blip r:embed="rId2" cstate="print"/>
          <a:srcRect/>
          <a:stretch>
            <a:fillRect/>
          </a:stretch>
        </p:blipFill>
        <p:spPr bwMode="auto">
          <a:xfrm>
            <a:off x="467544" y="1772816"/>
            <a:ext cx="8208912" cy="4464496"/>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7030A0"/>
                </a:solidFill>
              </a:rPr>
              <a:t>Новосибирск</a:t>
            </a:r>
            <a:endParaRPr lang="ru-RU" dirty="0">
              <a:solidFill>
                <a:srgbClr val="7030A0"/>
              </a:solidFill>
            </a:endParaRPr>
          </a:p>
        </p:txBody>
      </p:sp>
      <p:pic>
        <p:nvPicPr>
          <p:cNvPr id="40962" name="Picture 2" descr="https://fotorelax.ru/wp-content/uploads/2020/06/zimnij-novosibirsk-zasnezhennyj-megapolis-v-sibiri-3c9ed7b.jpg"/>
          <p:cNvPicPr>
            <a:picLocks noChangeAspect="1" noChangeArrowheads="1"/>
          </p:cNvPicPr>
          <p:nvPr/>
        </p:nvPicPr>
        <p:blipFill>
          <a:blip r:embed="rId2" cstate="print"/>
          <a:srcRect/>
          <a:stretch>
            <a:fillRect/>
          </a:stretch>
        </p:blipFill>
        <p:spPr bwMode="auto">
          <a:xfrm>
            <a:off x="395536" y="1556792"/>
            <a:ext cx="7776864" cy="4901655"/>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chemeClr val="accent2">
                    <a:lumMod val="75000"/>
                  </a:schemeClr>
                </a:solidFill>
              </a:rPr>
              <a:t>Омск</a:t>
            </a:r>
            <a:br>
              <a:rPr lang="ru-RU" dirty="0" smtClean="0">
                <a:solidFill>
                  <a:schemeClr val="accent2">
                    <a:lumMod val="75000"/>
                  </a:schemeClr>
                </a:solidFill>
              </a:rPr>
            </a:br>
            <a:endParaRPr lang="ru-RU" dirty="0">
              <a:solidFill>
                <a:schemeClr val="accent2">
                  <a:lumMod val="75000"/>
                </a:schemeClr>
              </a:solidFill>
            </a:endParaRPr>
          </a:p>
        </p:txBody>
      </p:sp>
      <p:pic>
        <p:nvPicPr>
          <p:cNvPr id="39938" name="Picture 2" descr="https://all.accor.com/magazine/imagerie/4-ce9e.jpg"/>
          <p:cNvPicPr>
            <a:picLocks noChangeAspect="1" noChangeArrowheads="1"/>
          </p:cNvPicPr>
          <p:nvPr/>
        </p:nvPicPr>
        <p:blipFill>
          <a:blip r:embed="rId2" cstate="print"/>
          <a:srcRect/>
          <a:stretch>
            <a:fillRect/>
          </a:stretch>
        </p:blipFill>
        <p:spPr bwMode="auto">
          <a:xfrm>
            <a:off x="107504" y="1067544"/>
            <a:ext cx="8685684" cy="5790456"/>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92D050"/>
                </a:solidFill>
              </a:rPr>
              <a:t>Красноярск</a:t>
            </a:r>
            <a:r>
              <a:rPr lang="ru-RU" dirty="0" smtClean="0"/>
              <a:t> </a:t>
            </a:r>
            <a:br>
              <a:rPr lang="ru-RU" dirty="0" smtClean="0"/>
            </a:br>
            <a:endParaRPr lang="ru-RU" dirty="0"/>
          </a:p>
        </p:txBody>
      </p:sp>
      <p:pic>
        <p:nvPicPr>
          <p:cNvPr id="3" name="Picture 2" descr="https://s9.travelask.ru/system/images/files/001/271/142/wysiwyg_jpg/Krasnoyarsk.jpg?1549898872"/>
          <p:cNvPicPr>
            <a:picLocks noChangeAspect="1" noChangeArrowheads="1"/>
          </p:cNvPicPr>
          <p:nvPr/>
        </p:nvPicPr>
        <p:blipFill>
          <a:blip r:embed="rId2" cstate="print"/>
          <a:srcRect/>
          <a:stretch>
            <a:fillRect/>
          </a:stretch>
        </p:blipFill>
        <p:spPr bwMode="auto">
          <a:xfrm>
            <a:off x="251520" y="1196752"/>
            <a:ext cx="7810500" cy="4886326"/>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002060"/>
                </a:solidFill>
              </a:rPr>
              <a:t>Новокузнецк</a:t>
            </a:r>
            <a:endParaRPr lang="ru-RU" dirty="0"/>
          </a:p>
        </p:txBody>
      </p:sp>
      <p:pic>
        <p:nvPicPr>
          <p:cNvPr id="3" name="Picture 2" descr="https://s9.travelask.ru/system/images/files/001/271/144/wysiwyg_jpg/teatr.jpg?1549899026"/>
          <p:cNvPicPr>
            <a:picLocks noChangeAspect="1" noChangeArrowheads="1"/>
          </p:cNvPicPr>
          <p:nvPr/>
        </p:nvPicPr>
        <p:blipFill>
          <a:blip r:embed="rId2" cstate="print"/>
          <a:srcRect/>
          <a:stretch>
            <a:fillRect/>
          </a:stretch>
        </p:blipFill>
        <p:spPr bwMode="auto">
          <a:xfrm>
            <a:off x="323528" y="1556792"/>
            <a:ext cx="7810500" cy="4810125"/>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FF0000"/>
                </a:solidFill>
              </a:rPr>
              <a:t>Томск</a:t>
            </a:r>
            <a:endParaRPr lang="ru-RU" dirty="0"/>
          </a:p>
        </p:txBody>
      </p:sp>
      <p:pic>
        <p:nvPicPr>
          <p:cNvPr id="3" name="Picture 2" descr="https://parktour.tomsk.ru/wp-content/uploads/2018/08/obzorka.jpg"/>
          <p:cNvPicPr>
            <a:picLocks noChangeAspect="1" noChangeArrowheads="1"/>
          </p:cNvPicPr>
          <p:nvPr/>
        </p:nvPicPr>
        <p:blipFill>
          <a:blip r:embed="rId2" cstate="print"/>
          <a:srcRect/>
          <a:stretch>
            <a:fillRect/>
          </a:stretch>
        </p:blipFill>
        <p:spPr bwMode="auto">
          <a:xfrm>
            <a:off x="467544" y="1700808"/>
            <a:ext cx="7133017" cy="4722838"/>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66FF33"/>
                </a:solidFill>
              </a:rPr>
              <a:t>Иркутск</a:t>
            </a:r>
            <a:endParaRPr lang="ru-RU" dirty="0"/>
          </a:p>
        </p:txBody>
      </p:sp>
      <p:pic>
        <p:nvPicPr>
          <p:cNvPr id="3" name="Picture 2" descr="https://krot.info/uploads/posts/2021-09/1631704019_54-krot-mobi-p-kazanskaya-tserkov-irkutsk-krasivie-foto-62.jpg"/>
          <p:cNvPicPr>
            <a:picLocks noChangeAspect="1" noChangeArrowheads="1"/>
          </p:cNvPicPr>
          <p:nvPr/>
        </p:nvPicPr>
        <p:blipFill>
          <a:blip r:embed="rId2" cstate="print"/>
          <a:srcRect/>
          <a:stretch>
            <a:fillRect/>
          </a:stretch>
        </p:blipFill>
        <p:spPr bwMode="auto">
          <a:xfrm>
            <a:off x="179512" y="1484784"/>
            <a:ext cx="8584901" cy="4824536"/>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28869C"/>
                </a:solidFill>
              </a:rPr>
              <a:t>Тобольск</a:t>
            </a:r>
            <a:endParaRPr lang="ru-RU" dirty="0"/>
          </a:p>
        </p:txBody>
      </p:sp>
      <p:pic>
        <p:nvPicPr>
          <p:cNvPr id="3" name="Picture 2" descr="https://korona-severa.ru/wp-content/uploads/8/b/0/8b06103f9b5e0621de14bdd7f2db87e7.jpeg"/>
          <p:cNvPicPr>
            <a:picLocks noChangeAspect="1" noChangeArrowheads="1"/>
          </p:cNvPicPr>
          <p:nvPr/>
        </p:nvPicPr>
        <p:blipFill>
          <a:blip r:embed="rId2" cstate="print"/>
          <a:srcRect/>
          <a:stretch>
            <a:fillRect/>
          </a:stretch>
        </p:blipFill>
        <p:spPr bwMode="auto">
          <a:xfrm>
            <a:off x="467544" y="1628800"/>
            <a:ext cx="7516006" cy="5013176"/>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solidFill>
                  <a:srgbClr val="A222A2"/>
                </a:solidFill>
              </a:rPr>
              <a:t>Из первых уст</a:t>
            </a:r>
            <a:r>
              <a:rPr lang="ru-RU" dirty="0" smtClean="0"/>
              <a:t/>
            </a:r>
            <a:br>
              <a:rPr lang="ru-RU" dirty="0" smtClean="0"/>
            </a:br>
            <a:endParaRPr lang="ru-RU" dirty="0"/>
          </a:p>
        </p:txBody>
      </p:sp>
      <p:pic>
        <p:nvPicPr>
          <p:cNvPr id="4" name="Picture 2" descr="http://xn--7-8sb3ae5aa.xn--p1ai/wp-content/uploads/2021/10/2021-10-04_14-35-58.png"/>
          <p:cNvPicPr>
            <a:picLocks noGrp="1" noChangeAspect="1" noChangeArrowheads="1"/>
          </p:cNvPicPr>
          <p:nvPr>
            <p:ph sz="quarter" idx="1"/>
          </p:nvPr>
        </p:nvPicPr>
        <p:blipFill>
          <a:blip r:embed="rId2" cstate="print"/>
          <a:srcRect/>
          <a:stretch>
            <a:fillRect/>
          </a:stretch>
        </p:blipFill>
        <p:spPr bwMode="auto">
          <a:xfrm>
            <a:off x="1331640" y="2132856"/>
            <a:ext cx="5819330" cy="288032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418058"/>
          </a:xfrm>
        </p:spPr>
        <p:txBody>
          <a:bodyPr>
            <a:normAutofit fontScale="90000"/>
          </a:bodyPr>
          <a:lstStyle/>
          <a:p>
            <a:r>
              <a:rPr lang="ru-RU" dirty="0" err="1" smtClean="0">
                <a:solidFill>
                  <a:srgbClr val="7030A0"/>
                </a:solidFill>
              </a:rPr>
              <a:t>Тобольский</a:t>
            </a:r>
            <a:r>
              <a:rPr lang="ru-RU" dirty="0" smtClean="0">
                <a:solidFill>
                  <a:srgbClr val="7030A0"/>
                </a:solidFill>
              </a:rPr>
              <a:t> кремль </a:t>
            </a:r>
            <a:endParaRPr lang="ru-RU" dirty="0">
              <a:solidFill>
                <a:srgbClr val="7030A0"/>
              </a:solidFill>
            </a:endParaRPr>
          </a:p>
        </p:txBody>
      </p:sp>
      <p:sp>
        <p:nvSpPr>
          <p:cNvPr id="5122" name="AutoShape 2" descr="https://kolokolrus.ru/uploads/gallery/23/58a3a20a5fce8605434c588547be7e1e_prev.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5124" name="AutoShape 4" descr="https://kolokolrus.ru/uploads/gallery/23/58a3a20a5fce8605434c588547be7e1e_prev.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5126" name="AutoShape 6" descr="https://kolokolrus.ru/uploads/gallery/23/58a3a20a5fce8605434c588547be7e1e_prev.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5128" name="AutoShape 8" descr="https://kolokolrus.ru/uploads/gallery/23/58a3a20a5fce8605434c588547be7e1e_prev.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5130" name="AutoShape 10" descr="https://kolokolrus.ru/uploads/gallery/23/58a3a20a5fce8605434c588547be7e1e_prev.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5132" name="Picture 12" descr="https://img.geliophoto.com/tbl/31_tbl.jpg"/>
          <p:cNvPicPr>
            <a:picLocks noChangeAspect="1" noChangeArrowheads="1"/>
          </p:cNvPicPr>
          <p:nvPr/>
        </p:nvPicPr>
        <p:blipFill>
          <a:blip r:embed="rId2" cstate="print"/>
          <a:srcRect/>
          <a:stretch>
            <a:fillRect/>
          </a:stretch>
        </p:blipFill>
        <p:spPr bwMode="auto">
          <a:xfrm>
            <a:off x="179512" y="980728"/>
            <a:ext cx="8603794" cy="5733256"/>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098" name="Picture 2" descr="https://kartinkin.net/uploads/posts/2022-02/1645411389_4-kartinkin-net-p-kartinki-blagodaryu-za-vnimanie-6.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sz="quarter" idx="1"/>
          </p:nvPr>
        </p:nvSpPr>
        <p:spPr>
          <a:xfrm>
            <a:off x="467544" y="4149080"/>
            <a:ext cx="7467600" cy="2520280"/>
          </a:xfrm>
        </p:spPr>
        <p:txBody>
          <a:bodyPr>
            <a:normAutofit fontScale="92500" lnSpcReduction="10000"/>
          </a:bodyPr>
          <a:lstStyle/>
          <a:p>
            <a:r>
              <a:rPr lang="ru-RU" dirty="0" smtClean="0"/>
              <a:t>О Сибири пишут, как об огромной территории с самобытными народами, могучими реками и непроходимой тайгой. Мало кто помнит, что вторая часть романа Даниеля Дефо о Робинзоне Крузо рассказывает о путешествии главного героя по Сибири. Там ему противостоят язычники, а кочевники хотят его убить. Русские писатели посвятили этому краю немало произведений.</a:t>
            </a:r>
            <a:endParaRPr lang="ru-RU" dirty="0"/>
          </a:p>
        </p:txBody>
      </p:sp>
      <p:sp>
        <p:nvSpPr>
          <p:cNvPr id="35842" name="AutoShape 2" descr="Сибирь"/>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5844" name="AutoShape 4" descr="Сибирь"/>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5846" name="AutoShape 6" descr="Сибирь"/>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5848" name="AutoShape 8" descr="Сибирь"/>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5850" name="AutoShape 10" descr="Сибирь"/>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5852" name="AutoShape 12" descr="Сибирь"/>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5854" name="AutoShape 14" descr="Сибирь"/>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5856" name="AutoShape 16" descr="Сибирь"/>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35858" name="Picture 18" descr="https://etosibir.ru/wp-content/uploads/2016/04/tajga.jpg"/>
          <p:cNvPicPr>
            <a:picLocks noChangeAspect="1" noChangeArrowheads="1"/>
          </p:cNvPicPr>
          <p:nvPr/>
        </p:nvPicPr>
        <p:blipFill>
          <a:blip r:embed="rId2" cstate="print"/>
          <a:srcRect/>
          <a:stretch>
            <a:fillRect/>
          </a:stretch>
        </p:blipFill>
        <p:spPr bwMode="auto">
          <a:xfrm>
            <a:off x="683568" y="1"/>
            <a:ext cx="7632847" cy="407886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quarter" idx="1"/>
          </p:nvPr>
        </p:nvSpPr>
        <p:spPr/>
        <p:txBody>
          <a:bodyPr/>
          <a:lstStyle/>
          <a:p>
            <a:pPr>
              <a:buNone/>
            </a:pPr>
            <a:endParaRPr lang="ru-RU" dirty="0"/>
          </a:p>
        </p:txBody>
      </p:sp>
      <p:pic>
        <p:nvPicPr>
          <p:cNvPr id="34818" name="Picture 2" descr="https://present5.com/presentation/-78534982_455880387/image-13.jpg"/>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002060"/>
                </a:solidFill>
              </a:rPr>
              <a:t>Валентин Григорьевич Распутин</a:t>
            </a:r>
            <a:endParaRPr lang="ru-RU" dirty="0"/>
          </a:p>
        </p:txBody>
      </p:sp>
      <p:pic>
        <p:nvPicPr>
          <p:cNvPr id="4" name="Picture 4" descr="https://www.bukva-stat.ru/images/Writers/1-9.jpg"/>
          <p:cNvPicPr>
            <a:picLocks noChangeAspect="1" noChangeArrowheads="1"/>
          </p:cNvPicPr>
          <p:nvPr/>
        </p:nvPicPr>
        <p:blipFill>
          <a:blip r:embed="rId2" cstate="print"/>
          <a:srcRect/>
          <a:stretch>
            <a:fillRect/>
          </a:stretch>
        </p:blipFill>
        <p:spPr bwMode="auto">
          <a:xfrm>
            <a:off x="251520" y="1556792"/>
            <a:ext cx="3744416" cy="5115051"/>
          </a:xfrm>
          <a:prstGeom prst="rect">
            <a:avLst/>
          </a:prstGeom>
          <a:noFill/>
        </p:spPr>
      </p:pic>
      <p:sp>
        <p:nvSpPr>
          <p:cNvPr id="6" name="Содержимое 5"/>
          <p:cNvSpPr>
            <a:spLocks noGrp="1"/>
          </p:cNvSpPr>
          <p:nvPr>
            <p:ph sz="quarter" idx="1"/>
          </p:nvPr>
        </p:nvSpPr>
        <p:spPr>
          <a:xfrm>
            <a:off x="3995936" y="1844824"/>
            <a:ext cx="4258816" cy="4896544"/>
          </a:xfrm>
        </p:spPr>
        <p:txBody>
          <a:bodyPr>
            <a:normAutofit fontScale="77500" lnSpcReduction="20000"/>
          </a:bodyPr>
          <a:lstStyle/>
          <a:p>
            <a:r>
              <a:rPr lang="ru-RU" dirty="0" smtClean="0"/>
              <a:t>Русский писатель, публицист, общественный деятель, действительный член Академии российской словесности, почётный профессор Красноярского педагогического университета им. В. П. Астафьева, почётный гражданин города Иркутска. Автор многих статей, посвященных литературе, искусству, экологии, сохранению русской культуры, сохранению озера Байкал. Повести, рассказы, очерки и статьи В.Г. Распутина переведены на 40 языков мира. Многие произведения поставлены в театрах страны, экранизированы.</a:t>
            </a:r>
          </a:p>
          <a:p>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quarter" idx="1"/>
          </p:nvPr>
        </p:nvSpPr>
        <p:spPr/>
        <p:txBody>
          <a:bodyPr/>
          <a:lstStyle/>
          <a:p>
            <a:endParaRPr lang="ru-RU"/>
          </a:p>
        </p:txBody>
      </p:sp>
      <p:pic>
        <p:nvPicPr>
          <p:cNvPr id="36866" name="Picture 2" descr="https://cf.ppt-online.org/files1/slide/z/ZQ41jmEsaLCPupfwYRTDHnFhxN59UObg60yJtiXq3o/slide-8.jpg"/>
          <p:cNvPicPr>
            <a:picLocks noChangeAspect="1" noChangeArrowheads="1"/>
          </p:cNvPicPr>
          <p:nvPr/>
        </p:nvPicPr>
        <p:blipFill>
          <a:blip r:embed="rId2" cstate="print"/>
          <a:srcRect/>
          <a:stretch>
            <a:fillRect/>
          </a:stretch>
        </p:blipFill>
        <p:spPr bwMode="auto">
          <a:xfrm>
            <a:off x="0" y="-99391"/>
            <a:ext cx="9144000" cy="6957392"/>
          </a:xfrm>
          <a:prstGeom prst="rect">
            <a:avLst/>
          </a:prstGeom>
          <a:noFill/>
        </p:spPr>
      </p:pic>
    </p:spTree>
  </p:cSld>
  <p:clrMapOvr>
    <a:masterClrMapping/>
  </p:clrMapOvr>
  <p:transition>
    <p:pull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quarter" idx="1"/>
          </p:nvPr>
        </p:nvSpPr>
        <p:spPr/>
        <p:txBody>
          <a:bodyPr/>
          <a:lstStyle/>
          <a:p>
            <a:endParaRPr lang="ru-RU" dirty="0"/>
          </a:p>
        </p:txBody>
      </p:sp>
      <p:pic>
        <p:nvPicPr>
          <p:cNvPr id="38914" name="Picture 2" descr="https://cf.ppt-online.org/files1/slide/z/ZQ41jmEsaLCPupfwYRTDHnFhxN59UObg60yJtiXq3o/slide-16.jpg"/>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Tree>
  </p:cSld>
  <p:clrMapOvr>
    <a:masterClrMapping/>
  </p:clrMapOvr>
  <p:transition>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778098"/>
          </a:xfrm>
        </p:spPr>
        <p:txBody>
          <a:bodyPr/>
          <a:lstStyle/>
          <a:p>
            <a:r>
              <a:rPr lang="ru-RU" dirty="0" smtClean="0">
                <a:solidFill>
                  <a:srgbClr val="002060"/>
                </a:solidFill>
              </a:rPr>
              <a:t>Покорение Сибири Ермаком</a:t>
            </a:r>
            <a:endParaRPr lang="ru-RU" dirty="0">
              <a:solidFill>
                <a:srgbClr val="002060"/>
              </a:solidFill>
            </a:endParaRPr>
          </a:p>
        </p:txBody>
      </p:sp>
      <p:pic>
        <p:nvPicPr>
          <p:cNvPr id="29698" name="Picture 2" descr="Ермак Тимофеевич покоряет Сибирь"/>
          <p:cNvPicPr>
            <a:picLocks noChangeAspect="1" noChangeArrowheads="1"/>
          </p:cNvPicPr>
          <p:nvPr/>
        </p:nvPicPr>
        <p:blipFill>
          <a:blip r:embed="rId2" cstate="print"/>
          <a:srcRect/>
          <a:stretch>
            <a:fillRect/>
          </a:stretch>
        </p:blipFill>
        <p:spPr bwMode="auto">
          <a:xfrm>
            <a:off x="251520" y="1268760"/>
            <a:ext cx="7620000" cy="5229226"/>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9218" name="Picture 2" descr="https://rgnp.ru/wp-content/uploads/5/3/e/53ec6187a53caa14960c3bad458be79c.jpeg"/>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134</TotalTime>
  <Words>181</Words>
  <Application>Microsoft Office PowerPoint</Application>
  <PresentationFormat>Экран (4:3)</PresentationFormat>
  <Paragraphs>19</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Эркер</vt:lpstr>
      <vt:lpstr>Сибирью прирастает земля Русская</vt:lpstr>
      <vt:lpstr>Из первых уст </vt:lpstr>
      <vt:lpstr>Слайд 3</vt:lpstr>
      <vt:lpstr>Слайд 4</vt:lpstr>
      <vt:lpstr>Валентин Григорьевич Распутин</vt:lpstr>
      <vt:lpstr>Слайд 6</vt:lpstr>
      <vt:lpstr>Слайд 7</vt:lpstr>
      <vt:lpstr>Покорение Сибири Ермаком</vt:lpstr>
      <vt:lpstr>Слайд 9</vt:lpstr>
      <vt:lpstr>Слайд 10</vt:lpstr>
      <vt:lpstr>Памятник Ермаку, г. Тобольск</vt:lpstr>
      <vt:lpstr>Тюмень</vt:lpstr>
      <vt:lpstr>Новосибирск</vt:lpstr>
      <vt:lpstr>Омск </vt:lpstr>
      <vt:lpstr>Красноярск  </vt:lpstr>
      <vt:lpstr>Новокузнецк</vt:lpstr>
      <vt:lpstr>Томск</vt:lpstr>
      <vt:lpstr>Иркутск</vt:lpstr>
      <vt:lpstr>Тобольск</vt:lpstr>
      <vt:lpstr>Тобольский кремль </vt:lpstr>
      <vt:lpstr>Слайд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Сибирью прирастает земля Русская</dc:title>
  <dc:creator>Мелешенко</dc:creator>
  <cp:lastModifiedBy>54</cp:lastModifiedBy>
  <cp:revision>15</cp:revision>
  <dcterms:created xsi:type="dcterms:W3CDTF">2022-09-18T06:11:21Z</dcterms:created>
  <dcterms:modified xsi:type="dcterms:W3CDTF">2022-09-22T14:20:43Z</dcterms:modified>
</cp:coreProperties>
</file>