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3" r:id="rId16"/>
    <p:sldId id="275" r:id="rId17"/>
    <p:sldId id="27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0" autoAdjust="0"/>
    <p:restoredTop sz="94686" autoAdjust="0"/>
  </p:normalViewPr>
  <p:slideViewPr>
    <p:cSldViewPr>
      <p:cViewPr varScale="1">
        <p:scale>
          <a:sx n="68" d="100"/>
          <a:sy n="68" d="100"/>
        </p:scale>
        <p:origin x="1440" y="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175" y="0"/>
            <a:ext cx="9147175" cy="6867525"/>
            <a:chOff x="-2" y="0"/>
            <a:chExt cx="5762" cy="4326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>
              <a:off x="-2" y="0"/>
              <a:ext cx="5712" cy="4326"/>
              <a:chOff x="-2" y="0"/>
              <a:chExt cx="5712" cy="4326"/>
            </a:xfrm>
          </p:grpSpPr>
          <p:sp>
            <p:nvSpPr>
              <p:cNvPr id="8" name="Rectangle 4"/>
              <p:cNvSpPr>
                <a:spLocks noChangeArrowheads="1"/>
              </p:cNvSpPr>
              <p:nvPr/>
            </p:nvSpPr>
            <p:spPr bwMode="auto">
              <a:xfrm>
                <a:off x="-2" y="0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9" name="Rectangle 5"/>
              <p:cNvSpPr>
                <a:spLocks noChangeArrowheads="1"/>
              </p:cNvSpPr>
              <p:nvPr/>
            </p:nvSpPr>
            <p:spPr bwMode="auto">
              <a:xfrm>
                <a:off x="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0" name="Rectangle 6"/>
              <p:cNvSpPr>
                <a:spLocks noChangeArrowheads="1"/>
              </p:cNvSpPr>
              <p:nvPr/>
            </p:nvSpPr>
            <p:spPr bwMode="auto">
              <a:xfrm>
                <a:off x="1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1" name="Rectangle 7"/>
              <p:cNvSpPr>
                <a:spLocks noChangeArrowheads="1"/>
              </p:cNvSpPr>
              <p:nvPr/>
            </p:nvSpPr>
            <p:spPr bwMode="auto">
              <a:xfrm>
                <a:off x="2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8"/>
              <p:cNvSpPr>
                <a:spLocks noChangeArrowheads="1"/>
              </p:cNvSpPr>
              <p:nvPr/>
            </p:nvSpPr>
            <p:spPr bwMode="auto">
              <a:xfrm>
                <a:off x="3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3" name="Rectangle 9"/>
              <p:cNvSpPr>
                <a:spLocks noChangeArrowheads="1"/>
              </p:cNvSpPr>
              <p:nvPr/>
            </p:nvSpPr>
            <p:spPr bwMode="auto">
              <a:xfrm>
                <a:off x="4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4" name="Rectangle 10"/>
              <p:cNvSpPr>
                <a:spLocks noChangeArrowheads="1"/>
              </p:cNvSpPr>
              <p:nvPr/>
            </p:nvSpPr>
            <p:spPr bwMode="auto">
              <a:xfrm>
                <a:off x="5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5" name="Rectangle 11"/>
              <p:cNvSpPr>
                <a:spLocks noChangeArrowheads="1"/>
              </p:cNvSpPr>
              <p:nvPr/>
            </p:nvSpPr>
            <p:spPr bwMode="auto">
              <a:xfrm>
                <a:off x="6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2"/>
              <p:cNvSpPr>
                <a:spLocks noChangeArrowheads="1"/>
              </p:cNvSpPr>
              <p:nvPr/>
            </p:nvSpPr>
            <p:spPr bwMode="auto">
              <a:xfrm>
                <a:off x="7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7" name="Rectangle 13"/>
              <p:cNvSpPr>
                <a:spLocks noChangeArrowheads="1"/>
              </p:cNvSpPr>
              <p:nvPr/>
            </p:nvSpPr>
            <p:spPr bwMode="auto">
              <a:xfrm>
                <a:off x="8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" name="Rectangle 14"/>
              <p:cNvSpPr>
                <a:spLocks noChangeArrowheads="1"/>
              </p:cNvSpPr>
              <p:nvPr/>
            </p:nvSpPr>
            <p:spPr bwMode="auto">
              <a:xfrm>
                <a:off x="9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9" name="Rectangle 15"/>
              <p:cNvSpPr>
                <a:spLocks noChangeArrowheads="1"/>
              </p:cNvSpPr>
              <p:nvPr/>
            </p:nvSpPr>
            <p:spPr bwMode="auto">
              <a:xfrm>
                <a:off x="10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0" name="Rectangle 16"/>
              <p:cNvSpPr>
                <a:spLocks noChangeArrowheads="1"/>
              </p:cNvSpPr>
              <p:nvPr/>
            </p:nvSpPr>
            <p:spPr bwMode="auto">
              <a:xfrm>
                <a:off x="11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1" name="Rectangle 17"/>
              <p:cNvSpPr>
                <a:spLocks noChangeArrowheads="1"/>
              </p:cNvSpPr>
              <p:nvPr/>
            </p:nvSpPr>
            <p:spPr bwMode="auto">
              <a:xfrm>
                <a:off x="12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2" name="Rectangle 18"/>
              <p:cNvSpPr>
                <a:spLocks noChangeArrowheads="1"/>
              </p:cNvSpPr>
              <p:nvPr/>
            </p:nvSpPr>
            <p:spPr bwMode="auto">
              <a:xfrm>
                <a:off x="13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3" name="Rectangle 19"/>
              <p:cNvSpPr>
                <a:spLocks noChangeArrowheads="1"/>
              </p:cNvSpPr>
              <p:nvPr/>
            </p:nvSpPr>
            <p:spPr bwMode="auto">
              <a:xfrm>
                <a:off x="14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4" name="Rectangle 20"/>
              <p:cNvSpPr>
                <a:spLocks noChangeArrowheads="1"/>
              </p:cNvSpPr>
              <p:nvPr/>
            </p:nvSpPr>
            <p:spPr bwMode="auto">
              <a:xfrm>
                <a:off x="15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5" name="Rectangle 21"/>
              <p:cNvSpPr>
                <a:spLocks noChangeArrowheads="1"/>
              </p:cNvSpPr>
              <p:nvPr/>
            </p:nvSpPr>
            <p:spPr bwMode="auto">
              <a:xfrm>
                <a:off x="16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Rectangle 22"/>
              <p:cNvSpPr>
                <a:spLocks noChangeArrowheads="1"/>
              </p:cNvSpPr>
              <p:nvPr/>
            </p:nvSpPr>
            <p:spPr bwMode="auto">
              <a:xfrm>
                <a:off x="17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7" name="Rectangle 23"/>
              <p:cNvSpPr>
                <a:spLocks noChangeArrowheads="1"/>
              </p:cNvSpPr>
              <p:nvPr/>
            </p:nvSpPr>
            <p:spPr bwMode="auto">
              <a:xfrm>
                <a:off x="18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8" name="Rectangle 24"/>
              <p:cNvSpPr>
                <a:spLocks noChangeArrowheads="1"/>
              </p:cNvSpPr>
              <p:nvPr/>
            </p:nvSpPr>
            <p:spPr bwMode="auto">
              <a:xfrm>
                <a:off x="19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9" name="Rectangle 25"/>
              <p:cNvSpPr>
                <a:spLocks noChangeArrowheads="1"/>
              </p:cNvSpPr>
              <p:nvPr/>
            </p:nvSpPr>
            <p:spPr bwMode="auto">
              <a:xfrm>
                <a:off x="20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0" name="Rectangle 26"/>
              <p:cNvSpPr>
                <a:spLocks noChangeArrowheads="1"/>
              </p:cNvSpPr>
              <p:nvPr/>
            </p:nvSpPr>
            <p:spPr bwMode="auto">
              <a:xfrm>
                <a:off x="21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" name="Rectangle 27"/>
              <p:cNvSpPr>
                <a:spLocks noChangeArrowheads="1"/>
              </p:cNvSpPr>
              <p:nvPr/>
            </p:nvSpPr>
            <p:spPr bwMode="auto">
              <a:xfrm>
                <a:off x="22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2" name="Rectangle 28"/>
              <p:cNvSpPr>
                <a:spLocks noChangeArrowheads="1"/>
              </p:cNvSpPr>
              <p:nvPr/>
            </p:nvSpPr>
            <p:spPr bwMode="auto">
              <a:xfrm>
                <a:off x="23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3" name="Rectangle 29"/>
              <p:cNvSpPr>
                <a:spLocks noChangeArrowheads="1"/>
              </p:cNvSpPr>
              <p:nvPr/>
            </p:nvSpPr>
            <p:spPr bwMode="auto">
              <a:xfrm>
                <a:off x="23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4" name="Rectangle 30"/>
              <p:cNvSpPr>
                <a:spLocks noChangeArrowheads="1"/>
              </p:cNvSpPr>
              <p:nvPr/>
            </p:nvSpPr>
            <p:spPr bwMode="auto">
              <a:xfrm>
                <a:off x="24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5" name="Rectangle 31"/>
              <p:cNvSpPr>
                <a:spLocks noChangeArrowheads="1"/>
              </p:cNvSpPr>
              <p:nvPr/>
            </p:nvSpPr>
            <p:spPr bwMode="auto">
              <a:xfrm>
                <a:off x="25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6" name="Rectangle 32"/>
              <p:cNvSpPr>
                <a:spLocks noChangeArrowheads="1"/>
              </p:cNvSpPr>
              <p:nvPr/>
            </p:nvSpPr>
            <p:spPr bwMode="auto">
              <a:xfrm>
                <a:off x="26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7" name="Rectangle 33"/>
              <p:cNvSpPr>
                <a:spLocks noChangeArrowheads="1"/>
              </p:cNvSpPr>
              <p:nvPr/>
            </p:nvSpPr>
            <p:spPr bwMode="auto">
              <a:xfrm>
                <a:off x="27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8" name="Rectangle 34"/>
              <p:cNvSpPr>
                <a:spLocks noChangeArrowheads="1"/>
              </p:cNvSpPr>
              <p:nvPr/>
            </p:nvSpPr>
            <p:spPr bwMode="auto">
              <a:xfrm>
                <a:off x="28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9" name="Rectangle 35"/>
              <p:cNvSpPr>
                <a:spLocks noChangeArrowheads="1"/>
              </p:cNvSpPr>
              <p:nvPr/>
            </p:nvSpPr>
            <p:spPr bwMode="auto">
              <a:xfrm>
                <a:off x="29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0" name="Rectangle 36"/>
              <p:cNvSpPr>
                <a:spLocks noChangeArrowheads="1"/>
              </p:cNvSpPr>
              <p:nvPr/>
            </p:nvSpPr>
            <p:spPr bwMode="auto">
              <a:xfrm>
                <a:off x="30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1" name="Rectangle 37"/>
              <p:cNvSpPr>
                <a:spLocks noChangeArrowheads="1"/>
              </p:cNvSpPr>
              <p:nvPr/>
            </p:nvSpPr>
            <p:spPr bwMode="auto">
              <a:xfrm>
                <a:off x="31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2" name="Rectangle 38"/>
              <p:cNvSpPr>
                <a:spLocks noChangeArrowheads="1"/>
              </p:cNvSpPr>
              <p:nvPr/>
            </p:nvSpPr>
            <p:spPr bwMode="auto">
              <a:xfrm>
                <a:off x="32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3" name="Rectangle 39"/>
              <p:cNvSpPr>
                <a:spLocks noChangeArrowheads="1"/>
              </p:cNvSpPr>
              <p:nvPr/>
            </p:nvSpPr>
            <p:spPr bwMode="auto">
              <a:xfrm>
                <a:off x="335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4" name="Rectangle 40"/>
              <p:cNvSpPr>
                <a:spLocks noChangeArrowheads="1"/>
              </p:cNvSpPr>
              <p:nvPr/>
            </p:nvSpPr>
            <p:spPr bwMode="auto">
              <a:xfrm>
                <a:off x="345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5" name="Rectangle 41"/>
              <p:cNvSpPr>
                <a:spLocks noChangeArrowheads="1"/>
              </p:cNvSpPr>
              <p:nvPr/>
            </p:nvSpPr>
            <p:spPr bwMode="auto">
              <a:xfrm>
                <a:off x="355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6" name="Rectangle 42"/>
              <p:cNvSpPr>
                <a:spLocks noChangeArrowheads="1"/>
              </p:cNvSpPr>
              <p:nvPr/>
            </p:nvSpPr>
            <p:spPr bwMode="auto">
              <a:xfrm>
                <a:off x="364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7" name="Rectangle 43"/>
              <p:cNvSpPr>
                <a:spLocks noChangeArrowheads="1"/>
              </p:cNvSpPr>
              <p:nvPr/>
            </p:nvSpPr>
            <p:spPr bwMode="auto">
              <a:xfrm>
                <a:off x="374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8" name="Rectangle 44"/>
              <p:cNvSpPr>
                <a:spLocks noChangeArrowheads="1"/>
              </p:cNvSpPr>
              <p:nvPr/>
            </p:nvSpPr>
            <p:spPr bwMode="auto">
              <a:xfrm>
                <a:off x="383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49" name="Rectangle 45"/>
              <p:cNvSpPr>
                <a:spLocks noChangeArrowheads="1"/>
              </p:cNvSpPr>
              <p:nvPr/>
            </p:nvSpPr>
            <p:spPr bwMode="auto">
              <a:xfrm>
                <a:off x="393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0" name="Rectangle 46"/>
              <p:cNvSpPr>
                <a:spLocks noChangeArrowheads="1"/>
              </p:cNvSpPr>
              <p:nvPr/>
            </p:nvSpPr>
            <p:spPr bwMode="auto">
              <a:xfrm>
                <a:off x="403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1" name="Rectangle 47"/>
              <p:cNvSpPr>
                <a:spLocks noChangeArrowheads="1"/>
              </p:cNvSpPr>
              <p:nvPr/>
            </p:nvSpPr>
            <p:spPr bwMode="auto">
              <a:xfrm>
                <a:off x="412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2" name="Rectangle 48"/>
              <p:cNvSpPr>
                <a:spLocks noChangeArrowheads="1"/>
              </p:cNvSpPr>
              <p:nvPr/>
            </p:nvSpPr>
            <p:spPr bwMode="auto">
              <a:xfrm>
                <a:off x="422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3" name="Rectangle 49"/>
              <p:cNvSpPr>
                <a:spLocks noChangeArrowheads="1"/>
              </p:cNvSpPr>
              <p:nvPr/>
            </p:nvSpPr>
            <p:spPr bwMode="auto">
              <a:xfrm>
                <a:off x="431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4" name="Rectangle 50"/>
              <p:cNvSpPr>
                <a:spLocks noChangeArrowheads="1"/>
              </p:cNvSpPr>
              <p:nvPr/>
            </p:nvSpPr>
            <p:spPr bwMode="auto">
              <a:xfrm>
                <a:off x="441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5" name="Rectangle 51"/>
              <p:cNvSpPr>
                <a:spLocks noChangeArrowheads="1"/>
              </p:cNvSpPr>
              <p:nvPr/>
            </p:nvSpPr>
            <p:spPr bwMode="auto">
              <a:xfrm>
                <a:off x="451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6" name="Rectangle 52"/>
              <p:cNvSpPr>
                <a:spLocks noChangeArrowheads="1"/>
              </p:cNvSpPr>
              <p:nvPr/>
            </p:nvSpPr>
            <p:spPr bwMode="auto">
              <a:xfrm>
                <a:off x="460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7" name="Rectangle 53"/>
              <p:cNvSpPr>
                <a:spLocks noChangeArrowheads="1"/>
              </p:cNvSpPr>
              <p:nvPr/>
            </p:nvSpPr>
            <p:spPr bwMode="auto">
              <a:xfrm>
                <a:off x="470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8" name="Rectangle 54"/>
              <p:cNvSpPr>
                <a:spLocks noChangeArrowheads="1"/>
              </p:cNvSpPr>
              <p:nvPr/>
            </p:nvSpPr>
            <p:spPr bwMode="auto">
              <a:xfrm>
                <a:off x="479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59" name="Rectangle 55"/>
              <p:cNvSpPr>
                <a:spLocks noChangeArrowheads="1"/>
              </p:cNvSpPr>
              <p:nvPr/>
            </p:nvSpPr>
            <p:spPr bwMode="auto">
              <a:xfrm>
                <a:off x="489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0" name="Rectangle 56"/>
              <p:cNvSpPr>
                <a:spLocks noChangeArrowheads="1"/>
              </p:cNvSpPr>
              <p:nvPr/>
            </p:nvSpPr>
            <p:spPr bwMode="auto">
              <a:xfrm>
                <a:off x="499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1" name="Rectangle 57"/>
              <p:cNvSpPr>
                <a:spLocks noChangeArrowheads="1"/>
              </p:cNvSpPr>
              <p:nvPr/>
            </p:nvSpPr>
            <p:spPr bwMode="auto">
              <a:xfrm>
                <a:off x="508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2" name="Rectangle 58"/>
              <p:cNvSpPr>
                <a:spLocks noChangeArrowheads="1"/>
              </p:cNvSpPr>
              <p:nvPr/>
            </p:nvSpPr>
            <p:spPr bwMode="auto">
              <a:xfrm>
                <a:off x="518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3" name="Rectangle 59"/>
              <p:cNvSpPr>
                <a:spLocks noChangeArrowheads="1"/>
              </p:cNvSpPr>
              <p:nvPr/>
            </p:nvSpPr>
            <p:spPr bwMode="auto">
              <a:xfrm>
                <a:off x="5278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4" name="Rectangle 60"/>
              <p:cNvSpPr>
                <a:spLocks noChangeArrowheads="1"/>
              </p:cNvSpPr>
              <p:nvPr/>
            </p:nvSpPr>
            <p:spPr bwMode="auto">
              <a:xfrm>
                <a:off x="5374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5" name="Rectangle 61"/>
              <p:cNvSpPr>
                <a:spLocks noChangeArrowheads="1"/>
              </p:cNvSpPr>
              <p:nvPr/>
            </p:nvSpPr>
            <p:spPr bwMode="auto">
              <a:xfrm>
                <a:off x="5470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6" name="Rectangle 62"/>
              <p:cNvSpPr>
                <a:spLocks noChangeArrowheads="1"/>
              </p:cNvSpPr>
              <p:nvPr/>
            </p:nvSpPr>
            <p:spPr bwMode="auto">
              <a:xfrm>
                <a:off x="5566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67" name="Rectangle 63"/>
              <p:cNvSpPr>
                <a:spLocks noChangeArrowheads="1"/>
              </p:cNvSpPr>
              <p:nvPr/>
            </p:nvSpPr>
            <p:spPr bwMode="auto">
              <a:xfrm>
                <a:off x="5662" y="6"/>
                <a:ext cx="48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6" name="Rectangle 64"/>
            <p:cNvSpPr>
              <a:spLocks noChangeArrowheads="1"/>
            </p:cNvSpPr>
            <p:nvPr userDrawn="1"/>
          </p:nvSpPr>
          <p:spPr bwMode="auto">
            <a:xfrm>
              <a:off x="429" y="0"/>
              <a:ext cx="5331" cy="4320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7" name="Rectangle 65"/>
            <p:cNvSpPr>
              <a:spLocks noChangeArrowheads="1"/>
            </p:cNvSpPr>
            <p:nvPr userDrawn="1"/>
          </p:nvSpPr>
          <p:spPr bwMode="auto">
            <a:xfrm>
              <a:off x="0" y="0"/>
              <a:ext cx="5760" cy="321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68" name="Rectangle 66"/>
          <p:cNvSpPr>
            <a:spLocks noChangeArrowheads="1"/>
          </p:cNvSpPr>
          <p:nvPr/>
        </p:nvSpPr>
        <p:spPr bwMode="auto">
          <a:xfrm>
            <a:off x="3505200" y="2590800"/>
            <a:ext cx="4892675" cy="76200"/>
          </a:xfrm>
          <a:prstGeom prst="rect">
            <a:avLst/>
          </a:prstGeom>
          <a:solidFill>
            <a:schemeClr val="hlink">
              <a:alpha val="50195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kumimoji="1" lang="ru-RU"/>
          </a:p>
        </p:txBody>
      </p:sp>
      <p:sp>
        <p:nvSpPr>
          <p:cNvPr id="7235" name="Rectangle 67"/>
          <p:cNvSpPr>
            <a:spLocks noGrp="1" noChangeArrowheads="1"/>
          </p:cNvSpPr>
          <p:nvPr>
            <p:ph type="ctrTitle" sz="quarter"/>
          </p:nvPr>
        </p:nvSpPr>
        <p:spPr>
          <a:xfrm>
            <a:off x="779463" y="1096963"/>
            <a:ext cx="7678737" cy="1431925"/>
          </a:xfrm>
        </p:spPr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236" name="Rectangle 6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21138" y="2860675"/>
            <a:ext cx="4437062" cy="3114675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151014-7170-44D1-A7FD-C8F97C1B5E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F6FC6E-51EB-4D3F-82E7-E7A7EA867B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94525" y="192088"/>
            <a:ext cx="2039938" cy="59039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71538" y="192088"/>
            <a:ext cx="5970587" cy="59039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BA425-867B-476A-A40A-B567D3FC6E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1538" y="192088"/>
            <a:ext cx="8162925" cy="14319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40F394-DCFE-427E-94A0-9CD70354B0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1CAEF4-C6A5-4D21-8F9F-C9E02D67C2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C5201-F8B5-40B5-99F2-898C75161A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2813" y="1905000"/>
            <a:ext cx="39782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43488" y="1905000"/>
            <a:ext cx="3979862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C9D8BC-56FE-414A-8797-BE6881276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5710B5-E125-438D-8024-FBAFEE655D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24B03-CC43-4E6E-A857-D3F1A123F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A8D45D-6951-42AD-B708-FCE70BE88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A55BC-FAEA-46FF-83A8-FF806F4025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4238B2-B881-4230-A431-3CCEC036BB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7175" cy="6867525"/>
            <a:chOff x="0" y="0"/>
            <a:chExt cx="5762" cy="4326"/>
          </a:xfrm>
        </p:grpSpPr>
        <p:sp>
          <p:nvSpPr>
            <p:cNvPr id="1032" name="Rectangle 3"/>
            <p:cNvSpPr>
              <a:spLocks noChangeArrowheads="1"/>
            </p:cNvSpPr>
            <p:nvPr userDrawn="1"/>
          </p:nvSpPr>
          <p:spPr bwMode="hidden">
            <a:xfrm>
              <a:off x="0" y="0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3" name="Rectangle 4"/>
            <p:cNvSpPr>
              <a:spLocks noChangeArrowheads="1"/>
            </p:cNvSpPr>
            <p:nvPr userDrawn="1"/>
          </p:nvSpPr>
          <p:spPr bwMode="hidden">
            <a:xfrm>
              <a:off x="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4" name="Rectangle 5"/>
            <p:cNvSpPr>
              <a:spLocks noChangeArrowheads="1"/>
            </p:cNvSpPr>
            <p:nvPr userDrawn="1"/>
          </p:nvSpPr>
          <p:spPr bwMode="hidden">
            <a:xfrm>
              <a:off x="1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5" name="Rectangle 6"/>
            <p:cNvSpPr>
              <a:spLocks noChangeArrowheads="1"/>
            </p:cNvSpPr>
            <p:nvPr userDrawn="1"/>
          </p:nvSpPr>
          <p:spPr bwMode="hidden">
            <a:xfrm>
              <a:off x="2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6" name="Rectangle 7"/>
            <p:cNvSpPr>
              <a:spLocks noChangeArrowheads="1"/>
            </p:cNvSpPr>
            <p:nvPr userDrawn="1"/>
          </p:nvSpPr>
          <p:spPr bwMode="hidden">
            <a:xfrm>
              <a:off x="3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7" name="Rectangle 8"/>
            <p:cNvSpPr>
              <a:spLocks noChangeArrowheads="1"/>
            </p:cNvSpPr>
            <p:nvPr userDrawn="1"/>
          </p:nvSpPr>
          <p:spPr bwMode="hidden">
            <a:xfrm>
              <a:off x="4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8" name="Rectangle 9"/>
            <p:cNvSpPr>
              <a:spLocks noChangeArrowheads="1"/>
            </p:cNvSpPr>
            <p:nvPr userDrawn="1"/>
          </p:nvSpPr>
          <p:spPr bwMode="hidden">
            <a:xfrm>
              <a:off x="5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39" name="Rectangle 10"/>
            <p:cNvSpPr>
              <a:spLocks noChangeArrowheads="1"/>
            </p:cNvSpPr>
            <p:nvPr userDrawn="1"/>
          </p:nvSpPr>
          <p:spPr bwMode="hidden">
            <a:xfrm>
              <a:off x="6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0" name="Rectangle 11"/>
            <p:cNvSpPr>
              <a:spLocks noChangeArrowheads="1"/>
            </p:cNvSpPr>
            <p:nvPr userDrawn="1"/>
          </p:nvSpPr>
          <p:spPr bwMode="hidden">
            <a:xfrm>
              <a:off x="7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 userDrawn="1"/>
          </p:nvSpPr>
          <p:spPr bwMode="hidden">
            <a:xfrm>
              <a:off x="8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2" name="Rectangle 13"/>
            <p:cNvSpPr>
              <a:spLocks noChangeArrowheads="1"/>
            </p:cNvSpPr>
            <p:nvPr userDrawn="1"/>
          </p:nvSpPr>
          <p:spPr bwMode="hidden">
            <a:xfrm>
              <a:off x="9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3" name="Rectangle 14"/>
            <p:cNvSpPr>
              <a:spLocks noChangeArrowheads="1"/>
            </p:cNvSpPr>
            <p:nvPr userDrawn="1"/>
          </p:nvSpPr>
          <p:spPr bwMode="hidden">
            <a:xfrm>
              <a:off x="10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4" name="Rectangle 15"/>
            <p:cNvSpPr>
              <a:spLocks noChangeArrowheads="1"/>
            </p:cNvSpPr>
            <p:nvPr userDrawn="1"/>
          </p:nvSpPr>
          <p:spPr bwMode="hidden">
            <a:xfrm>
              <a:off x="11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5" name="Rectangle 16"/>
            <p:cNvSpPr>
              <a:spLocks noChangeArrowheads="1"/>
            </p:cNvSpPr>
            <p:nvPr userDrawn="1"/>
          </p:nvSpPr>
          <p:spPr bwMode="hidden">
            <a:xfrm>
              <a:off x="12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6" name="Rectangle 17"/>
            <p:cNvSpPr>
              <a:spLocks noChangeArrowheads="1"/>
            </p:cNvSpPr>
            <p:nvPr userDrawn="1"/>
          </p:nvSpPr>
          <p:spPr bwMode="hidden">
            <a:xfrm>
              <a:off x="13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7" name="Rectangle 18"/>
            <p:cNvSpPr>
              <a:spLocks noChangeArrowheads="1"/>
            </p:cNvSpPr>
            <p:nvPr userDrawn="1"/>
          </p:nvSpPr>
          <p:spPr bwMode="hidden">
            <a:xfrm>
              <a:off x="14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8" name="Rectangle 19"/>
            <p:cNvSpPr>
              <a:spLocks noChangeArrowheads="1"/>
            </p:cNvSpPr>
            <p:nvPr userDrawn="1"/>
          </p:nvSpPr>
          <p:spPr bwMode="hidden">
            <a:xfrm>
              <a:off x="15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49" name="Rectangle 20"/>
            <p:cNvSpPr>
              <a:spLocks noChangeArrowheads="1"/>
            </p:cNvSpPr>
            <p:nvPr userDrawn="1"/>
          </p:nvSpPr>
          <p:spPr bwMode="hidden">
            <a:xfrm>
              <a:off x="16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0" name="Rectangle 21"/>
            <p:cNvSpPr>
              <a:spLocks noChangeArrowheads="1"/>
            </p:cNvSpPr>
            <p:nvPr userDrawn="1"/>
          </p:nvSpPr>
          <p:spPr bwMode="hidden">
            <a:xfrm>
              <a:off x="17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1" name="Rectangle 22"/>
            <p:cNvSpPr>
              <a:spLocks noChangeArrowheads="1"/>
            </p:cNvSpPr>
            <p:nvPr userDrawn="1"/>
          </p:nvSpPr>
          <p:spPr bwMode="hidden">
            <a:xfrm>
              <a:off x="18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2" name="Rectangle 23"/>
            <p:cNvSpPr>
              <a:spLocks noChangeArrowheads="1"/>
            </p:cNvSpPr>
            <p:nvPr userDrawn="1"/>
          </p:nvSpPr>
          <p:spPr bwMode="hidden">
            <a:xfrm>
              <a:off x="19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3" name="Rectangle 24"/>
            <p:cNvSpPr>
              <a:spLocks noChangeArrowheads="1"/>
            </p:cNvSpPr>
            <p:nvPr userDrawn="1"/>
          </p:nvSpPr>
          <p:spPr bwMode="hidden">
            <a:xfrm>
              <a:off x="20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4" name="Rectangle 25"/>
            <p:cNvSpPr>
              <a:spLocks noChangeArrowheads="1"/>
            </p:cNvSpPr>
            <p:nvPr userDrawn="1"/>
          </p:nvSpPr>
          <p:spPr bwMode="hidden">
            <a:xfrm>
              <a:off x="21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5" name="Rectangle 26"/>
            <p:cNvSpPr>
              <a:spLocks noChangeArrowheads="1"/>
            </p:cNvSpPr>
            <p:nvPr userDrawn="1"/>
          </p:nvSpPr>
          <p:spPr bwMode="hidden">
            <a:xfrm>
              <a:off x="22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6" name="Rectangle 27"/>
            <p:cNvSpPr>
              <a:spLocks noChangeArrowheads="1"/>
            </p:cNvSpPr>
            <p:nvPr userDrawn="1"/>
          </p:nvSpPr>
          <p:spPr bwMode="hidden">
            <a:xfrm>
              <a:off x="23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7" name="Rectangle 28"/>
            <p:cNvSpPr>
              <a:spLocks noChangeArrowheads="1"/>
            </p:cNvSpPr>
            <p:nvPr userDrawn="1"/>
          </p:nvSpPr>
          <p:spPr bwMode="hidden">
            <a:xfrm>
              <a:off x="24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8" name="Rectangle 29"/>
            <p:cNvSpPr>
              <a:spLocks noChangeArrowheads="1"/>
            </p:cNvSpPr>
            <p:nvPr userDrawn="1"/>
          </p:nvSpPr>
          <p:spPr bwMode="hidden">
            <a:xfrm>
              <a:off x="24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59" name="Rectangle 30"/>
            <p:cNvSpPr>
              <a:spLocks noChangeArrowheads="1"/>
            </p:cNvSpPr>
            <p:nvPr userDrawn="1"/>
          </p:nvSpPr>
          <p:spPr bwMode="hidden">
            <a:xfrm>
              <a:off x="25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0" name="Rectangle 31"/>
            <p:cNvSpPr>
              <a:spLocks noChangeArrowheads="1"/>
            </p:cNvSpPr>
            <p:nvPr userDrawn="1"/>
          </p:nvSpPr>
          <p:spPr bwMode="hidden">
            <a:xfrm>
              <a:off x="26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1" name="Rectangle 32"/>
            <p:cNvSpPr>
              <a:spLocks noChangeArrowheads="1"/>
            </p:cNvSpPr>
            <p:nvPr userDrawn="1"/>
          </p:nvSpPr>
          <p:spPr bwMode="hidden">
            <a:xfrm>
              <a:off x="27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2" name="Rectangle 33"/>
            <p:cNvSpPr>
              <a:spLocks noChangeArrowheads="1"/>
            </p:cNvSpPr>
            <p:nvPr userDrawn="1"/>
          </p:nvSpPr>
          <p:spPr bwMode="hidden">
            <a:xfrm>
              <a:off x="28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3" name="Rectangle 34"/>
            <p:cNvSpPr>
              <a:spLocks noChangeArrowheads="1"/>
            </p:cNvSpPr>
            <p:nvPr userDrawn="1"/>
          </p:nvSpPr>
          <p:spPr bwMode="hidden">
            <a:xfrm>
              <a:off x="29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4" name="Rectangle 35"/>
            <p:cNvSpPr>
              <a:spLocks noChangeArrowheads="1"/>
            </p:cNvSpPr>
            <p:nvPr userDrawn="1"/>
          </p:nvSpPr>
          <p:spPr bwMode="hidden">
            <a:xfrm>
              <a:off x="30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5" name="Rectangle 36"/>
            <p:cNvSpPr>
              <a:spLocks noChangeArrowheads="1"/>
            </p:cNvSpPr>
            <p:nvPr userDrawn="1"/>
          </p:nvSpPr>
          <p:spPr bwMode="hidden">
            <a:xfrm>
              <a:off x="31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6" name="Rectangle 37"/>
            <p:cNvSpPr>
              <a:spLocks noChangeArrowheads="1"/>
            </p:cNvSpPr>
            <p:nvPr userDrawn="1"/>
          </p:nvSpPr>
          <p:spPr bwMode="hidden">
            <a:xfrm>
              <a:off x="32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7" name="Rectangle 38"/>
            <p:cNvSpPr>
              <a:spLocks noChangeArrowheads="1"/>
            </p:cNvSpPr>
            <p:nvPr userDrawn="1"/>
          </p:nvSpPr>
          <p:spPr bwMode="hidden">
            <a:xfrm>
              <a:off x="336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8" name="Rectangle 39"/>
            <p:cNvSpPr>
              <a:spLocks noChangeArrowheads="1"/>
            </p:cNvSpPr>
            <p:nvPr userDrawn="1"/>
          </p:nvSpPr>
          <p:spPr bwMode="hidden">
            <a:xfrm>
              <a:off x="345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69" name="Rectangle 40"/>
            <p:cNvSpPr>
              <a:spLocks noChangeArrowheads="1"/>
            </p:cNvSpPr>
            <p:nvPr userDrawn="1"/>
          </p:nvSpPr>
          <p:spPr bwMode="hidden">
            <a:xfrm>
              <a:off x="355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0" name="Rectangle 41"/>
            <p:cNvSpPr>
              <a:spLocks noChangeArrowheads="1"/>
            </p:cNvSpPr>
            <p:nvPr userDrawn="1"/>
          </p:nvSpPr>
          <p:spPr bwMode="hidden">
            <a:xfrm>
              <a:off x="364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1" name="Rectangle 42"/>
            <p:cNvSpPr>
              <a:spLocks noChangeArrowheads="1"/>
            </p:cNvSpPr>
            <p:nvPr userDrawn="1"/>
          </p:nvSpPr>
          <p:spPr bwMode="hidden">
            <a:xfrm>
              <a:off x="374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2" name="Rectangle 43"/>
            <p:cNvSpPr>
              <a:spLocks noChangeArrowheads="1"/>
            </p:cNvSpPr>
            <p:nvPr userDrawn="1"/>
          </p:nvSpPr>
          <p:spPr bwMode="hidden">
            <a:xfrm>
              <a:off x="384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3" name="Rectangle 44"/>
            <p:cNvSpPr>
              <a:spLocks noChangeArrowheads="1"/>
            </p:cNvSpPr>
            <p:nvPr userDrawn="1"/>
          </p:nvSpPr>
          <p:spPr bwMode="hidden">
            <a:xfrm>
              <a:off x="393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4" name="Rectangle 45"/>
            <p:cNvSpPr>
              <a:spLocks noChangeArrowheads="1"/>
            </p:cNvSpPr>
            <p:nvPr userDrawn="1"/>
          </p:nvSpPr>
          <p:spPr bwMode="hidden">
            <a:xfrm>
              <a:off x="403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5" name="Rectangle 46"/>
            <p:cNvSpPr>
              <a:spLocks noChangeArrowheads="1"/>
            </p:cNvSpPr>
            <p:nvPr userDrawn="1"/>
          </p:nvSpPr>
          <p:spPr bwMode="hidden">
            <a:xfrm>
              <a:off x="412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6" name="Rectangle 47"/>
            <p:cNvSpPr>
              <a:spLocks noChangeArrowheads="1"/>
            </p:cNvSpPr>
            <p:nvPr userDrawn="1"/>
          </p:nvSpPr>
          <p:spPr bwMode="hidden">
            <a:xfrm>
              <a:off x="422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7" name="Rectangle 48"/>
            <p:cNvSpPr>
              <a:spLocks noChangeArrowheads="1"/>
            </p:cNvSpPr>
            <p:nvPr userDrawn="1"/>
          </p:nvSpPr>
          <p:spPr bwMode="hidden">
            <a:xfrm>
              <a:off x="432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8" name="Rectangle 49"/>
            <p:cNvSpPr>
              <a:spLocks noChangeArrowheads="1"/>
            </p:cNvSpPr>
            <p:nvPr userDrawn="1"/>
          </p:nvSpPr>
          <p:spPr bwMode="hidden">
            <a:xfrm>
              <a:off x="441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79" name="Rectangle 50"/>
            <p:cNvSpPr>
              <a:spLocks noChangeArrowheads="1"/>
            </p:cNvSpPr>
            <p:nvPr userDrawn="1"/>
          </p:nvSpPr>
          <p:spPr bwMode="hidden">
            <a:xfrm>
              <a:off x="451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0" name="Rectangle 51"/>
            <p:cNvSpPr>
              <a:spLocks noChangeArrowheads="1"/>
            </p:cNvSpPr>
            <p:nvPr userDrawn="1"/>
          </p:nvSpPr>
          <p:spPr bwMode="hidden">
            <a:xfrm>
              <a:off x="460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1" name="Rectangle 52"/>
            <p:cNvSpPr>
              <a:spLocks noChangeArrowheads="1"/>
            </p:cNvSpPr>
            <p:nvPr userDrawn="1"/>
          </p:nvSpPr>
          <p:spPr bwMode="hidden">
            <a:xfrm>
              <a:off x="470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2" name="Rectangle 53"/>
            <p:cNvSpPr>
              <a:spLocks noChangeArrowheads="1"/>
            </p:cNvSpPr>
            <p:nvPr userDrawn="1"/>
          </p:nvSpPr>
          <p:spPr bwMode="hidden">
            <a:xfrm>
              <a:off x="480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3" name="Rectangle 54"/>
            <p:cNvSpPr>
              <a:spLocks noChangeArrowheads="1"/>
            </p:cNvSpPr>
            <p:nvPr userDrawn="1"/>
          </p:nvSpPr>
          <p:spPr bwMode="hidden">
            <a:xfrm>
              <a:off x="489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4" name="Rectangle 55"/>
            <p:cNvSpPr>
              <a:spLocks noChangeArrowheads="1"/>
            </p:cNvSpPr>
            <p:nvPr userDrawn="1"/>
          </p:nvSpPr>
          <p:spPr bwMode="hidden">
            <a:xfrm>
              <a:off x="499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5" name="Rectangle 56"/>
            <p:cNvSpPr>
              <a:spLocks noChangeArrowheads="1"/>
            </p:cNvSpPr>
            <p:nvPr userDrawn="1"/>
          </p:nvSpPr>
          <p:spPr bwMode="hidden">
            <a:xfrm>
              <a:off x="508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6" name="Rectangle 57"/>
            <p:cNvSpPr>
              <a:spLocks noChangeArrowheads="1"/>
            </p:cNvSpPr>
            <p:nvPr userDrawn="1"/>
          </p:nvSpPr>
          <p:spPr bwMode="hidden">
            <a:xfrm>
              <a:off x="518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7" name="Rectangle 58"/>
            <p:cNvSpPr>
              <a:spLocks noChangeArrowheads="1"/>
            </p:cNvSpPr>
            <p:nvPr userDrawn="1"/>
          </p:nvSpPr>
          <p:spPr bwMode="hidden">
            <a:xfrm>
              <a:off x="5280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8" name="Rectangle 59"/>
            <p:cNvSpPr>
              <a:spLocks noChangeArrowheads="1"/>
            </p:cNvSpPr>
            <p:nvPr userDrawn="1"/>
          </p:nvSpPr>
          <p:spPr bwMode="hidden">
            <a:xfrm>
              <a:off x="5376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89" name="Rectangle 60"/>
            <p:cNvSpPr>
              <a:spLocks noChangeArrowheads="1"/>
            </p:cNvSpPr>
            <p:nvPr userDrawn="1"/>
          </p:nvSpPr>
          <p:spPr bwMode="hidden">
            <a:xfrm>
              <a:off x="5472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0" name="Rectangle 61"/>
            <p:cNvSpPr>
              <a:spLocks noChangeArrowheads="1"/>
            </p:cNvSpPr>
            <p:nvPr userDrawn="1"/>
          </p:nvSpPr>
          <p:spPr bwMode="hidden">
            <a:xfrm>
              <a:off x="5568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1" name="Rectangle 62"/>
            <p:cNvSpPr>
              <a:spLocks noChangeArrowheads="1"/>
            </p:cNvSpPr>
            <p:nvPr userDrawn="1"/>
          </p:nvSpPr>
          <p:spPr bwMode="hidden">
            <a:xfrm>
              <a:off x="5664" y="6"/>
              <a:ext cx="48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2" name="Rectangle 63"/>
            <p:cNvSpPr>
              <a:spLocks noChangeArrowheads="1"/>
            </p:cNvSpPr>
            <p:nvPr userDrawn="1"/>
          </p:nvSpPr>
          <p:spPr bwMode="hidden">
            <a:xfrm>
              <a:off x="431" y="0"/>
              <a:ext cx="5331" cy="4320"/>
            </a:xfrm>
            <a:prstGeom prst="rect">
              <a:avLst/>
            </a:prstGeom>
            <a:solidFill>
              <a:schemeClr val="accent1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93" name="Rectangle 64"/>
            <p:cNvSpPr>
              <a:spLocks noChangeArrowheads="1"/>
            </p:cNvSpPr>
            <p:nvPr userDrawn="1"/>
          </p:nvSpPr>
          <p:spPr bwMode="blackGray">
            <a:xfrm>
              <a:off x="0" y="1081"/>
              <a:ext cx="4378" cy="47"/>
            </a:xfrm>
            <a:prstGeom prst="rect">
              <a:avLst/>
            </a:prstGeom>
            <a:solidFill>
              <a:schemeClr val="hlink">
                <a:alpha val="50195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027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871538" y="192088"/>
            <a:ext cx="816292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2813" y="1905000"/>
            <a:ext cx="8110537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211" name="Rectangle 6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525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12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90925" y="6286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213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9925" y="62865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8C88785-F553-4B84-BEE3-472459379D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slide" Target="slide2.xml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4.xml"/><Relationship Id="rId4" Type="http://schemas.openxmlformats.org/officeDocument/2006/relationships/slide" Target="slide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79463" y="1766888"/>
            <a:ext cx="7678737" cy="762000"/>
          </a:xfrm>
        </p:spPr>
        <p:txBody>
          <a:bodyPr/>
          <a:lstStyle/>
          <a:p>
            <a:pPr eaLnBrk="1" hangingPunct="1"/>
            <a:r>
              <a:rPr lang="ru-RU"/>
              <a:t>ВОДА В ПРИРОДЕ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79912" y="5517232"/>
            <a:ext cx="5673824" cy="1743075"/>
          </a:xfrm>
        </p:spPr>
        <p:txBody>
          <a:bodyPr/>
          <a:lstStyle/>
          <a:p>
            <a:pPr eaLnBrk="1" hangingPunct="1"/>
            <a:r>
              <a:rPr lang="ru-RU" sz="2400" dirty="0"/>
              <a:t>Учитель начальных классов</a:t>
            </a:r>
          </a:p>
          <a:p>
            <a:pPr eaLnBrk="1" hangingPunct="1"/>
            <a:r>
              <a:rPr lang="ru-RU" sz="2400" dirty="0"/>
              <a:t>Иванова Елена Александровна</a:t>
            </a:r>
          </a:p>
        </p:txBody>
      </p:sp>
      <p:sp>
        <p:nvSpPr>
          <p:cNvPr id="3076" name="Text Box 5"/>
          <p:cNvSpPr txBox="1">
            <a:spLocks noChangeArrowheads="1"/>
          </p:cNvSpPr>
          <p:nvPr/>
        </p:nvSpPr>
        <p:spPr bwMode="auto">
          <a:xfrm>
            <a:off x="3124200" y="2743200"/>
            <a:ext cx="533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/>
              <a:t>Окружающий мир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124E56A-ED3B-109F-A688-71ACFED94A8D}"/>
              </a:ext>
            </a:extLst>
          </p:cNvPr>
          <p:cNvSpPr txBox="1"/>
          <p:nvPr/>
        </p:nvSpPr>
        <p:spPr>
          <a:xfrm>
            <a:off x="539552" y="601684"/>
            <a:ext cx="457200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dirty="0"/>
              <a:t>МБОУ «</a:t>
            </a:r>
            <a:r>
              <a:rPr lang="ru-RU" sz="2400" dirty="0" err="1"/>
              <a:t>ОЦ»Созвездие</a:t>
            </a:r>
            <a:r>
              <a:rPr lang="ru-RU" sz="2400" dirty="0"/>
              <a:t>»</a:t>
            </a:r>
          </a:p>
          <a:p>
            <a:pPr algn="ctr">
              <a:spcBef>
                <a:spcPct val="50000"/>
              </a:spcBef>
            </a:pPr>
            <a:r>
              <a:rPr lang="ru-RU" sz="2400" dirty="0"/>
              <a:t>2 класс.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2"/>
          <p:cNvSpPr txBox="1">
            <a:spLocks noChangeArrowheads="1"/>
          </p:cNvSpPr>
          <p:nvPr/>
        </p:nvSpPr>
        <p:spPr bwMode="auto">
          <a:xfrm flipH="1">
            <a:off x="762000" y="228600"/>
            <a:ext cx="66738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1295400" y="2209800"/>
            <a:ext cx="6781800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После дождя кругом много воды: лужи, капли воды на листьях и траве. Но вскоре нет и их.</a:t>
            </a:r>
          </a:p>
          <a:p>
            <a:r>
              <a:rPr lang="ru-RU" sz="2000"/>
              <a:t>КУДА  ДЕВАЛАСЬ  ВОДА?</a:t>
            </a:r>
          </a:p>
          <a:p>
            <a:r>
              <a:rPr lang="ru-RU" sz="2000"/>
              <a:t>Она ИСПАРИЛАСЬ.</a:t>
            </a:r>
          </a:p>
          <a:p>
            <a:r>
              <a:rPr lang="ru-RU" sz="2000"/>
              <a:t>Вода превращается в пар в любое время года, даже зимой в большой мороз. В воздухе образуются мельчайшие капельки или кристаллики льда – они образуют знакомые всем облака. </a:t>
            </a:r>
          </a:p>
          <a:p>
            <a:r>
              <a:rPr lang="ru-RU" sz="2000"/>
              <a:t>Воздушные течения пары воды или облака над землёй. Накопившаяся в них влага выпадает в виде дождя или снега на землю.</a:t>
            </a:r>
          </a:p>
          <a:p>
            <a:r>
              <a:rPr lang="ru-RU" sz="2000"/>
              <a:t>Это явление называется КРУГОВОРОТ воды в природе.</a:t>
            </a:r>
          </a:p>
        </p:txBody>
      </p:sp>
      <p:pic>
        <p:nvPicPr>
          <p:cNvPr id="15364" name="Picture 4" descr="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152400"/>
            <a:ext cx="7342188" cy="19812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12293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4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3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9" name="Picture 5" descr="круговорот"/>
          <p:cNvPicPr>
            <a:picLocks noChangeAspect="1" noChangeArrowheads="1"/>
          </p:cNvPicPr>
          <p:nvPr/>
        </p:nvPicPr>
        <p:blipFill>
          <a:blip r:embed="rId2"/>
          <a:srcRect l="41339" t="38583"/>
          <a:stretch>
            <a:fillRect/>
          </a:stretch>
        </p:blipFill>
        <p:spPr bwMode="auto">
          <a:xfrm>
            <a:off x="1143000" y="733425"/>
            <a:ext cx="6934200" cy="5191125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13315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Text Box 8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3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ru-RU"/>
              <a:t>Три состояния воды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dirty="0"/>
              <a:t>Я и туча и туман, </a:t>
            </a:r>
          </a:p>
          <a:p>
            <a:pPr eaLnBrk="1" hangingPunct="1"/>
            <a:r>
              <a:rPr lang="ru-RU" dirty="0"/>
              <a:t>Я ручей и океан,</a:t>
            </a:r>
          </a:p>
          <a:p>
            <a:pPr eaLnBrk="1" hangingPunct="1"/>
            <a:r>
              <a:rPr lang="ru-RU" dirty="0"/>
              <a:t>Я летаю и бегу,</a:t>
            </a:r>
          </a:p>
          <a:p>
            <a:pPr eaLnBrk="1" hangingPunct="1"/>
            <a:r>
              <a:rPr lang="ru-RU" dirty="0"/>
              <a:t>И стеклянной быть могу. </a:t>
            </a:r>
          </a:p>
          <a:p>
            <a:pPr eaLnBrk="1" hangingPunct="1"/>
            <a:r>
              <a:rPr lang="ru-RU" sz="2400" dirty="0"/>
              <a:t>Вода в природе существует в трёх состояниях: </a:t>
            </a:r>
          </a:p>
          <a:p>
            <a:pPr eaLnBrk="1" hangingPunct="1"/>
            <a:r>
              <a:rPr lang="ru-RU" sz="2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Жидком,</a:t>
            </a:r>
            <a:r>
              <a:rPr lang="ru-RU" sz="2400" dirty="0"/>
              <a:t> </a:t>
            </a:r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твёрдом</a:t>
            </a:r>
            <a:r>
              <a:rPr lang="ru-RU" sz="2400" dirty="0"/>
              <a:t>, </a:t>
            </a:r>
            <a:r>
              <a:rPr lang="ru-RU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газообразном</a:t>
            </a:r>
            <a:r>
              <a:rPr lang="ru-RU" sz="2400" dirty="0"/>
              <a:t>.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dirty="0"/>
              <a:t>Отчего зависит различное состояние воды? </a:t>
            </a:r>
          </a:p>
          <a:p>
            <a:pPr eaLnBrk="1" hangingPunct="1">
              <a:buFont typeface="Wingdings" pitchFamily="2" charset="2"/>
              <a:buNone/>
            </a:pPr>
            <a:r>
              <a:rPr lang="ru-RU" sz="2400" b="1" dirty="0"/>
              <a:t>(От температуры.)</a:t>
            </a:r>
            <a:r>
              <a:rPr lang="ru-RU" sz="2400" dirty="0"/>
              <a:t> </a:t>
            </a:r>
          </a:p>
        </p:txBody>
      </p:sp>
      <p:sp>
        <p:nvSpPr>
          <p:cNvPr id="14340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Text Box 6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2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2895600" y="1905000"/>
            <a:ext cx="58674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При какой температуре вода из жидкого состояния переходит в твёрдое? </a:t>
            </a:r>
          </a:p>
          <a:p>
            <a:r>
              <a:rPr lang="ru-RU"/>
              <a:t>( При температуре 0</a:t>
            </a:r>
            <a:r>
              <a:rPr lang="ru-RU" baseline="30000"/>
              <a:t>0</a:t>
            </a:r>
            <a:r>
              <a:rPr lang="ru-RU"/>
              <a:t> и ниже. ) </a:t>
            </a:r>
          </a:p>
          <a:p>
            <a:r>
              <a:rPr lang="ru-RU"/>
              <a:t>Где мы можем наблюдать воду в твёрдом состоянии? </a:t>
            </a:r>
          </a:p>
          <a:p>
            <a:r>
              <a:rPr lang="ru-RU"/>
              <a:t>Это лёд на реках, лужах, сосульки, снег, айсберги, ледники в горах.</a:t>
            </a:r>
          </a:p>
          <a:p>
            <a:r>
              <a:rPr lang="ru-RU"/>
              <a:t>Где мы можем наблюдать воду в газообразном состоянии ? </a:t>
            </a:r>
          </a:p>
          <a:p>
            <a:r>
              <a:rPr lang="ru-RU"/>
              <a:t>Это пар, туман, облако.                                  </a:t>
            </a:r>
          </a:p>
        </p:txBody>
      </p:sp>
      <p:pic>
        <p:nvPicPr>
          <p:cNvPr id="19459" name="Picture 3" descr="сосуль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1841500" cy="13843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19460" name="Picture 4" descr="ледн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228600"/>
            <a:ext cx="1854200" cy="13843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19461" name="Picture 5" descr="00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4200" y="228600"/>
            <a:ext cx="1981200" cy="1312863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19462" name="Picture 6" descr="айсберг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28600"/>
            <a:ext cx="2057400" cy="1382713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19463" name="Picture 7" descr="171054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9400" y="1905000"/>
            <a:ext cx="2400300" cy="35814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15368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9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70" name="Text Box 10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7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ru-RU"/>
              <a:t>Берегите воду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000"/>
              <a:t>Как вы думаете</a:t>
            </a:r>
            <a:r>
              <a:rPr lang="ru-RU" sz="2800"/>
              <a:t>, </a:t>
            </a:r>
            <a:r>
              <a:rPr lang="ru-RU" sz="2000"/>
              <a:t>много ли воды на на нашей Земле? Посмотрите на глобус. Голубым цветом изображены моря, океаны нашей планеты. </a:t>
            </a:r>
          </a:p>
          <a:p>
            <a:pPr eaLnBrk="1" hangingPunct="1"/>
            <a:r>
              <a:rPr lang="ru-RU" sz="2000"/>
              <a:t>Вода занимает ¾ поверхности земного шара.</a:t>
            </a:r>
          </a:p>
          <a:p>
            <a:pPr eaLnBrk="1" hangingPunct="1"/>
            <a:endParaRPr lang="ru-RU" sz="2000"/>
          </a:p>
        </p:txBody>
      </p:sp>
      <p:pic>
        <p:nvPicPr>
          <p:cNvPr id="20486" name="Picture 6" descr="IMG20086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638800" y="1981200"/>
            <a:ext cx="3203575" cy="4343400"/>
          </a:xfrm>
          <a:noFill/>
          <a:ln w="38100">
            <a:solidFill>
              <a:srgbClr val="333399"/>
            </a:solidFill>
          </a:ln>
        </p:spPr>
      </p:pic>
      <p:sp>
        <p:nvSpPr>
          <p:cNvPr id="16389" name="AutoShape 8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0" name="AutoShape 9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6391" name="Text Box 10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3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609600" y="1752600"/>
            <a:ext cx="62484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Общее количество воды на Земле не уменьшается. </a:t>
            </a:r>
          </a:p>
          <a:p>
            <a:r>
              <a:rPr lang="ru-RU"/>
              <a:t>Но почему воду надо беречь? </a:t>
            </a:r>
          </a:p>
          <a:p>
            <a:r>
              <a:rPr lang="ru-RU"/>
              <a:t>Вода в океанах и морях солёная . </a:t>
            </a:r>
          </a:p>
          <a:p>
            <a:r>
              <a:rPr lang="ru-RU"/>
              <a:t>А людям, растениям, животным нужна пресная вода. Из 100 л воды- 2 л пресной.</a:t>
            </a:r>
          </a:p>
          <a:p>
            <a:r>
              <a:rPr lang="ru-RU"/>
              <a:t>Большая часть воды загрязняется. </a:t>
            </a:r>
          </a:p>
          <a:p>
            <a:r>
              <a:rPr lang="ru-RU"/>
              <a:t>Государство создаёт заповедники, заказники, используют очистные сооружения. </a:t>
            </a:r>
          </a:p>
          <a:p>
            <a:r>
              <a:rPr lang="ru-RU"/>
              <a:t>А как вы, дети, можете сохранять, беречь воду?</a:t>
            </a: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365125" y="3352800"/>
            <a:ext cx="8169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7412" name="Text Box 5"/>
          <p:cNvSpPr txBox="1">
            <a:spLocks noChangeArrowheads="1"/>
          </p:cNvSpPr>
          <p:nvPr/>
        </p:nvSpPr>
        <p:spPr bwMode="auto">
          <a:xfrm>
            <a:off x="1447800" y="3810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Прочитай! Это важно!</a:t>
            </a:r>
          </a:p>
        </p:txBody>
      </p:sp>
      <p:sp>
        <p:nvSpPr>
          <p:cNvPr id="17413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4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2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ru-RU"/>
              <a:t>Озаглавь картинку</a:t>
            </a:r>
          </a:p>
        </p:txBody>
      </p:sp>
      <p:pic>
        <p:nvPicPr>
          <p:cNvPr id="25603" name="Picture 3" descr="сточ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905000"/>
            <a:ext cx="3048000" cy="22860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25604" name="Picture 4" descr="грязвод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828800"/>
            <a:ext cx="2819400" cy="25019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25605" name="Picture 5" descr="очист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775" y="4483100"/>
            <a:ext cx="3124200" cy="2041525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18438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9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5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822325" y="3505200"/>
            <a:ext cx="7331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669925" y="2057400"/>
            <a:ext cx="81692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 каких состояниях бывает вода?</a:t>
            </a:r>
          </a:p>
          <a:p>
            <a:r>
              <a:rPr lang="ru-RU"/>
              <a:t> </a:t>
            </a:r>
          </a:p>
          <a:p>
            <a:r>
              <a:rPr lang="ru-RU"/>
              <a:t>Как происходит круговорот воды в природе? </a:t>
            </a:r>
          </a:p>
          <a:p>
            <a:endParaRPr lang="ru-RU"/>
          </a:p>
          <a:p>
            <a:r>
              <a:rPr lang="ru-RU"/>
              <a:t>Почему нужно охранять и беречь воду?</a:t>
            </a:r>
          </a:p>
        </p:txBody>
      </p:sp>
      <p:sp>
        <p:nvSpPr>
          <p:cNvPr id="19460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461" name="Text Box 6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2" action="ppaction://hlinksldjump"/>
              </a:rPr>
              <a:t>содержание</a:t>
            </a:r>
            <a:endParaRPr lang="ru-RU" sz="1400"/>
          </a:p>
        </p:txBody>
      </p:sp>
      <p:sp>
        <p:nvSpPr>
          <p:cNvPr id="19462" name="Text Box 7"/>
          <p:cNvSpPr txBox="1">
            <a:spLocks noChangeArrowheads="1"/>
          </p:cNvSpPr>
          <p:nvPr/>
        </p:nvSpPr>
        <p:spPr bwMode="auto">
          <a:xfrm>
            <a:off x="2209800" y="914400"/>
            <a:ext cx="52578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400"/>
              <a:t>Проверь себя</a:t>
            </a:r>
          </a:p>
        </p:txBody>
      </p:sp>
      <p:pic>
        <p:nvPicPr>
          <p:cNvPr id="24584" name="Picture 8" descr="150045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0" y="4038600"/>
            <a:ext cx="3408363" cy="227965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24585" name="Picture 9" descr="018084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76800" y="4114800"/>
            <a:ext cx="3352800" cy="2251075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ru-RU"/>
              <a:t>Содержание урока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>
                <a:hlinkClick r:id="rId2" action="ppaction://hlinksldjump"/>
              </a:rPr>
              <a:t>Значение воды для жизни всего живого на Земле.</a:t>
            </a:r>
            <a:endParaRPr lang="ru-RU"/>
          </a:p>
          <a:p>
            <a:pPr eaLnBrk="1" hangingPunct="1"/>
            <a:r>
              <a:rPr lang="ru-RU">
                <a:hlinkClick r:id="rId3" action="ppaction://hlinksldjump"/>
              </a:rPr>
              <a:t>Круговорот воды в природе.</a:t>
            </a:r>
            <a:endParaRPr lang="ru-RU"/>
          </a:p>
          <a:p>
            <a:pPr eaLnBrk="1" hangingPunct="1"/>
            <a:r>
              <a:rPr lang="ru-RU">
                <a:hlinkClick r:id="rId4" action="ppaction://hlinksldjump"/>
              </a:rPr>
              <a:t>Три состояния воды.</a:t>
            </a:r>
            <a:endParaRPr lang="ru-RU"/>
          </a:p>
          <a:p>
            <a:pPr eaLnBrk="1" hangingPunct="1"/>
            <a:r>
              <a:rPr lang="ru-RU">
                <a:hlinkClick r:id="rId5" action="ppaction://hlinksldjump"/>
              </a:rPr>
              <a:t>Берегите воду.</a:t>
            </a:r>
            <a:endParaRPr lang="ru-RU"/>
          </a:p>
          <a:p>
            <a:pPr eaLnBrk="1" hangingPunct="1">
              <a:buFont typeface="Wingdings" pitchFamily="2" charset="2"/>
              <a:buNone/>
            </a:pPr>
            <a:endParaRPr lang="ru-RU"/>
          </a:p>
          <a:p>
            <a:pPr eaLnBrk="1" hangingPunct="1"/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871538" y="862013"/>
            <a:ext cx="8162925" cy="762000"/>
          </a:xfrm>
        </p:spPr>
        <p:txBody>
          <a:bodyPr/>
          <a:lstStyle/>
          <a:p>
            <a:pPr eaLnBrk="1" hangingPunct="1"/>
            <a:r>
              <a:rPr lang="ru-RU"/>
              <a:t>Цели урока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z="2800"/>
              <a:t>Сформировать у детей представление о круговороте воды, как важнейшем явлении в природе.</a:t>
            </a:r>
          </a:p>
          <a:p>
            <a:pPr eaLnBrk="1" hangingPunct="1"/>
            <a:r>
              <a:rPr lang="ru-RU" sz="2800"/>
              <a:t>Формировать знания об экологической целостности природы.</a:t>
            </a:r>
          </a:p>
          <a:p>
            <a:pPr eaLnBrk="1" hangingPunct="1"/>
            <a:r>
              <a:rPr lang="ru-RU" sz="2800"/>
              <a:t>Учить детей бережно относиться к воде и экономить её.</a:t>
            </a:r>
          </a:p>
          <a:p>
            <a:pPr eaLnBrk="1" hangingPunct="1"/>
            <a:endParaRPr lang="ru-RU" sz="2800"/>
          </a:p>
        </p:txBody>
      </p:sp>
      <p:sp>
        <p:nvSpPr>
          <p:cNvPr id="5124" name="AutoShape 4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5" name="AutoShape 5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2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288925"/>
            <a:ext cx="8162925" cy="1431925"/>
          </a:xfrm>
        </p:spPr>
        <p:txBody>
          <a:bodyPr/>
          <a:lstStyle/>
          <a:p>
            <a:pPr eaLnBrk="1" hangingPunct="1"/>
            <a:r>
              <a:rPr lang="ru-RU"/>
              <a:t>Значение воды для жизни всего живого на Земле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12813" y="1905000"/>
            <a:ext cx="3975100" cy="4191000"/>
          </a:xfrm>
        </p:spPr>
        <p:txBody>
          <a:bodyPr/>
          <a:lstStyle/>
          <a:p>
            <a:pPr eaLnBrk="1" hangingPunct="1"/>
            <a:r>
              <a:rPr lang="ru-RU" sz="2800"/>
              <a:t>Людям , растениям , животным нужна вода .</a:t>
            </a:r>
          </a:p>
        </p:txBody>
      </p:sp>
      <p:pic>
        <p:nvPicPr>
          <p:cNvPr id="5126" name="Picture 6" descr="013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715000" y="1905000"/>
            <a:ext cx="3181350" cy="2405063"/>
          </a:xfrm>
          <a:noFill/>
          <a:ln w="38100">
            <a:solidFill>
              <a:srgbClr val="333399"/>
            </a:solidFill>
          </a:ln>
        </p:spPr>
      </p:pic>
      <p:pic>
        <p:nvPicPr>
          <p:cNvPr id="5127" name="Picture 7" descr="WALKING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276600"/>
            <a:ext cx="1828800" cy="2732088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5128" name="Picture 8" descr="FISHI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4114800"/>
            <a:ext cx="2743200" cy="1833563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5129" name="Picture 9" descr="C01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00800" y="4267200"/>
            <a:ext cx="2590800" cy="21082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5130" name="Picture 10" descr="GV029"/>
          <p:cNvPicPr>
            <a:picLocks noChangeAspect="1" noChangeArrowheads="1"/>
          </p:cNvPicPr>
          <p:nvPr/>
        </p:nvPicPr>
        <p:blipFill>
          <a:blip r:embed="rId6"/>
          <a:srcRect l="591" t="836" r="1254" b="836"/>
          <a:stretch>
            <a:fillRect/>
          </a:stretch>
        </p:blipFill>
        <p:spPr bwMode="auto">
          <a:xfrm>
            <a:off x="381000" y="4343400"/>
            <a:ext cx="1393825" cy="20955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6153" name="AutoShape 11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4" name="AutoShape 12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5" name="Text Box 13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7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533400" y="1828800"/>
            <a:ext cx="5334000" cy="502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Живой организм постоянно расходует воду и нуждается в её пополнении.</a:t>
            </a:r>
          </a:p>
          <a:p>
            <a:pPr>
              <a:spcBef>
                <a:spcPct val="50000"/>
              </a:spcBef>
            </a:pPr>
            <a:r>
              <a:rPr lang="ru-RU"/>
              <a:t>Например, человеку в сутки требуется более </a:t>
            </a:r>
          </a:p>
          <a:p>
            <a:pPr>
              <a:spcBef>
                <a:spcPct val="50000"/>
              </a:spcBef>
            </a:pPr>
            <a:r>
              <a:rPr lang="ru-RU"/>
              <a:t>2 литров воды.</a:t>
            </a:r>
          </a:p>
          <a:p>
            <a:pPr>
              <a:spcBef>
                <a:spcPct val="50000"/>
              </a:spcBef>
            </a:pPr>
            <a:r>
              <a:rPr lang="ru-RU"/>
              <a:t>40-45 суток человек может прожить без еды.</a:t>
            </a:r>
          </a:p>
          <a:p>
            <a:pPr>
              <a:spcBef>
                <a:spcPct val="50000"/>
              </a:spcBef>
            </a:pPr>
            <a:r>
              <a:rPr lang="ru-RU"/>
              <a:t>А без воды не проживёт и нескольких суток.</a:t>
            </a:r>
          </a:p>
          <a:p>
            <a:pPr>
              <a:spcBef>
                <a:spcPct val="50000"/>
              </a:spcBef>
            </a:pPr>
            <a:r>
              <a:rPr lang="ru-RU"/>
              <a:t>   </a:t>
            </a:r>
          </a:p>
        </p:txBody>
      </p:sp>
      <p:pic>
        <p:nvPicPr>
          <p:cNvPr id="9220" name="Picture 4" descr="BOY"/>
          <p:cNvPicPr>
            <a:picLocks noChangeAspect="1" noChangeArrowheads="1"/>
          </p:cNvPicPr>
          <p:nvPr/>
        </p:nvPicPr>
        <p:blipFill>
          <a:blip r:embed="rId2">
            <a:lum bright="12000"/>
          </a:blip>
          <a:srcRect/>
          <a:stretch>
            <a:fillRect/>
          </a:stretch>
        </p:blipFill>
        <p:spPr bwMode="auto">
          <a:xfrm>
            <a:off x="6096000" y="2209800"/>
            <a:ext cx="2500313" cy="37338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7172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3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4" name="Text Box 7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3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3"/>
          <p:cNvSpPr txBox="1">
            <a:spLocks noChangeArrowheads="1"/>
          </p:cNvSpPr>
          <p:nvPr/>
        </p:nvSpPr>
        <p:spPr bwMode="auto">
          <a:xfrm>
            <a:off x="990600" y="2057400"/>
            <a:ext cx="5943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Звериные тропы в лесу ведут к водоёмам.</a:t>
            </a:r>
          </a:p>
        </p:txBody>
      </p:sp>
      <p:pic>
        <p:nvPicPr>
          <p:cNvPr id="11269" name="Picture 5" descr="A0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2514600"/>
            <a:ext cx="4038600" cy="2659063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pic>
        <p:nvPicPr>
          <p:cNvPr id="11268" name="Picture 4" descr="A00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" y="3429000"/>
            <a:ext cx="4313238" cy="2867025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8197" name="AutoShape 6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8" name="AutoShape 7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9" name="Text Box 8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4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609600" y="2133600"/>
            <a:ext cx="7924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9219" name="Text Box 3"/>
          <p:cNvSpPr txBox="1">
            <a:spLocks noChangeArrowheads="1"/>
          </p:cNvSpPr>
          <p:nvPr/>
        </p:nvSpPr>
        <p:spPr bwMode="auto">
          <a:xfrm>
            <a:off x="457200" y="2057400"/>
            <a:ext cx="838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Верблюд может прожить без воды 10 дней, но он может выпить сразу 10 вёдер воды.</a:t>
            </a:r>
          </a:p>
        </p:txBody>
      </p:sp>
      <p:pic>
        <p:nvPicPr>
          <p:cNvPr id="12292" name="Picture 4" descr="GD0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62200" y="2971800"/>
            <a:ext cx="4429125" cy="3546475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9221" name="AutoShape 5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2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3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3"/>
          <p:cNvSpPr txBox="1">
            <a:spLocks noChangeArrowheads="1"/>
          </p:cNvSpPr>
          <p:nvPr/>
        </p:nvSpPr>
        <p:spPr bwMode="auto">
          <a:xfrm>
            <a:off x="631825" y="2125663"/>
            <a:ext cx="813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066800" y="1828800"/>
            <a:ext cx="67818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Тополь выпивает 2 тыс. вёдер воды в год. </a:t>
            </a:r>
          </a:p>
          <a:p>
            <a:r>
              <a:rPr lang="ru-RU"/>
              <a:t>Подсолнух выпивает 20 вёдер воды за лето.</a:t>
            </a:r>
          </a:p>
        </p:txBody>
      </p:sp>
      <p:pic>
        <p:nvPicPr>
          <p:cNvPr id="13318" name="Picture 6" descr="C026"/>
          <p:cNvPicPr>
            <a:picLocks noChangeAspect="1" noChangeArrowheads="1"/>
          </p:cNvPicPr>
          <p:nvPr/>
        </p:nvPicPr>
        <p:blipFill>
          <a:blip r:embed="rId2">
            <a:lum bright="14000"/>
          </a:blip>
          <a:srcRect/>
          <a:stretch>
            <a:fillRect/>
          </a:stretch>
        </p:blipFill>
        <p:spPr bwMode="auto">
          <a:xfrm>
            <a:off x="4267200" y="3276600"/>
            <a:ext cx="4606925" cy="3006725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  <p:sp>
        <p:nvSpPr>
          <p:cNvPr id="10245" name="AutoShape 7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6477000"/>
            <a:ext cx="533400" cy="381000"/>
          </a:xfrm>
          <a:prstGeom prst="actionButtonBackPreviou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6" name="AutoShape 8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8610600" y="6477000"/>
            <a:ext cx="533400" cy="381000"/>
          </a:xfrm>
          <a:prstGeom prst="actionButtonForwardNex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247" name="Text Box 9"/>
          <p:cNvSpPr txBox="1">
            <a:spLocks noChangeArrowheads="1"/>
          </p:cNvSpPr>
          <p:nvPr/>
        </p:nvSpPr>
        <p:spPr bwMode="auto">
          <a:xfrm>
            <a:off x="3581400" y="6477000"/>
            <a:ext cx="1447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400">
                <a:hlinkClick r:id="rId3" action="ppaction://hlinksldjump"/>
              </a:rPr>
              <a:t>содержание</a:t>
            </a:r>
            <a:endParaRPr lang="ru-RU" sz="1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/>
              <a:t>Круговорот воды в природе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</a:pPr>
            <a:r>
              <a:rPr lang="ru-RU" sz="2800"/>
              <a:t>Водой заполнены ручьи, реки, озёра, моря, океаны. </a:t>
            </a:r>
          </a:p>
        </p:txBody>
      </p:sp>
      <p:pic>
        <p:nvPicPr>
          <p:cNvPr id="14342" name="Picture 6" descr="река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29200" y="3810000"/>
            <a:ext cx="3200400" cy="2362200"/>
          </a:xfrm>
          <a:noFill/>
          <a:ln w="38100">
            <a:solidFill>
              <a:srgbClr val="333399"/>
            </a:solidFill>
          </a:ln>
        </p:spPr>
      </p:pic>
      <p:pic>
        <p:nvPicPr>
          <p:cNvPr id="14343" name="Picture 7" descr="Ручей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9200" y="4419600"/>
            <a:ext cx="1803400" cy="1422400"/>
          </a:xfrm>
          <a:prstGeom prst="rect">
            <a:avLst/>
          </a:prstGeom>
          <a:noFill/>
          <a:ln w="38100">
            <a:solidFill>
              <a:srgbClr val="333399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Серые полосы">
  <a:themeElements>
    <a:clrScheme name="Серые полосы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Серые полос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Серые полосы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рые полосы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рые полосы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рые полосы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Designs\Серые полосы.pot</Template>
  <TotalTime>415</TotalTime>
  <Words>532</Words>
  <Application>Microsoft Office PowerPoint</Application>
  <PresentationFormat>Экран (4:3)</PresentationFormat>
  <Paragraphs>82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Verdana</vt:lpstr>
      <vt:lpstr>Wingdings</vt:lpstr>
      <vt:lpstr>Серые полосы</vt:lpstr>
      <vt:lpstr>ВОДА В ПРИРОДЕ</vt:lpstr>
      <vt:lpstr>Содержание урока</vt:lpstr>
      <vt:lpstr>Цели урока</vt:lpstr>
      <vt:lpstr>Значение воды для жизни всего живого на Земле</vt:lpstr>
      <vt:lpstr>Презентация PowerPoint</vt:lpstr>
      <vt:lpstr>Презентация PowerPoint</vt:lpstr>
      <vt:lpstr>Презентация PowerPoint</vt:lpstr>
      <vt:lpstr>Презентация PowerPoint</vt:lpstr>
      <vt:lpstr>Круговорот воды в природе</vt:lpstr>
      <vt:lpstr>Презентация PowerPoint</vt:lpstr>
      <vt:lpstr>Презентация PowerPoint</vt:lpstr>
      <vt:lpstr>Три состояния воды</vt:lpstr>
      <vt:lpstr>Презентация PowerPoint</vt:lpstr>
      <vt:lpstr>Берегите воду</vt:lpstr>
      <vt:lpstr>Презентация PowerPoint</vt:lpstr>
      <vt:lpstr>Озаглавь картинку</vt:lpstr>
      <vt:lpstr>Презентация PowerPoint</vt:lpstr>
    </vt:vector>
  </TitlesOfParts>
  <Company>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в природе</dc:title>
  <dc:subject>Мир вокруг нас</dc:subject>
  <dc:creator>Васильева Е.Н. Школа № 602</dc:creator>
  <cp:lastModifiedBy>александр довгаль</cp:lastModifiedBy>
  <cp:revision>28</cp:revision>
  <dcterms:created xsi:type="dcterms:W3CDTF">2007-11-10T07:31:25Z</dcterms:created>
  <dcterms:modified xsi:type="dcterms:W3CDTF">2022-09-30T07:39:27Z</dcterms:modified>
</cp:coreProperties>
</file>