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8"/>
  </p:notesMasterIdLst>
  <p:sldIdLst>
    <p:sldId id="256" r:id="rId2"/>
    <p:sldId id="350" r:id="rId3"/>
    <p:sldId id="351" r:id="rId4"/>
    <p:sldId id="352" r:id="rId5"/>
    <p:sldId id="353" r:id="rId6"/>
    <p:sldId id="284" r:id="rId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CC"/>
    <a:srgbClr val="008000"/>
    <a:srgbClr val="006600"/>
    <a:srgbClr val="660033"/>
    <a:srgbClr val="00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15" autoAdjust="0"/>
    <p:restoredTop sz="94660"/>
  </p:normalViewPr>
  <p:slideViewPr>
    <p:cSldViewPr snapToGrid="0">
      <p:cViewPr>
        <p:scale>
          <a:sx n="66" d="100"/>
          <a:sy n="66" d="100"/>
        </p:scale>
        <p:origin x="-774" y="-30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E8BCDA8-A183-4A6D-9342-1541ED2254D1}" type="datetimeFigureOut">
              <a:rPr lang="ru-RU" smtClean="0"/>
              <a:pPr/>
              <a:t>15.08.2022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0B87C0B-CBE4-4A60-B224-C477494FBD0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294361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130428"/>
            <a:ext cx="103632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A91F48-495A-4728-A914-D349D2925B4B}" type="datetimeFigureOut">
              <a:rPr lang="ru-RU" smtClean="0"/>
              <a:pPr/>
              <a:t>15.08.2022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113F1F-4BC2-4C80-8A27-A9946CB0F74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352002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A91F48-495A-4728-A914-D349D2925B4B}" type="datetimeFigureOut">
              <a:rPr lang="ru-RU" smtClean="0"/>
              <a:pPr/>
              <a:t>15.08.2022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113F1F-4BC2-4C80-8A27-A9946CB0F74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070926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11785600" y="274641"/>
            <a:ext cx="36576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12800" y="274641"/>
            <a:ext cx="107696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A91F48-495A-4728-A914-D349D2925B4B}" type="datetimeFigureOut">
              <a:rPr lang="ru-RU" smtClean="0"/>
              <a:pPr/>
              <a:t>15.08.2022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113F1F-4BC2-4C80-8A27-A9946CB0F74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105273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A91F48-495A-4728-A914-D349D2925B4B}" type="datetimeFigureOut">
              <a:rPr lang="ru-RU" smtClean="0"/>
              <a:pPr/>
              <a:t>15.08.2022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113F1F-4BC2-4C80-8A27-A9946CB0F74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725609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6903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A91F48-495A-4728-A914-D349D2925B4B}" type="datetimeFigureOut">
              <a:rPr lang="ru-RU" smtClean="0"/>
              <a:pPr/>
              <a:t>15.08.2022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113F1F-4BC2-4C80-8A27-A9946CB0F74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064900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12800" y="1600203"/>
            <a:ext cx="7213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229600" y="1600203"/>
            <a:ext cx="7213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A91F48-495A-4728-A914-D349D2925B4B}" type="datetimeFigureOut">
              <a:rPr lang="ru-RU" smtClean="0"/>
              <a:pPr/>
              <a:t>15.08.2022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113F1F-4BC2-4C80-8A27-A9946CB0F74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0985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369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93369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A91F48-495A-4728-A914-D349D2925B4B}" type="datetimeFigureOut">
              <a:rPr lang="ru-RU" smtClean="0"/>
              <a:pPr/>
              <a:t>15.08.2022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113F1F-4BC2-4C80-8A27-A9946CB0F74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73984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A91F48-495A-4728-A914-D349D2925B4B}" type="datetimeFigureOut">
              <a:rPr lang="ru-RU" smtClean="0"/>
              <a:pPr/>
              <a:t>15.08.2022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113F1F-4BC2-4C80-8A27-A9946CB0F74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358343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A91F48-495A-4728-A914-D349D2925B4B}" type="datetimeFigureOut">
              <a:rPr lang="ru-RU" smtClean="0"/>
              <a:pPr/>
              <a:t>15.08.2022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113F1F-4BC2-4C80-8A27-A9946CB0F74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065376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2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766733" y="273053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2" y="1435103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A91F48-495A-4728-A914-D349D2925B4B}" type="datetimeFigureOut">
              <a:rPr lang="ru-RU" smtClean="0"/>
              <a:pPr/>
              <a:t>15.08.2022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113F1F-4BC2-4C80-8A27-A9946CB0F74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254208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A91F48-495A-4728-A914-D349D2925B4B}" type="datetimeFigureOut">
              <a:rPr lang="ru-RU" smtClean="0"/>
              <a:pPr/>
              <a:t>15.08.2022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113F1F-4BC2-4C80-8A27-A9946CB0F74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210883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600203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09600" y="6356353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A91F48-495A-4728-A914-D349D2925B4B}" type="datetimeFigureOut">
              <a:rPr lang="ru-RU" smtClean="0"/>
              <a:pPr/>
              <a:t>15.08.2022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65600" y="6356353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737600" y="6356353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113F1F-4BC2-4C80-8A27-A9946CB0F74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449262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13" Type="http://schemas.microsoft.com/office/2007/relationships/hdphoto" Target="../media/hdphoto2.wdp"/><Relationship Id="rId3" Type="http://schemas.openxmlformats.org/officeDocument/2006/relationships/image" Target="../media/image7.png"/><Relationship Id="rId7" Type="http://schemas.openxmlformats.org/officeDocument/2006/relationships/image" Target="../media/image10.png"/><Relationship Id="rId12" Type="http://schemas.openxmlformats.org/officeDocument/2006/relationships/image" Target="../media/image1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11" Type="http://schemas.openxmlformats.org/officeDocument/2006/relationships/image" Target="../media/image14.png"/><Relationship Id="rId5" Type="http://schemas.openxmlformats.org/officeDocument/2006/relationships/image" Target="../media/image8.png"/><Relationship Id="rId10" Type="http://schemas.openxmlformats.org/officeDocument/2006/relationships/image" Target="../media/image13.png"/><Relationship Id="rId4" Type="http://schemas.microsoft.com/office/2007/relationships/hdphoto" Target="../media/hdphoto1.wdp"/><Relationship Id="rId9" Type="http://schemas.openxmlformats.org/officeDocument/2006/relationships/image" Target="../media/image12.png"/><Relationship Id="rId14" Type="http://schemas.openxmlformats.org/officeDocument/2006/relationships/image" Target="../media/image16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jpeg"/><Relationship Id="rId3" Type="http://schemas.microsoft.com/office/2007/relationships/hdphoto" Target="../media/hdphoto1.wdp"/><Relationship Id="rId7" Type="http://schemas.openxmlformats.org/officeDocument/2006/relationships/image" Target="../media/image20.jpeg"/><Relationship Id="rId12" Type="http://schemas.openxmlformats.org/officeDocument/2006/relationships/image" Target="../media/image24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jpeg"/><Relationship Id="rId11" Type="http://schemas.openxmlformats.org/officeDocument/2006/relationships/image" Target="../media/image23.png"/><Relationship Id="rId5" Type="http://schemas.openxmlformats.org/officeDocument/2006/relationships/image" Target="../media/image18.jpeg"/><Relationship Id="rId10" Type="http://schemas.microsoft.com/office/2007/relationships/hdphoto" Target="../media/hdphoto3.wdp"/><Relationship Id="rId4" Type="http://schemas.openxmlformats.org/officeDocument/2006/relationships/image" Target="../media/image17.png"/><Relationship Id="rId9" Type="http://schemas.openxmlformats.org/officeDocument/2006/relationships/image" Target="../media/image22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jpeg"/><Relationship Id="rId3" Type="http://schemas.microsoft.com/office/2007/relationships/hdphoto" Target="../media/hdphoto1.wdp"/><Relationship Id="rId7" Type="http://schemas.openxmlformats.org/officeDocument/2006/relationships/image" Target="../media/image26.jpeg"/><Relationship Id="rId12" Type="http://schemas.openxmlformats.org/officeDocument/2006/relationships/image" Target="../media/image30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6" Type="http://schemas.microsoft.com/office/2007/relationships/hdphoto" Target="../media/hdphoto4.wdp"/><Relationship Id="rId11" Type="http://schemas.microsoft.com/office/2007/relationships/hdphoto" Target="../media/hdphoto5.wdp"/><Relationship Id="rId5" Type="http://schemas.openxmlformats.org/officeDocument/2006/relationships/image" Target="../media/image25.jpeg"/><Relationship Id="rId10" Type="http://schemas.openxmlformats.org/officeDocument/2006/relationships/image" Target="../media/image29.png"/><Relationship Id="rId4" Type="http://schemas.openxmlformats.org/officeDocument/2006/relationships/image" Target="../media/image17.png"/><Relationship Id="rId9" Type="http://schemas.openxmlformats.org/officeDocument/2006/relationships/image" Target="../media/image28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jpeg"/><Relationship Id="rId3" Type="http://schemas.openxmlformats.org/officeDocument/2006/relationships/image" Target="../media/image17.png"/><Relationship Id="rId7" Type="http://schemas.openxmlformats.org/officeDocument/2006/relationships/image" Target="../media/image35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4.jpeg"/><Relationship Id="rId5" Type="http://schemas.openxmlformats.org/officeDocument/2006/relationships/image" Target="../media/image33.jpeg"/><Relationship Id="rId4" Type="http://schemas.openxmlformats.org/officeDocument/2006/relationships/image" Target="../media/image32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jpeg"/><Relationship Id="rId3" Type="http://schemas.microsoft.com/office/2007/relationships/hdphoto" Target="../media/hdphoto6.wdp"/><Relationship Id="rId7" Type="http://schemas.microsoft.com/office/2007/relationships/hdphoto" Target="../media/hdphoto7.wdp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0.jpeg"/><Relationship Id="rId5" Type="http://schemas.openxmlformats.org/officeDocument/2006/relationships/image" Target="../media/image39.jpeg"/><Relationship Id="rId10" Type="http://schemas.openxmlformats.org/officeDocument/2006/relationships/image" Target="../media/image43.jpeg"/><Relationship Id="rId4" Type="http://schemas.openxmlformats.org/officeDocument/2006/relationships/image" Target="../media/image38.png"/><Relationship Id="rId9" Type="http://schemas.openxmlformats.org/officeDocument/2006/relationships/image" Target="../media/image4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AE972B3C-DECB-45A4-B9BF-332B29F3FB6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3308" y="-69273"/>
            <a:ext cx="12417631" cy="712181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Облако 1">
            <a:extLst>
              <a:ext uri="{FF2B5EF4-FFF2-40B4-BE49-F238E27FC236}">
                <a16:creationId xmlns="" xmlns:a16="http://schemas.microsoft.com/office/drawing/2014/main" id="{35431FC0-B9F2-4D78-8A48-37F2F023019C}"/>
              </a:ext>
            </a:extLst>
          </p:cNvPr>
          <p:cNvSpPr/>
          <p:nvPr/>
        </p:nvSpPr>
        <p:spPr>
          <a:xfrm>
            <a:off x="0" y="0"/>
            <a:ext cx="9130145" cy="1895295"/>
          </a:xfrm>
          <a:prstGeom prst="cloud">
            <a:avLst/>
          </a:prstGeom>
          <a:solidFill>
            <a:schemeClr val="tx2">
              <a:lumMod val="20000"/>
              <a:lumOff val="80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b="1" dirty="0" smtClean="0">
              <a:ln w="6600">
                <a:solidFill>
                  <a:srgbClr val="FFC000"/>
                </a:solidFill>
                <a:prstDash val="solid"/>
              </a:ln>
              <a:solidFill>
                <a:srgbClr val="FFFF00"/>
              </a:solidFill>
              <a:effectLst>
                <a:outerShdw dist="38100" dir="2700000" algn="tl" rotWithShape="0">
                  <a:schemeClr val="accent2"/>
                </a:outerShdw>
              </a:effectLst>
            </a:endParaRPr>
          </a:p>
          <a:p>
            <a:pPr algn="ctr"/>
            <a:r>
              <a:rPr lang="ru-RU" sz="2400" b="1" dirty="0" smtClean="0">
                <a:ln w="6600">
                  <a:solidFill>
                    <a:srgbClr val="FFC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Муниципальное общеобразовательное учреждение </a:t>
            </a:r>
          </a:p>
          <a:p>
            <a:pPr algn="ctr"/>
            <a:r>
              <a:rPr lang="ru-RU" sz="2400" b="1" dirty="0" smtClean="0">
                <a:ln w="6600">
                  <a:solidFill>
                    <a:srgbClr val="FFC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«Лицей г. Истра»</a:t>
            </a:r>
            <a:endParaRPr lang="ru-RU" sz="2400" b="1" dirty="0">
              <a:ln w="6600">
                <a:solidFill>
                  <a:srgbClr val="FFC000"/>
                </a:solidFill>
                <a:prstDash val="solid"/>
              </a:ln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</a:endParaRPr>
          </a:p>
        </p:txBody>
      </p:sp>
      <p:pic>
        <p:nvPicPr>
          <p:cNvPr id="2050" name="Picture 2" descr="C:\Users\Оля\Desktop\проект по прескул\000(3)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998"/>
          <a:stretch/>
        </p:blipFill>
        <p:spPr bwMode="auto">
          <a:xfrm>
            <a:off x="3282427" y="3650437"/>
            <a:ext cx="5684525" cy="3555423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Выноска со стрелкой влево 6"/>
          <p:cNvSpPr/>
          <p:nvPr/>
        </p:nvSpPr>
        <p:spPr>
          <a:xfrm>
            <a:off x="8274223" y="4821382"/>
            <a:ext cx="3876213" cy="2036618"/>
          </a:xfrm>
          <a:prstGeom prst="leftArrowCallout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97193" y="5201863"/>
            <a:ext cx="2590800" cy="17029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Выноска со стрелкой вверх 7"/>
          <p:cNvSpPr/>
          <p:nvPr/>
        </p:nvSpPr>
        <p:spPr>
          <a:xfrm>
            <a:off x="42110" y="4294305"/>
            <a:ext cx="3186545" cy="2535382"/>
          </a:xfrm>
          <a:prstGeom prst="upArrowCallou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endParaRPr lang="ru-RU" b="1" spc="150">
              <a:ln w="11430"/>
              <a:solidFill>
                <a:schemeClr val="bg2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pic>
        <p:nvPicPr>
          <p:cNvPr id="2056" name="Picture 8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119" y="5201863"/>
            <a:ext cx="2902529" cy="16480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9" name="Picture 11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3491" y="0"/>
            <a:ext cx="2573133" cy="33805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320334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7274" y="-15017"/>
            <a:ext cx="1644361" cy="15052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9769" t="1838" r="11147" b="51914"/>
          <a:stretch/>
        </p:blipFill>
        <p:spPr bwMode="auto">
          <a:xfrm>
            <a:off x="-128649" y="-61100"/>
            <a:ext cx="12192000" cy="70003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Скругленный прямоугольник 4"/>
          <p:cNvSpPr/>
          <p:nvPr/>
        </p:nvSpPr>
        <p:spPr>
          <a:xfrm>
            <a:off x="428089" y="2733673"/>
            <a:ext cx="3341774" cy="68580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 err="1" smtClean="0"/>
              <a:t>Оличева</a:t>
            </a:r>
            <a:r>
              <a:rPr lang="ru-RU" sz="1400" b="1" dirty="0" smtClean="0"/>
              <a:t> Ольга Анатольевна</a:t>
            </a:r>
          </a:p>
          <a:p>
            <a:pPr algn="ctr"/>
            <a:r>
              <a:rPr lang="ru-RU" sz="1400" dirty="0" smtClean="0"/>
              <a:t>Директор </a:t>
            </a:r>
            <a:r>
              <a:rPr lang="ru-RU" sz="1400" dirty="0">
                <a:solidFill>
                  <a:srgbClr val="222222"/>
                </a:solidFill>
                <a:latin typeface="PTSans"/>
              </a:rPr>
              <a:t>образовательного учреждения</a:t>
            </a:r>
            <a:endParaRPr lang="ru-RU" sz="1400" dirty="0"/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26786" y="3091291"/>
            <a:ext cx="3754584" cy="1014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Скругленный прямоугольник 10"/>
          <p:cNvSpPr/>
          <p:nvPr/>
        </p:nvSpPr>
        <p:spPr>
          <a:xfrm>
            <a:off x="4488874" y="2466973"/>
            <a:ext cx="3325090" cy="53340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 err="1" smtClean="0"/>
              <a:t>Харлахина</a:t>
            </a:r>
            <a:r>
              <a:rPr lang="ru-RU" sz="1400" b="1" dirty="0" smtClean="0"/>
              <a:t> Татьяна </a:t>
            </a:r>
            <a:r>
              <a:rPr lang="ru-RU" sz="1400" b="1" dirty="0" err="1" smtClean="0"/>
              <a:t>Пантелеймоновна</a:t>
            </a:r>
            <a:endParaRPr lang="ru-RU" sz="1400" b="1" dirty="0" smtClean="0"/>
          </a:p>
          <a:p>
            <a:pPr algn="ctr"/>
            <a:r>
              <a:rPr lang="ru-RU" sz="1400" dirty="0" smtClean="0"/>
              <a:t>Заместитель директора</a:t>
            </a:r>
            <a:endParaRPr lang="ru-RU" sz="1400" dirty="0"/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8403772" y="2898262"/>
            <a:ext cx="2854036" cy="53340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 smtClean="0"/>
              <a:t>Сысоева Лариса Валентиновна</a:t>
            </a:r>
          </a:p>
          <a:p>
            <a:pPr algn="ctr"/>
            <a:r>
              <a:rPr lang="ru-RU" sz="1400" dirty="0" smtClean="0"/>
              <a:t>Учитель-логопед</a:t>
            </a:r>
            <a:endParaRPr lang="ru-RU" sz="1400" dirty="0"/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7703127" y="6165273"/>
            <a:ext cx="2854036" cy="53340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 err="1" smtClean="0"/>
              <a:t>Гомозова</a:t>
            </a:r>
            <a:r>
              <a:rPr lang="ru-RU" sz="1400" b="1" dirty="0" smtClean="0"/>
              <a:t> Татьяна Олеговна</a:t>
            </a:r>
          </a:p>
          <a:p>
            <a:pPr algn="ctr"/>
            <a:r>
              <a:rPr lang="ru-RU" sz="1400" dirty="0" smtClean="0"/>
              <a:t>Педагог-психолог</a:t>
            </a:r>
            <a:endParaRPr lang="ru-RU" sz="1400" dirty="0"/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3657599" y="6431973"/>
            <a:ext cx="2854036" cy="53340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 smtClean="0"/>
              <a:t>Кобелева Галина Петровна</a:t>
            </a:r>
          </a:p>
          <a:p>
            <a:pPr algn="ctr"/>
            <a:r>
              <a:rPr lang="ru-RU" sz="1400" dirty="0" smtClean="0"/>
              <a:t>Воспитатель</a:t>
            </a:r>
            <a:endParaRPr lang="ru-RU" sz="1400" dirty="0"/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457200" y="5631873"/>
            <a:ext cx="2854036" cy="53340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 smtClean="0"/>
              <a:t>Новикова Ольга Александровна</a:t>
            </a:r>
          </a:p>
          <a:p>
            <a:pPr algn="ctr"/>
            <a:r>
              <a:rPr lang="ru-RU" sz="1400" dirty="0" smtClean="0"/>
              <a:t>Воспитатель</a:t>
            </a:r>
            <a:endParaRPr lang="ru-RU" sz="1400" dirty="0"/>
          </a:p>
        </p:txBody>
      </p:sp>
      <p:sp>
        <p:nvSpPr>
          <p:cNvPr id="6" name="TextBox 5"/>
          <p:cNvSpPr txBox="1"/>
          <p:nvPr/>
        </p:nvSpPr>
        <p:spPr>
          <a:xfrm>
            <a:off x="3976256" y="3357013"/>
            <a:ext cx="305564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Участники проекта</a:t>
            </a:r>
            <a:endParaRPr lang="ru-RU" sz="2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</a:endParaRPr>
          </a:p>
        </p:txBody>
      </p:sp>
      <p:sp>
        <p:nvSpPr>
          <p:cNvPr id="17" name="Shape 16"/>
          <p:cNvSpPr/>
          <p:nvPr/>
        </p:nvSpPr>
        <p:spPr>
          <a:xfrm rot="2049670">
            <a:off x="3793634" y="2435426"/>
            <a:ext cx="664367" cy="840230"/>
          </a:xfrm>
          <a:prstGeom prst="swooshArrow">
            <a:avLst>
              <a:gd name="adj1" fmla="val 25000"/>
              <a:gd name="adj2" fmla="val 25000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</p:sp>
      <p:sp>
        <p:nvSpPr>
          <p:cNvPr id="7" name="Месяц 6"/>
          <p:cNvSpPr/>
          <p:nvPr/>
        </p:nvSpPr>
        <p:spPr>
          <a:xfrm rot="7400863">
            <a:off x="7990758" y="2309167"/>
            <a:ext cx="297500" cy="849013"/>
          </a:xfrm>
          <a:prstGeom prst="moon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779092">
            <a:off x="6594946" y="6034669"/>
            <a:ext cx="1158080" cy="9217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46447">
            <a:off x="2413626" y="6004761"/>
            <a:ext cx="1492211" cy="8712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6012416">
            <a:off x="-1281574" y="3534425"/>
            <a:ext cx="3419326" cy="19245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2" name="Picture 9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462138">
            <a:off x="9049999" y="3912250"/>
            <a:ext cx="3346326" cy="16794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5" name="Picture 11" descr="https://licey-istra.edumsko.ru/uploads/53900/53892/section/1865422/Gomozova_T.O..png?1640738878838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03772" y="3542911"/>
            <a:ext cx="1890680" cy="2732033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7" name="Picture 13" descr="https://licey-istra.edumsko.ru/uploads/53900/53892/section/1865422/Kobeleva_G.P..png?1640739344236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64023" y="3959116"/>
            <a:ext cx="1623485" cy="2536447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8" name="Picture 14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1770" y="3413698"/>
            <a:ext cx="1681881" cy="2430318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40" name="Picture 16" descr="https://licey-istra.edumsko.ru/uploads/53900/53892/section/1865422/Sysoeva_L._V..png?1640740163917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78290" y="145537"/>
            <a:ext cx="1905000" cy="2752725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2" name="Picture 18" descr="https://licey-istra.edumsko.ru/uploads/53900/53892/section/1865422/Screenshot_20210110-174151_Instagram.jpg?1640738363565"/>
          <p:cNvPicPr>
            <a:picLocks noChangeAspect="1" noChangeArrowheads="1"/>
          </p:cNvPicPr>
          <p:nvPr/>
        </p:nvPicPr>
        <p:blipFill rotWithShape="1"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2112" t="26314" r="24116" b="21064"/>
          <a:stretch/>
        </p:blipFill>
        <p:spPr bwMode="auto">
          <a:xfrm>
            <a:off x="1068652" y="-15017"/>
            <a:ext cx="2242584" cy="2870558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4" name="Picture 20" descr="https://licey-istra.edumsko.ru/uploads/53900/53892/section/1865422/KHarlakhina_T.P..png?1640738490146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35008" y="-39173"/>
            <a:ext cx="1905000" cy="2543175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29355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4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9769" t="1838" r="11147" b="51914"/>
          <a:stretch/>
        </p:blipFill>
        <p:spPr bwMode="auto">
          <a:xfrm>
            <a:off x="0" y="-15017"/>
            <a:ext cx="12192000" cy="70003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8183" y="2611085"/>
            <a:ext cx="7758544" cy="18072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590800" y="2967335"/>
            <a:ext cx="70104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400" b="1" i="1" dirty="0">
                <a:solidFill>
                  <a:schemeClr val="tx2"/>
                </a:solidFill>
                <a:latin typeface="Comic Sans MS" panose="030F0702030302020204" pitchFamily="66" charset="0"/>
              </a:rPr>
              <a:t>В детском саду функционирует 12 групп, </a:t>
            </a:r>
          </a:p>
          <a:p>
            <a:pPr lvl="0" algn="ctr"/>
            <a:r>
              <a:rPr lang="ru-RU" sz="2400" b="1" i="1" dirty="0">
                <a:solidFill>
                  <a:schemeClr val="tx2"/>
                </a:solidFill>
                <a:latin typeface="Comic Sans MS" panose="030F0702030302020204" pitchFamily="66" charset="0"/>
              </a:rPr>
              <a:t>которые посещают </a:t>
            </a:r>
            <a:r>
              <a:rPr lang="ru-RU" sz="2400" b="1" i="1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326 детей </a:t>
            </a:r>
            <a:r>
              <a:rPr lang="ru-RU" sz="2400" b="1" i="1" dirty="0">
                <a:solidFill>
                  <a:schemeClr val="tx2"/>
                </a:solidFill>
                <a:latin typeface="Comic Sans MS" panose="030F0702030302020204" pitchFamily="66" charset="0"/>
              </a:rPr>
              <a:t>разного возраста от 1,5 до 7 лет </a:t>
            </a:r>
          </a:p>
        </p:txBody>
      </p:sp>
      <p:pic>
        <p:nvPicPr>
          <p:cNvPr id="4101" name="Picture 5" descr="C:\Users\Оля\Desktop\проект по прескул\IMG_20210203_091647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6242" y="117665"/>
            <a:ext cx="3359276" cy="259739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4102" name="Picture 6" descr="C:\Users\Оля\Desktop\проект по прескул\1660242679571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01952" y="225911"/>
            <a:ext cx="3088873" cy="247428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4103" name="Picture 7" descr="C:\Users\Оля\Desktop\проект по прескул\1660242679642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8299" y="4518213"/>
            <a:ext cx="3634438" cy="233978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4104" name="Picture 8" descr="C:\Users\Оля\Desktop\проект по прескул\35.JPG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987"/>
          <a:stretch/>
        </p:blipFill>
        <p:spPr bwMode="auto">
          <a:xfrm>
            <a:off x="5056501" y="-15823"/>
            <a:ext cx="2802503" cy="262690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4105" name="Picture 9" descr="C:\Users\Оля\Desktop\проект по прескул\1660242679672.jpg"/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sharpenSoften amount="25000"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8282"/>
          <a:stretch/>
        </p:blipFill>
        <p:spPr bwMode="auto">
          <a:xfrm>
            <a:off x="9601200" y="3727859"/>
            <a:ext cx="2344671" cy="276002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4106" name="Picture 10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4152" y="2611085"/>
            <a:ext cx="2180032" cy="29004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" name="Picture 3" descr="C:\Users\Пользователь\Desktop\ДОП обр\до9 гр\IMG-20200203-WA0013.jpg"/>
          <p:cNvPicPr>
            <a:picLocks noChangeAspect="1" noChangeArrowheads="1"/>
          </p:cNvPicPr>
          <p:nvPr/>
        </p:nvPicPr>
        <p:blipFill rotWithShape="1">
          <a:blip r:embed="rId12" cstate="print"/>
          <a:srcRect l="-1" t="27969" r="12015"/>
          <a:stretch/>
        </p:blipFill>
        <p:spPr bwMode="auto">
          <a:xfrm>
            <a:off x="5724337" y="4497305"/>
            <a:ext cx="3761034" cy="230925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8402496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4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9769" t="1838" r="11147" b="51914"/>
          <a:stretch/>
        </p:blipFill>
        <p:spPr bwMode="auto">
          <a:xfrm>
            <a:off x="0" y="-15017"/>
            <a:ext cx="12192000" cy="70003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0040" y="2567979"/>
            <a:ext cx="8168257" cy="1612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390487" y="2774625"/>
            <a:ext cx="491836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Comic Sans MS" panose="030F0702030302020204" pitchFamily="66" charset="0"/>
              </a:rPr>
              <a:t>Материально-техническое обеспечение МОУ «Лицей» дошкольного отделения помогает воспитанникам не только получать новые знания, но и развиваться во всех направлениях.</a:t>
            </a:r>
            <a:endParaRPr lang="ru-RU" sz="1600" b="1" dirty="0">
              <a:solidFill>
                <a:schemeClr val="tx2">
                  <a:lumMod val="60000"/>
                  <a:lumOff val="40000"/>
                </a:schemeClr>
              </a:solidFill>
              <a:latin typeface="Comic Sans MS" panose="030F0702030302020204" pitchFamily="66" charset="0"/>
            </a:endParaRPr>
          </a:p>
        </p:txBody>
      </p:sp>
      <p:pic>
        <p:nvPicPr>
          <p:cNvPr id="5123" name="Picture 3" descr="C:\Users\Оля\Desktop\проект по прескул\001(50)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1199"/>
          <a:stretch/>
        </p:blipFill>
        <p:spPr bwMode="auto">
          <a:xfrm>
            <a:off x="120660" y="134470"/>
            <a:ext cx="3841739" cy="243350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5125" name="Picture 5" descr="C:\Users\Оля\Desktop\проект по прескул\002(10).JP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025" r="6729" b="14538"/>
          <a:stretch/>
        </p:blipFill>
        <p:spPr bwMode="auto">
          <a:xfrm>
            <a:off x="228601" y="3974954"/>
            <a:ext cx="3035842" cy="297005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5124" name="Picture 4" descr="C:\Users\Оля\Desktop\проект по прескул\001(101).jpg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693" t="7333" r="18308" b="7948"/>
          <a:stretch/>
        </p:blipFill>
        <p:spPr bwMode="auto">
          <a:xfrm>
            <a:off x="8147586" y="3190123"/>
            <a:ext cx="3848471" cy="291102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5128" name="Picture 8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7600" y="-260647"/>
            <a:ext cx="4724400" cy="33743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9" name="Picture 9"/>
          <p:cNvPicPr>
            <a:picLocks noChangeAspect="1" noChangeArrowheads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24275" y="4180114"/>
            <a:ext cx="4170053" cy="267788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5130" name="Picture 10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9576" y="241258"/>
            <a:ext cx="2875821" cy="221993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32137147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52" name="Picture 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-69850"/>
            <a:ext cx="12193587" cy="6999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9535" y="647041"/>
            <a:ext cx="6679073" cy="16966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749812" y="1079844"/>
            <a:ext cx="491836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Comic Sans MS" panose="030F0702030302020204" pitchFamily="66" charset="0"/>
              </a:rPr>
              <a:t>Материально-техническое обеспечение</a:t>
            </a:r>
            <a:endParaRPr lang="ru-RU" sz="2400" b="1" dirty="0">
              <a:solidFill>
                <a:schemeClr val="tx2">
                  <a:lumMod val="60000"/>
                  <a:lumOff val="40000"/>
                </a:schemeClr>
              </a:solidFill>
              <a:latin typeface="Comic Sans MS" panose="030F0702030302020204" pitchFamily="66" charset="0"/>
            </a:endParaRPr>
          </a:p>
        </p:txBody>
      </p:sp>
      <p:pic>
        <p:nvPicPr>
          <p:cNvPr id="6151" name="Picture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94226" y="35161"/>
            <a:ext cx="2541840" cy="339463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6153" name="Picture 9" descr="E:\проект по прескул\1660242679686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211"/>
          <a:stretch/>
        </p:blipFill>
        <p:spPr bwMode="auto">
          <a:xfrm>
            <a:off x="239900" y="227573"/>
            <a:ext cx="2509635" cy="300980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6154" name="Picture 10" descr="E:\проект по прескул\1660242679630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2728" y="3623024"/>
            <a:ext cx="3275624" cy="323497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6155" name="Picture 11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79210" y="3011304"/>
            <a:ext cx="3619722" cy="271345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6156" name="Picture 12" descr="E:\проект по прескул\IMG_20210201_155456_534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813" y="3583546"/>
            <a:ext cx="3274454" cy="327445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42782591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>
            <a:extLst>
              <a:ext uri="{FF2B5EF4-FFF2-40B4-BE49-F238E27FC236}">
                <a16:creationId xmlns="" xmlns:a16="http://schemas.microsoft.com/office/drawing/2014/main" id="{7EE7C94F-8413-4F7C-A6F5-80248F299D4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50000"/>
                    </a14:imgEffect>
                    <a14:imgEffect>
                      <a14:brightnessContrast bright="20000" contrast="-20000"/>
                    </a14:imgEffect>
                  </a14:imgLayer>
                </a14:imgProps>
              </a:ext>
            </a:extLst>
          </a:blip>
          <a:srcRect l="-1501" t="15265" r="1" b="10031"/>
          <a:stretch/>
        </p:blipFill>
        <p:spPr>
          <a:xfrm>
            <a:off x="-182881" y="0"/>
            <a:ext cx="12374881" cy="6991666"/>
          </a:xfrm>
          <a:prstGeom prst="rect">
            <a:avLst/>
          </a:prstGeom>
        </p:spPr>
      </p:pic>
      <p:sp>
        <p:nvSpPr>
          <p:cNvPr id="5" name="Облако 4"/>
          <p:cNvSpPr/>
          <p:nvPr/>
        </p:nvSpPr>
        <p:spPr>
          <a:xfrm>
            <a:off x="182880" y="16886"/>
            <a:ext cx="7357608" cy="1985839"/>
          </a:xfrm>
          <a:prstGeom prst="cloud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>
              <a:spcBef>
                <a:spcPct val="20000"/>
              </a:spcBef>
              <a:spcAft>
                <a:spcPts val="600"/>
              </a:spcAft>
              <a:buClr>
                <a:srgbClr val="0F6FC6">
                  <a:lumMod val="75000"/>
                </a:srgbClr>
              </a:buClr>
              <a:buSzPct val="145000"/>
            </a:pPr>
            <a:r>
              <a:rPr lang="ru-RU" sz="24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Comic Sans MS" panose="030F0702030302020204" pitchFamily="66" charset="0"/>
              </a:rPr>
              <a:t>Сотрудничество дошкольных групп с начальной школой МОУ «Лицей </a:t>
            </a:r>
            <a:r>
              <a:rPr lang="ru-RU" sz="2400" b="1" dirty="0" err="1" smtClean="0">
                <a:solidFill>
                  <a:schemeClr val="tx2">
                    <a:lumMod val="60000"/>
                    <a:lumOff val="40000"/>
                  </a:schemeClr>
                </a:solidFill>
                <a:latin typeface="Comic Sans MS" panose="030F0702030302020204" pitchFamily="66" charset="0"/>
              </a:rPr>
              <a:t>г.Истра</a:t>
            </a:r>
            <a:r>
              <a:rPr lang="ru-RU" sz="24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Comic Sans MS" panose="030F0702030302020204" pitchFamily="66" charset="0"/>
              </a:rPr>
              <a:t>»</a:t>
            </a:r>
            <a:endParaRPr lang="ru-RU" sz="2400" b="1" dirty="0">
              <a:solidFill>
                <a:schemeClr val="tx2">
                  <a:lumMod val="60000"/>
                  <a:lumOff val="40000"/>
                </a:schemeClr>
              </a:solidFill>
              <a:latin typeface="Comic Sans MS" panose="030F0702030302020204" pitchFamily="66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1442" y="4170218"/>
            <a:ext cx="3953125" cy="31315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7" name="Picture 5" descr="C:\Users\Оля\Desktop\проект по прескул\IMG_20210414_101946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29781" y="4116038"/>
            <a:ext cx="3583709" cy="2687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C:\Users\Оля\Desktop\проект по прескул\P1010832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45455" y="4483044"/>
            <a:ext cx="3344828" cy="25086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9" name="Picture 7" descr="E:\проект по прескул\IMG-20191120-WA0020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8065" y="2002725"/>
            <a:ext cx="3041752" cy="22813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E:\проект по прескул\IMG_20210416_092416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03490" y="631125"/>
            <a:ext cx="3657600" cy="2743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Рисунок 14" descr="https://sun9-35.userapi.com/impf/c626830/v626830725/16dd/dx5TSxrtEYc.jpg?size=1280x960&amp;quality=96&amp;sign=4f5d6db37a5ab0262c9a2c02896b7591&amp;type=album"/>
          <p:cNvPicPr/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4806751" y="1899472"/>
            <a:ext cx="3308053" cy="2487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9883945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2192</TotalTime>
  <Words>92</Words>
  <Application>Microsoft Office PowerPoint</Application>
  <PresentationFormat>Произвольный</PresentationFormat>
  <Paragraphs>21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Светлана Гордеева</dc:creator>
  <cp:lastModifiedBy>Оля</cp:lastModifiedBy>
  <cp:revision>146</cp:revision>
  <dcterms:created xsi:type="dcterms:W3CDTF">2018-11-19T19:37:27Z</dcterms:created>
  <dcterms:modified xsi:type="dcterms:W3CDTF">2022-08-15T19:36:32Z</dcterms:modified>
</cp:coreProperties>
</file>